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372" r:id="rId5"/>
    <p:sldId id="38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0FA"/>
    <a:srgbClr val="009639"/>
    <a:srgbClr val="F1F9FD"/>
    <a:srgbClr val="FFFFFF"/>
    <a:srgbClr val="00A499"/>
    <a:srgbClr val="005EB8"/>
    <a:srgbClr val="41B6E6"/>
    <a:srgbClr val="00A9CE"/>
    <a:srgbClr val="006747"/>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074"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EDCF1-0EDF-44A8-A5A0-BF28FDFAD2B0}" type="datetimeFigureOut">
              <a:rPr lang="en-GB" smtClean="0"/>
              <a:t>02/09/2025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1744C-9049-4254-8D18-852716DF0F1D}" type="slidenum">
              <a:rPr lang="en-GB" smtClean="0"/>
              <a:t>‹#›</a:t>
            </a:fld>
            <a:endParaRPr lang="en-GB"/>
          </a:p>
        </p:txBody>
      </p:sp>
    </p:spTree>
    <p:extLst>
      <p:ext uri="{BB962C8B-B14F-4D97-AF65-F5344CB8AC3E}">
        <p14:creationId xmlns:p14="http://schemas.microsoft.com/office/powerpoint/2010/main" val="51439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767408" y="3584208"/>
            <a:ext cx="4951415" cy="48365"/>
          </a:xfrm>
          <a:prstGeom prst="rect">
            <a:avLst/>
          </a:prstGeom>
        </p:spPr>
      </p:pic>
    </p:spTree>
    <p:extLst>
      <p:ext uri="{BB962C8B-B14F-4D97-AF65-F5344CB8AC3E}">
        <p14:creationId xmlns:p14="http://schemas.microsoft.com/office/powerpoint/2010/main" val="414864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rgbClr val="003087"/>
                </a:solidFill>
                <a:latin typeface="Arial" panose="020B0604020202020204" pitchFamily="34" charset="0"/>
                <a:cs typeface="Arial" panose="020B0604020202020204" pitchFamily="34" charset="0"/>
              </a:defRPr>
            </a:lvl1pPr>
          </a:lstStyle>
          <a:p>
            <a:r>
              <a:rPr lang="en-US" dirty="0"/>
              <a:t>Click to edit title</a:t>
            </a:r>
          </a:p>
        </p:txBody>
      </p:sp>
      <p:pic>
        <p:nvPicPr>
          <p:cNvPr id="11" name="Picture 10">
            <a:extLst>
              <a:ext uri="{FF2B5EF4-FFF2-40B4-BE49-F238E27FC236}">
                <a16:creationId xmlns:a16="http://schemas.microsoft.com/office/drawing/2014/main" id="{2F90163F-3A0A-D735-ACCB-A02469FBE5C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
        <p:nvSpPr>
          <p:cNvPr id="13" name="Text Placeholder 12">
            <a:extLst>
              <a:ext uri="{FF2B5EF4-FFF2-40B4-BE49-F238E27FC236}">
                <a16:creationId xmlns:a16="http://schemas.microsoft.com/office/drawing/2014/main" id="{A886C40E-003F-983B-5F75-9778A163616A}"/>
              </a:ext>
            </a:extLst>
          </p:cNvPr>
          <p:cNvSpPr>
            <a:spLocks noGrp="1"/>
          </p:cNvSpPr>
          <p:nvPr>
            <p:ph type="body" sz="quarter" idx="10" hasCustomPrompt="1"/>
          </p:nvPr>
        </p:nvSpPr>
        <p:spPr>
          <a:xfrm>
            <a:off x="609600" y="1557338"/>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text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smallest text can be here is 16pt. It needs to be easy to read. Ideally we use 20pt text size.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Information is best split across multiple slides, this makes it easier for the reader to take in.</a:t>
            </a:r>
            <a:endParaRPr lang="en-GB" dirty="0"/>
          </a:p>
        </p:txBody>
      </p:sp>
      <p:sp>
        <p:nvSpPr>
          <p:cNvPr id="4" name="Picture Placeholder 3">
            <a:extLst>
              <a:ext uri="{FF2B5EF4-FFF2-40B4-BE49-F238E27FC236}">
                <a16:creationId xmlns:a16="http://schemas.microsoft.com/office/drawing/2014/main" id="{EBB340B7-A4DC-4B1B-067B-2101A9CE3B67}"/>
              </a:ext>
            </a:extLst>
          </p:cNvPr>
          <p:cNvSpPr>
            <a:spLocks noGrp="1"/>
          </p:cNvSpPr>
          <p:nvPr>
            <p:ph type="pic" sz="quarter" idx="11"/>
          </p:nvPr>
        </p:nvSpPr>
        <p:spPr>
          <a:xfrm>
            <a:off x="6973888" y="1773510"/>
            <a:ext cx="4608512" cy="3887787"/>
          </a:xfrm>
        </p:spPr>
        <p:txBody>
          <a:bodyPr/>
          <a:lstStyle/>
          <a:p>
            <a:endParaRPr lang="en-GB"/>
          </a:p>
        </p:txBody>
      </p:sp>
    </p:spTree>
    <p:extLst>
      <p:ext uri="{BB962C8B-B14F-4D97-AF65-F5344CB8AC3E}">
        <p14:creationId xmlns:p14="http://schemas.microsoft.com/office/powerpoint/2010/main" val="372470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1B5E15-260D-D4A3-B293-467D1C3C801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
        <p:nvSpPr>
          <p:cNvPr id="3" name="Title 1">
            <a:extLst>
              <a:ext uri="{FF2B5EF4-FFF2-40B4-BE49-F238E27FC236}">
                <a16:creationId xmlns:a16="http://schemas.microsoft.com/office/drawing/2014/main" id="{D77C9630-1EAD-DBCA-4B4C-D13EC7A2D2CE}"/>
              </a:ext>
            </a:extLst>
          </p:cNvPr>
          <p:cNvSpPr>
            <a:spLocks noGrp="1"/>
          </p:cNvSpPr>
          <p:nvPr>
            <p:ph type="title" hasCustomPrompt="1"/>
          </p:nvPr>
        </p:nvSpPr>
        <p:spPr>
          <a:xfrm>
            <a:off x="609600" y="274638"/>
            <a:ext cx="10972800" cy="1143000"/>
          </a:xfrm>
        </p:spPr>
        <p:txBody>
          <a:bodyPr>
            <a:normAutofit/>
          </a:bodyPr>
          <a:lstStyle>
            <a:lvl1pPr algn="l">
              <a:defRPr sz="2800" b="1">
                <a:solidFill>
                  <a:srgbClr val="003087"/>
                </a:solidFill>
                <a:latin typeface="Arial" panose="020B0604020202020204" pitchFamily="34" charset="0"/>
                <a:cs typeface="Arial" panose="020B0604020202020204" pitchFamily="34" charset="0"/>
              </a:defRPr>
            </a:lvl1pPr>
          </a:lstStyle>
          <a:p>
            <a:r>
              <a:rPr lang="en-US" dirty="0"/>
              <a:t>Click to edit title</a:t>
            </a:r>
          </a:p>
        </p:txBody>
      </p:sp>
      <p:sp>
        <p:nvSpPr>
          <p:cNvPr id="4" name="Text Placeholder 12">
            <a:extLst>
              <a:ext uri="{FF2B5EF4-FFF2-40B4-BE49-F238E27FC236}">
                <a16:creationId xmlns:a16="http://schemas.microsoft.com/office/drawing/2014/main" id="{9AFEE0E2-9D50-C267-FE09-888E72660401}"/>
              </a:ext>
            </a:extLst>
          </p:cNvPr>
          <p:cNvSpPr>
            <a:spLocks noGrp="1"/>
          </p:cNvSpPr>
          <p:nvPr>
            <p:ph type="body" sz="quarter" idx="10" hasCustomPrompt="1"/>
          </p:nvPr>
        </p:nvSpPr>
        <p:spPr>
          <a:xfrm>
            <a:off x="609600" y="1557338"/>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text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smallest text can be here is 16pt. It needs to be easy to read. Ideally we use 20pt text size.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Information is best split across multiple slides, this makes it easier for the reader to take in.</a:t>
            </a:r>
            <a:endParaRPr lang="en-GB" dirty="0"/>
          </a:p>
        </p:txBody>
      </p:sp>
      <p:sp>
        <p:nvSpPr>
          <p:cNvPr id="6" name="Text Placeholder 12">
            <a:extLst>
              <a:ext uri="{FF2B5EF4-FFF2-40B4-BE49-F238E27FC236}">
                <a16:creationId xmlns:a16="http://schemas.microsoft.com/office/drawing/2014/main" id="{9A8AEA4B-E914-47F6-46E8-BD2445966808}"/>
              </a:ext>
            </a:extLst>
          </p:cNvPr>
          <p:cNvSpPr>
            <a:spLocks noGrp="1"/>
          </p:cNvSpPr>
          <p:nvPr>
            <p:ph type="body" sz="quarter" idx="11"/>
          </p:nvPr>
        </p:nvSpPr>
        <p:spPr>
          <a:xfrm>
            <a:off x="6311900" y="1557721"/>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p:txBody>
      </p:sp>
    </p:spTree>
    <p:extLst>
      <p:ext uri="{BB962C8B-B14F-4D97-AF65-F5344CB8AC3E}">
        <p14:creationId xmlns:p14="http://schemas.microsoft.com/office/powerpoint/2010/main" val="112722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_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this title. I’m a divider slide.</a:t>
            </a:r>
          </a:p>
        </p:txBody>
      </p:sp>
      <p:pic>
        <p:nvPicPr>
          <p:cNvPr id="3" name="Picture 2" descr="Decorative page footer">
            <a:extLst>
              <a:ext uri="{FF2B5EF4-FFF2-40B4-BE49-F238E27FC236}">
                <a16:creationId xmlns:a16="http://schemas.microsoft.com/office/drawing/2014/main" id="{0752DA5B-8EC1-99F0-2934-D468EA6213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62866"/>
          <a:stretch/>
        </p:blipFill>
        <p:spPr>
          <a:xfrm>
            <a:off x="0" y="6669360"/>
            <a:ext cx="12192000" cy="188640"/>
          </a:xfrm>
          <a:prstGeom prst="rect">
            <a:avLst/>
          </a:prstGeom>
        </p:spPr>
      </p:pic>
      <p:sp>
        <p:nvSpPr>
          <p:cNvPr id="5" name="Rectangle: Rounded Corners 4">
            <a:extLst>
              <a:ext uri="{FF2B5EF4-FFF2-40B4-BE49-F238E27FC236}">
                <a16:creationId xmlns:a16="http://schemas.microsoft.com/office/drawing/2014/main" id="{60C6CE7D-2A4F-0224-1BA4-EFFED475DE50}"/>
              </a:ext>
              <a:ext uri="{C183D7F6-B498-43B3-948B-1728B52AA6E4}">
                <adec:decorative xmlns:adec="http://schemas.microsoft.com/office/drawing/2017/decorative" val="1"/>
              </a:ext>
            </a:extLst>
          </p:cNvPr>
          <p:cNvSpPr/>
          <p:nvPr userDrawn="1"/>
        </p:nvSpPr>
        <p:spPr>
          <a:xfrm flipV="1">
            <a:off x="695400" y="3789040"/>
            <a:ext cx="3024336" cy="72008"/>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this title. I’m a divider slide.</a:t>
            </a:r>
          </a:p>
        </p:txBody>
      </p:sp>
      <p:sp>
        <p:nvSpPr>
          <p:cNvPr id="5" name="Rectangle: Rounded Corners 4">
            <a:extLst>
              <a:ext uri="{FF2B5EF4-FFF2-40B4-BE49-F238E27FC236}">
                <a16:creationId xmlns:a16="http://schemas.microsoft.com/office/drawing/2014/main" id="{60C6CE7D-2A4F-0224-1BA4-EFFED475DE50}"/>
              </a:ext>
              <a:ext uri="{C183D7F6-B498-43B3-948B-1728B52AA6E4}">
                <adec:decorative xmlns:adec="http://schemas.microsoft.com/office/drawing/2017/decorative" val="1"/>
              </a:ext>
            </a:extLst>
          </p:cNvPr>
          <p:cNvSpPr/>
          <p:nvPr userDrawn="1"/>
        </p:nvSpPr>
        <p:spPr>
          <a:xfrm flipV="1">
            <a:off x="695400" y="3789040"/>
            <a:ext cx="3024336" cy="72008"/>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3F97D16-58A7-7DA2-A24C-FF758BADE0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62866"/>
          <a:stretch/>
        </p:blipFill>
        <p:spPr>
          <a:xfrm>
            <a:off x="0" y="6669360"/>
            <a:ext cx="12192000" cy="188640"/>
          </a:xfrm>
          <a:prstGeom prst="rect">
            <a:avLst/>
          </a:prstGeom>
        </p:spPr>
      </p:pic>
    </p:spTree>
    <p:extLst>
      <p:ext uri="{BB962C8B-B14F-4D97-AF65-F5344CB8AC3E}">
        <p14:creationId xmlns:p14="http://schemas.microsoft.com/office/powerpoint/2010/main" val="3505944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3200" b="1">
                <a:solidFill>
                  <a:srgbClr val="0072CE"/>
                </a:solidFill>
                <a:latin typeface="Arial" panose="020B0604020202020204" pitchFamily="34" charset="0"/>
                <a:cs typeface="Arial" panose="020B0604020202020204" pitchFamily="34" charset="0"/>
              </a:defRPr>
            </a:lvl1pPr>
          </a:lstStyle>
          <a:p>
            <a:r>
              <a:rPr lang="en-US" dirty="0"/>
              <a:t>Click to edit this title. I’m a divider slide.</a:t>
            </a:r>
          </a:p>
        </p:txBody>
      </p:sp>
      <p:sp>
        <p:nvSpPr>
          <p:cNvPr id="5" name="Rectangle: Rounded Corners 4">
            <a:extLst>
              <a:ext uri="{FF2B5EF4-FFF2-40B4-BE49-F238E27FC236}">
                <a16:creationId xmlns:a16="http://schemas.microsoft.com/office/drawing/2014/main" id="{60C6CE7D-2A4F-0224-1BA4-EFFED475DE50}"/>
              </a:ext>
              <a:ext uri="{C183D7F6-B498-43B3-948B-1728B52AA6E4}">
                <adec:decorative xmlns:adec="http://schemas.microsoft.com/office/drawing/2017/decorative" val="1"/>
              </a:ext>
            </a:extLst>
          </p:cNvPr>
          <p:cNvSpPr/>
          <p:nvPr userDrawn="1"/>
        </p:nvSpPr>
        <p:spPr>
          <a:xfrm flipV="1">
            <a:off x="695400" y="3789040"/>
            <a:ext cx="3024336" cy="72008"/>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pic>
        <p:nvPicPr>
          <p:cNvPr id="3" name="Picture 2" descr="Decorative page footer">
            <a:extLst>
              <a:ext uri="{FF2B5EF4-FFF2-40B4-BE49-F238E27FC236}">
                <a16:creationId xmlns:a16="http://schemas.microsoft.com/office/drawing/2014/main" id="{8270FDD5-41C9-8DEC-F162-4025188D35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1536289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statement_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4000" b="0">
                <a:solidFill>
                  <a:schemeClr val="bg1"/>
                </a:solidFill>
                <a:latin typeface="Arial" panose="020B0604020202020204" pitchFamily="34" charset="0"/>
                <a:cs typeface="Arial" panose="020B0604020202020204" pitchFamily="34" charset="0"/>
              </a:defRPr>
            </a:lvl1pPr>
          </a:lstStyle>
          <a:p>
            <a:r>
              <a:rPr lang="en-US" dirty="0"/>
              <a:t>Click to edit this large statement. I’m used for a large call out piece of text. Something to catch the reader’s eye.</a:t>
            </a:r>
          </a:p>
        </p:txBody>
      </p:sp>
      <p:pic>
        <p:nvPicPr>
          <p:cNvPr id="3" name="Picture 2" descr="Decorative page footer">
            <a:extLst>
              <a:ext uri="{FF2B5EF4-FFF2-40B4-BE49-F238E27FC236}">
                <a16:creationId xmlns:a16="http://schemas.microsoft.com/office/drawing/2014/main" id="{0752DA5B-8EC1-99F0-2934-D468EA6213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963082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statement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4000" b="0">
                <a:solidFill>
                  <a:schemeClr val="bg1"/>
                </a:solidFill>
                <a:latin typeface="Arial" panose="020B0604020202020204" pitchFamily="34" charset="0"/>
                <a:cs typeface="Arial" panose="020B0604020202020204" pitchFamily="34" charset="0"/>
              </a:defRPr>
            </a:lvl1pPr>
          </a:lstStyle>
          <a:p>
            <a:r>
              <a:rPr lang="en-US" dirty="0"/>
              <a:t>Click to edit this large statement. I’m used for a large call out piece of text. Something to catch the reader’s eye.</a:t>
            </a:r>
          </a:p>
        </p:txBody>
      </p:sp>
      <p:pic>
        <p:nvPicPr>
          <p:cNvPr id="3" name="Picture 2" descr="Decorative page footer">
            <a:extLst>
              <a:ext uri="{FF2B5EF4-FFF2-40B4-BE49-F238E27FC236}">
                <a16:creationId xmlns:a16="http://schemas.microsoft.com/office/drawing/2014/main" id="{0752DA5B-8EC1-99F0-2934-D468EA6213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060801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statement_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4000" b="0">
                <a:solidFill>
                  <a:srgbClr val="005EB8"/>
                </a:solidFill>
                <a:latin typeface="Arial" panose="020B0604020202020204" pitchFamily="34" charset="0"/>
                <a:cs typeface="Arial" panose="020B0604020202020204" pitchFamily="34" charset="0"/>
              </a:defRPr>
            </a:lvl1pPr>
          </a:lstStyle>
          <a:p>
            <a:r>
              <a:rPr lang="en-US" dirty="0"/>
              <a:t>Click to edit this large statement. I’m used for a large call out piece of text. Something to catch the reader’s eye.</a:t>
            </a:r>
          </a:p>
        </p:txBody>
      </p:sp>
      <p:pic>
        <p:nvPicPr>
          <p:cNvPr id="5" name="Picture 4" descr="Decorative page footer">
            <a:extLst>
              <a:ext uri="{FF2B5EF4-FFF2-40B4-BE49-F238E27FC236}">
                <a16:creationId xmlns:a16="http://schemas.microsoft.com/office/drawing/2014/main" id="{E72B19F5-B67F-2BCA-18D5-6D2A0B82B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Tree>
    <p:extLst>
      <p:ext uri="{BB962C8B-B14F-4D97-AF65-F5344CB8AC3E}">
        <p14:creationId xmlns:p14="http://schemas.microsoft.com/office/powerpoint/2010/main" val="4240995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NTW map">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F352CE2-BE97-328D-2FC3-A1FFC1409109}"/>
              </a:ext>
            </a:extLst>
          </p:cNvPr>
          <p:cNvSpPr txBox="1"/>
          <p:nvPr userDrawn="1"/>
        </p:nvSpPr>
        <p:spPr>
          <a:xfrm>
            <a:off x="594134" y="1556792"/>
            <a:ext cx="541037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3087"/>
                </a:solidFill>
                <a:latin typeface="Arial" panose="020B0604020202020204" pitchFamily="34" charset="0"/>
                <a:cs typeface="Arial" panose="020B0604020202020204" pitchFamily="34" charset="0"/>
              </a:rPr>
              <a:t>Cumbria, Northumberland, Tyne and Wear NHS Foundation Trust is a health organisation made up of 9,000 people across our region.</a:t>
            </a:r>
          </a:p>
          <a:p>
            <a:endParaRPr lang="en-GB" sz="2000" b="0" dirty="0">
              <a:solidFill>
                <a:srgbClr val="003087"/>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E47E43D-C957-A5D2-28EA-B43C5DF2583D}"/>
              </a:ext>
            </a:extLst>
          </p:cNvPr>
          <p:cNvSpPr txBox="1"/>
          <p:nvPr userDrawn="1"/>
        </p:nvSpPr>
        <p:spPr>
          <a:xfrm>
            <a:off x="594134" y="2636912"/>
            <a:ext cx="521383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We spend more than £500 million each year, providing healthcare across North Cumbria, Northumberland, Newcastle, North Tyneside, Gateshead, South Tyneside and Sunderland. Along with partners, we support people in their own homes, in their communities and in our hospitals.</a:t>
            </a:r>
          </a:p>
          <a:p>
            <a:endParaRPr lang="en-GB" sz="1800" dirty="0">
              <a:latin typeface="Arial" panose="020B0604020202020204" pitchFamily="34" charset="0"/>
              <a:cs typeface="Arial" panose="020B0604020202020204" pitchFamily="34" charset="0"/>
            </a:endParaRPr>
          </a:p>
        </p:txBody>
      </p:sp>
      <p:pic>
        <p:nvPicPr>
          <p:cNvPr id="9" name="Picture 8" descr="A map of the area CNTW covers; Northumberland, North Cumbria, Gateshead, Newcastle, Tyneside, Sunderland and Middlesbrough. Each area is shown in a different colour.">
            <a:extLst>
              <a:ext uri="{FF2B5EF4-FFF2-40B4-BE49-F238E27FC236}">
                <a16:creationId xmlns:a16="http://schemas.microsoft.com/office/drawing/2014/main" id="{3AF726C4-07D8-4F7F-19BB-A5685B773D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4507" y="692696"/>
            <a:ext cx="6187493" cy="6192688"/>
          </a:xfrm>
          <a:prstGeom prst="rect">
            <a:avLst/>
          </a:prstGeom>
        </p:spPr>
      </p:pic>
      <p:pic>
        <p:nvPicPr>
          <p:cNvPr id="6" name="Picture 5">
            <a:extLst>
              <a:ext uri="{FF2B5EF4-FFF2-40B4-BE49-F238E27FC236}">
                <a16:creationId xmlns:a16="http://schemas.microsoft.com/office/drawing/2014/main" id="{93140C07-EDEF-340E-8F31-B1DC4F53B21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4200494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NTW Ab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479897-B04F-E81A-9CDF-0EBDB548B726}"/>
              </a:ext>
            </a:extLst>
          </p:cNvPr>
          <p:cNvSpPr txBox="1"/>
          <p:nvPr userDrawn="1"/>
        </p:nvSpPr>
        <p:spPr>
          <a:xfrm>
            <a:off x="570498" y="1227407"/>
            <a:ext cx="34563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2000" dirty="0">
                <a:solidFill>
                  <a:srgbClr val="003087"/>
                </a:solidFill>
                <a:latin typeface="Arial" panose="020B0604020202020204" pitchFamily="34" charset="0"/>
                <a:cs typeface="Arial" panose="020B0604020202020204" pitchFamily="34" charset="0"/>
              </a:rPr>
              <a:t>We help:</a:t>
            </a:r>
          </a:p>
        </p:txBody>
      </p:sp>
      <p:sp>
        <p:nvSpPr>
          <p:cNvPr id="3" name="TextBox 2">
            <a:extLst>
              <a:ext uri="{FF2B5EF4-FFF2-40B4-BE49-F238E27FC236}">
                <a16:creationId xmlns:a16="http://schemas.microsoft.com/office/drawing/2014/main" id="{9ECAF1DF-C169-437D-0A81-07493B869325}"/>
              </a:ext>
            </a:extLst>
          </p:cNvPr>
          <p:cNvSpPr txBox="1"/>
          <p:nvPr userDrawn="1"/>
        </p:nvSpPr>
        <p:spPr>
          <a:xfrm>
            <a:off x="570498" y="1596739"/>
            <a:ext cx="6192688" cy="41365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mental ill-health</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Children and young people</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a learning disability</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neurodevelopmental conditions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who need support from secure services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neurodisabilities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problematic substance use or addictive behaviours</a:t>
            </a:r>
          </a:p>
          <a:p>
            <a:pPr marL="285750" marR="0" lvl="0" indent="-285750" algn="l" defTabSz="914400" rtl="0" eaLnBrk="1" fontAlgn="auto" latinLnBrk="0" hangingPunct="1">
              <a:lnSpc>
                <a:spcPct val="100000"/>
              </a:lnSpc>
              <a:spcBef>
                <a:spcPct val="20000"/>
              </a:spcBef>
              <a:spcAft>
                <a:spcPts val="0"/>
              </a:spcAft>
              <a:buClrTx/>
              <a:buSzTx/>
              <a:tabLst/>
              <a:defRPr/>
            </a:pPr>
            <a:endParaRPr lang="en-GB"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800" dirty="0">
                <a:latin typeface="Arial" panose="020B0604020202020204" pitchFamily="34" charset="0"/>
                <a:cs typeface="Arial" panose="020B0604020202020204" pitchFamily="34" charset="0"/>
              </a:rPr>
              <a:t>We also provide specialist support such as perinatal, mental health for Deaf people and gender dysphoria services.</a:t>
            </a:r>
          </a:p>
          <a:p>
            <a:endParaRPr lang="en-GB"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3140C07-EDEF-340E-8F31-B1DC4F53B21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pic>
        <p:nvPicPr>
          <p:cNvPr id="12" name="Picture 11" descr="Photograph of a staff member in a gym">
            <a:extLst>
              <a:ext uri="{FF2B5EF4-FFF2-40B4-BE49-F238E27FC236}">
                <a16:creationId xmlns:a16="http://schemas.microsoft.com/office/drawing/2014/main" id="{671C4EA8-FF46-86A2-AD05-46D332A2BA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6160" y="361304"/>
            <a:ext cx="2316776" cy="1889179"/>
          </a:xfrm>
          <a:prstGeom prst="roundRect">
            <a:avLst/>
          </a:prstGeom>
        </p:spPr>
      </p:pic>
      <p:pic>
        <p:nvPicPr>
          <p:cNvPr id="7" name="Picture 6" descr="Photograph of two staff members in an office, sitting at their laptops smiling.">
            <a:extLst>
              <a:ext uri="{FF2B5EF4-FFF2-40B4-BE49-F238E27FC236}">
                <a16:creationId xmlns:a16="http://schemas.microsoft.com/office/drawing/2014/main" id="{4B3D4F6A-A149-C469-7B80-4B0D542D49B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99" r="478"/>
          <a:stretch/>
        </p:blipFill>
        <p:spPr>
          <a:xfrm>
            <a:off x="10056440" y="1186056"/>
            <a:ext cx="1906578" cy="1471477"/>
          </a:xfrm>
          <a:prstGeom prst="roundRect">
            <a:avLst/>
          </a:prstGeom>
        </p:spPr>
      </p:pic>
      <p:pic>
        <p:nvPicPr>
          <p:cNvPr id="5" name="Picture 4" descr="Photograph of three pharmacist team members, smiling at camera">
            <a:extLst>
              <a:ext uri="{FF2B5EF4-FFF2-40B4-BE49-F238E27FC236}">
                <a16:creationId xmlns:a16="http://schemas.microsoft.com/office/drawing/2014/main" id="{7708AF65-325A-D2CC-5BD0-D4C6A3ADB75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7974" r="11024" b="12280"/>
          <a:stretch/>
        </p:blipFill>
        <p:spPr>
          <a:xfrm>
            <a:off x="7032105" y="2399049"/>
            <a:ext cx="2820832" cy="1896153"/>
          </a:xfrm>
          <a:prstGeom prst="roundRect">
            <a:avLst/>
          </a:prstGeom>
        </p:spPr>
      </p:pic>
      <p:pic>
        <p:nvPicPr>
          <p:cNvPr id="4" name="Picture 3" descr="Photograph of a staff member, he has a white apprentice uniform on, brown hair, and smiling to camera">
            <a:extLst>
              <a:ext uri="{FF2B5EF4-FFF2-40B4-BE49-F238E27FC236}">
                <a16:creationId xmlns:a16="http://schemas.microsoft.com/office/drawing/2014/main" id="{553DE1AF-9F79-E0E8-D184-49F6A8DD5C8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3750" b="5901"/>
          <a:stretch/>
        </p:blipFill>
        <p:spPr>
          <a:xfrm>
            <a:off x="10056440" y="3424660"/>
            <a:ext cx="1906578" cy="1788346"/>
          </a:xfrm>
          <a:prstGeom prst="roundRect">
            <a:avLst/>
          </a:prstGeom>
        </p:spPr>
      </p:pic>
      <p:pic>
        <p:nvPicPr>
          <p:cNvPr id="8" name="Picture 7" descr="A nurse wearing a blue uniform, standing with a piece of equipment&#10;&#10;">
            <a:extLst>
              <a:ext uri="{FF2B5EF4-FFF2-40B4-BE49-F238E27FC236}">
                <a16:creationId xmlns:a16="http://schemas.microsoft.com/office/drawing/2014/main" id="{BA641583-5A75-1BD9-7186-C4A773A1F629}"/>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2201" r="19201"/>
          <a:stretch/>
        </p:blipFill>
        <p:spPr>
          <a:xfrm>
            <a:off x="8106827" y="4667345"/>
            <a:ext cx="1824202" cy="1772816"/>
          </a:xfrm>
          <a:prstGeom prst="roundRect">
            <a:avLst/>
          </a:prstGeom>
        </p:spPr>
      </p:pic>
      <p:sp>
        <p:nvSpPr>
          <p:cNvPr id="15" name="Rectangle: Rounded Corners 14">
            <a:extLst>
              <a:ext uri="{FF2B5EF4-FFF2-40B4-BE49-F238E27FC236}">
                <a16:creationId xmlns:a16="http://schemas.microsoft.com/office/drawing/2014/main" id="{A679073B-AFBE-DF31-60AF-F9658B8E8E34}"/>
              </a:ext>
              <a:ext uri="{C183D7F6-B498-43B3-948B-1728B52AA6E4}">
                <adec:decorative xmlns:adec="http://schemas.microsoft.com/office/drawing/2017/decorative" val="1"/>
              </a:ext>
            </a:extLst>
          </p:cNvPr>
          <p:cNvSpPr/>
          <p:nvPr userDrawn="1"/>
        </p:nvSpPr>
        <p:spPr>
          <a:xfrm flipV="1">
            <a:off x="10077264" y="1038472"/>
            <a:ext cx="1347328" cy="52452"/>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63C845D8-6454-3A84-681C-097F6C9B42FD}"/>
              </a:ext>
              <a:ext uri="{C183D7F6-B498-43B3-948B-1728B52AA6E4}">
                <adec:decorative xmlns:adec="http://schemas.microsoft.com/office/drawing/2017/decorative" val="1"/>
              </a:ext>
            </a:extLst>
          </p:cNvPr>
          <p:cNvSpPr/>
          <p:nvPr userDrawn="1"/>
        </p:nvSpPr>
        <p:spPr>
          <a:xfrm flipV="1">
            <a:off x="7095192" y="4383573"/>
            <a:ext cx="2025144" cy="54572"/>
          </a:xfrm>
          <a:prstGeom prst="roundRect">
            <a:avLst>
              <a:gd name="adj" fmla="val 50000"/>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49C0565B-5CDF-26ED-DCB7-B65097C9C95C}"/>
              </a:ext>
              <a:ext uri="{C183D7F6-B498-43B3-948B-1728B52AA6E4}">
                <adec:decorative xmlns:adec="http://schemas.microsoft.com/office/drawing/2017/decorative" val="1"/>
              </a:ext>
            </a:extLst>
          </p:cNvPr>
          <p:cNvSpPr/>
          <p:nvPr userDrawn="1"/>
        </p:nvSpPr>
        <p:spPr>
          <a:xfrm flipV="1">
            <a:off x="11215387" y="5301208"/>
            <a:ext cx="747631" cy="54241"/>
          </a:xfrm>
          <a:prstGeom prst="roundRect">
            <a:avLst>
              <a:gd name="adj" fmla="val 50000"/>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16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a:extLst>
              <a:ext uri="{FF2B5EF4-FFF2-40B4-BE49-F238E27FC236}">
                <a16:creationId xmlns:a16="http://schemas.microsoft.com/office/drawing/2014/main" id="{5C27A930-5E2C-A77E-30E2-2089767133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7409" y="3599305"/>
            <a:ext cx="4680528" cy="45719"/>
          </a:xfrm>
          <a:prstGeom prst="rect">
            <a:avLst/>
          </a:prstGeom>
        </p:spPr>
      </p:pic>
    </p:spTree>
    <p:extLst>
      <p:ext uri="{BB962C8B-B14F-4D97-AF65-F5344CB8AC3E}">
        <p14:creationId xmlns:p14="http://schemas.microsoft.com/office/powerpoint/2010/main" val="771856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NTW vision, values">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71811B-67A2-0012-F3D8-13B3C8ADDD84}"/>
              </a:ext>
            </a:extLst>
          </p:cNvPr>
          <p:cNvSpPr txBox="1"/>
          <p:nvPr userDrawn="1"/>
        </p:nvSpPr>
        <p:spPr>
          <a:xfrm>
            <a:off x="152713" y="498036"/>
            <a:ext cx="2088232" cy="276999"/>
          </a:xfrm>
          <a:prstGeom prst="rect">
            <a:avLst/>
          </a:prstGeom>
          <a:noFill/>
        </p:spPr>
        <p:txBody>
          <a:bodyPr wrap="square" rtlCol="0">
            <a:spAutoFit/>
          </a:bodyPr>
          <a:lstStyle/>
          <a:p>
            <a:r>
              <a:rPr lang="en-GB" sz="1200" dirty="0">
                <a:solidFill>
                  <a:schemeClr val="bg1">
                    <a:lumMod val="75000"/>
                  </a:schemeClr>
                </a:solidFill>
                <a:latin typeface="Arial" panose="020B0604020202020204" pitchFamily="34" charset="0"/>
                <a:cs typeface="Arial" panose="020B0604020202020204" pitchFamily="34" charset="0"/>
              </a:rPr>
              <a:t>Our vision</a:t>
            </a:r>
          </a:p>
        </p:txBody>
      </p:sp>
      <p:pic>
        <p:nvPicPr>
          <p:cNvPr id="18" name="Picture 17" descr="To work together, with compassion and care to keep you well over the whole of your life.">
            <a:extLst>
              <a:ext uri="{FF2B5EF4-FFF2-40B4-BE49-F238E27FC236}">
                <a16:creationId xmlns:a16="http://schemas.microsoft.com/office/drawing/2014/main" id="{34C9CB08-B9DA-750A-756B-7664175385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0040" r="9045"/>
          <a:stretch/>
        </p:blipFill>
        <p:spPr>
          <a:xfrm>
            <a:off x="1823282" y="524164"/>
            <a:ext cx="8135024" cy="1217084"/>
          </a:xfrm>
          <a:prstGeom prst="rect">
            <a:avLst/>
          </a:prstGeom>
        </p:spPr>
      </p:pic>
      <p:sp>
        <p:nvSpPr>
          <p:cNvPr id="11" name="TextBox 10">
            <a:extLst>
              <a:ext uri="{FF2B5EF4-FFF2-40B4-BE49-F238E27FC236}">
                <a16:creationId xmlns:a16="http://schemas.microsoft.com/office/drawing/2014/main" id="{D898F21D-8C0F-00C9-7A1D-25D4B9F1C70B}"/>
              </a:ext>
            </a:extLst>
          </p:cNvPr>
          <p:cNvSpPr txBox="1"/>
          <p:nvPr userDrawn="1"/>
        </p:nvSpPr>
        <p:spPr>
          <a:xfrm>
            <a:off x="152713" y="1916832"/>
            <a:ext cx="2088232" cy="276999"/>
          </a:xfrm>
          <a:prstGeom prst="rect">
            <a:avLst/>
          </a:prstGeom>
          <a:noFill/>
        </p:spPr>
        <p:txBody>
          <a:bodyPr wrap="square" rtlCol="0">
            <a:spAutoFit/>
          </a:bodyPr>
          <a:lstStyle/>
          <a:p>
            <a:r>
              <a:rPr lang="en-GB" sz="1200" dirty="0">
                <a:solidFill>
                  <a:schemeClr val="bg1">
                    <a:lumMod val="75000"/>
                  </a:schemeClr>
                </a:solidFill>
                <a:latin typeface="Arial" panose="020B0604020202020204" pitchFamily="34" charset="0"/>
                <a:cs typeface="Arial" panose="020B0604020202020204" pitchFamily="34" charset="0"/>
              </a:rPr>
              <a:t>Our values</a:t>
            </a:r>
          </a:p>
        </p:txBody>
      </p:sp>
      <p:pic>
        <p:nvPicPr>
          <p:cNvPr id="22" name="Picture 21" descr="We are honest and transparent...">
            <a:extLst>
              <a:ext uri="{FF2B5EF4-FFF2-40B4-BE49-F238E27FC236}">
                <a16:creationId xmlns:a16="http://schemas.microsoft.com/office/drawing/2014/main" id="{E2BC00EE-3997-51B7-5F31-766469FCBF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996" y="2251162"/>
            <a:ext cx="3788701" cy="315409"/>
          </a:xfrm>
          <a:prstGeom prst="rect">
            <a:avLst/>
          </a:prstGeom>
        </p:spPr>
      </p:pic>
      <p:sp>
        <p:nvSpPr>
          <p:cNvPr id="29" name="TextBox 28">
            <a:extLst>
              <a:ext uri="{FF2B5EF4-FFF2-40B4-BE49-F238E27FC236}">
                <a16:creationId xmlns:a16="http://schemas.microsoft.com/office/drawing/2014/main" id="{DA149CB2-6E7F-F8BA-5DDD-E9664F2120F8}"/>
              </a:ext>
            </a:extLst>
          </p:cNvPr>
          <p:cNvSpPr txBox="1"/>
          <p:nvPr userDrawn="1"/>
        </p:nvSpPr>
        <p:spPr>
          <a:xfrm>
            <a:off x="8112224" y="2573445"/>
            <a:ext cx="3168352"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because that is how we’d want others to treat those we love</a:t>
            </a:r>
          </a:p>
        </p:txBody>
      </p:sp>
      <p:pic>
        <p:nvPicPr>
          <p:cNvPr id="24" name="Picture 23" descr="We are respectful...">
            <a:extLst>
              <a:ext uri="{FF2B5EF4-FFF2-40B4-BE49-F238E27FC236}">
                <a16:creationId xmlns:a16="http://schemas.microsoft.com/office/drawing/2014/main" id="{8D56A157-B53B-38E3-7A56-C54431C107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65964" y="2249261"/>
            <a:ext cx="2249660" cy="319209"/>
          </a:xfrm>
          <a:prstGeom prst="rect">
            <a:avLst/>
          </a:prstGeom>
        </p:spPr>
      </p:pic>
      <p:sp>
        <p:nvSpPr>
          <p:cNvPr id="30" name="TextBox 29">
            <a:extLst>
              <a:ext uri="{FF2B5EF4-FFF2-40B4-BE49-F238E27FC236}">
                <a16:creationId xmlns:a16="http://schemas.microsoft.com/office/drawing/2014/main" id="{F2C3D393-F5F6-AD4C-4EB1-F13A6F69C0AC}"/>
              </a:ext>
            </a:extLst>
          </p:cNvPr>
          <p:cNvSpPr txBox="1"/>
          <p:nvPr userDrawn="1"/>
        </p:nvSpPr>
        <p:spPr>
          <a:xfrm>
            <a:off x="4151783" y="2556365"/>
            <a:ext cx="3334933" cy="1169551"/>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because everyone is of equal value, is born with equal rights and is entitled to be treated with dignity. We want to protect the rights of future generations and the planet that sustains us all.</a:t>
            </a:r>
          </a:p>
        </p:txBody>
      </p:sp>
      <p:pic>
        <p:nvPicPr>
          <p:cNvPr id="26" name="Picture 25" descr="We are caring and compassionate...">
            <a:extLst>
              <a:ext uri="{FF2B5EF4-FFF2-40B4-BE49-F238E27FC236}">
                <a16:creationId xmlns:a16="http://schemas.microsoft.com/office/drawing/2014/main" id="{E0EC32A3-8235-2A1C-99BC-B375E29BFA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96892" y="2240957"/>
            <a:ext cx="4199112" cy="315408"/>
          </a:xfrm>
          <a:prstGeom prst="rect">
            <a:avLst/>
          </a:prstGeom>
        </p:spPr>
      </p:pic>
      <p:sp>
        <p:nvSpPr>
          <p:cNvPr id="31" name="TextBox 30">
            <a:extLst>
              <a:ext uri="{FF2B5EF4-FFF2-40B4-BE49-F238E27FC236}">
                <a16:creationId xmlns:a16="http://schemas.microsoft.com/office/drawing/2014/main" id="{E710F3B5-4583-A380-86D6-9BCA81B4F0AD}"/>
              </a:ext>
            </a:extLst>
          </p:cNvPr>
          <p:cNvSpPr txBox="1"/>
          <p:nvPr userDrawn="1"/>
        </p:nvSpPr>
        <p:spPr>
          <a:xfrm>
            <a:off x="56943" y="2566378"/>
            <a:ext cx="3787750"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because we want to be fair and open, and to help people to make informed decisions.</a:t>
            </a:r>
          </a:p>
        </p:txBody>
      </p:sp>
      <p:sp>
        <p:nvSpPr>
          <p:cNvPr id="13" name="TextBox 12">
            <a:extLst>
              <a:ext uri="{FF2B5EF4-FFF2-40B4-BE49-F238E27FC236}">
                <a16:creationId xmlns:a16="http://schemas.microsoft.com/office/drawing/2014/main" id="{C6E27E6A-E46C-38E8-5757-7C63C1F6ABAD}"/>
              </a:ext>
            </a:extLst>
          </p:cNvPr>
          <p:cNvSpPr txBox="1"/>
          <p:nvPr userDrawn="1"/>
        </p:nvSpPr>
        <p:spPr>
          <a:xfrm>
            <a:off x="150883" y="4161234"/>
            <a:ext cx="2088232" cy="276999"/>
          </a:xfrm>
          <a:prstGeom prst="rect">
            <a:avLst/>
          </a:prstGeom>
          <a:noFill/>
        </p:spPr>
        <p:txBody>
          <a:bodyPr wrap="square" rtlCol="0">
            <a:spAutoFit/>
          </a:bodyPr>
          <a:lstStyle/>
          <a:p>
            <a:r>
              <a:rPr lang="en-GB" sz="1200" dirty="0">
                <a:solidFill>
                  <a:schemeClr val="bg1">
                    <a:lumMod val="75000"/>
                  </a:schemeClr>
                </a:solidFill>
                <a:latin typeface="Arial" panose="020B0604020202020204" pitchFamily="34" charset="0"/>
                <a:cs typeface="Arial" panose="020B0604020202020204" pitchFamily="34" charset="0"/>
              </a:rPr>
              <a:t>Our strategic ambitions</a:t>
            </a:r>
          </a:p>
        </p:txBody>
      </p:sp>
      <p:pic>
        <p:nvPicPr>
          <p:cNvPr id="3" name="Picture 2"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
            <a:extLst>
              <a:ext uri="{FF2B5EF4-FFF2-40B4-BE49-F238E27FC236}">
                <a16:creationId xmlns:a16="http://schemas.microsoft.com/office/drawing/2014/main" id="{D7FC2DBC-495E-1B54-E591-78D3C7269DD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7740" y="4546550"/>
            <a:ext cx="10776520" cy="1828338"/>
          </a:xfrm>
          <a:prstGeom prst="rect">
            <a:avLst/>
          </a:prstGeom>
        </p:spPr>
      </p:pic>
      <p:pic>
        <p:nvPicPr>
          <p:cNvPr id="6" name="Picture 5">
            <a:extLst>
              <a:ext uri="{FF2B5EF4-FFF2-40B4-BE49-F238E27FC236}">
                <a16:creationId xmlns:a16="http://schemas.microsoft.com/office/drawing/2014/main" id="{93140C07-EDEF-340E-8F31-B1DC4F53B214}"/>
              </a:ext>
              <a:ext uri="{C183D7F6-B498-43B3-948B-1728B52AA6E4}">
                <adec:decorative xmlns:adec="http://schemas.microsoft.com/office/drawing/2017/decorative" val="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2080567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NTW vision_1">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71811B-67A2-0012-F3D8-13B3C8ADDD84}"/>
              </a:ext>
            </a:extLst>
          </p:cNvPr>
          <p:cNvSpPr txBox="1"/>
          <p:nvPr userDrawn="1"/>
        </p:nvSpPr>
        <p:spPr>
          <a:xfrm>
            <a:off x="263352" y="1196752"/>
            <a:ext cx="2088232" cy="369332"/>
          </a:xfrm>
          <a:prstGeom prst="rect">
            <a:avLst/>
          </a:prstGeom>
          <a:noFill/>
        </p:spPr>
        <p:txBody>
          <a:bodyPr wrap="square" rtlCol="0">
            <a:spAutoFit/>
          </a:bodyPr>
          <a:lstStyle/>
          <a:p>
            <a:r>
              <a:rPr lang="en-GB" sz="1800" dirty="0">
                <a:solidFill>
                  <a:srgbClr val="005EB8"/>
                </a:solidFill>
                <a:latin typeface="Arial" panose="020B0604020202020204" pitchFamily="34" charset="0"/>
                <a:cs typeface="Arial" panose="020B0604020202020204" pitchFamily="34" charset="0"/>
              </a:rPr>
              <a:t>Our vision</a:t>
            </a:r>
          </a:p>
        </p:txBody>
      </p:sp>
      <p:pic>
        <p:nvPicPr>
          <p:cNvPr id="18" name="Picture 17" descr="To work together, with compassion and care, to keep you well over the hole of your life">
            <a:extLst>
              <a:ext uri="{FF2B5EF4-FFF2-40B4-BE49-F238E27FC236}">
                <a16:creationId xmlns:a16="http://schemas.microsoft.com/office/drawing/2014/main" id="{34C9CB08-B9DA-750A-756B-76641753857B}"/>
              </a:ext>
            </a:extLst>
          </p:cNvPr>
          <p:cNvPicPr>
            <a:picLocks noChangeAspect="1"/>
          </p:cNvPicPr>
          <p:nvPr userDrawn="1"/>
        </p:nvPicPr>
        <p:blipFill>
          <a:blip r:embed="rId2">
            <a:extLst>
              <a:ext uri="{28A0092B-C50C-407E-A947-70E740481C1C}">
                <a14:useLocalDpi xmlns:a14="http://schemas.microsoft.com/office/drawing/2010/main" val="0"/>
              </a:ext>
            </a:extLst>
          </a:blip>
          <a:srcRect l="10040" r="9045"/>
          <a:stretch/>
        </p:blipFill>
        <p:spPr>
          <a:xfrm>
            <a:off x="1073374" y="2677563"/>
            <a:ext cx="10045252" cy="1502874"/>
          </a:xfrm>
          <a:prstGeom prst="rect">
            <a:avLst/>
          </a:prstGeom>
        </p:spPr>
      </p:pic>
      <p:sp>
        <p:nvSpPr>
          <p:cNvPr id="2" name="Rectangle: Rounded Corners 1">
            <a:extLst>
              <a:ext uri="{FF2B5EF4-FFF2-40B4-BE49-F238E27FC236}">
                <a16:creationId xmlns:a16="http://schemas.microsoft.com/office/drawing/2014/main" id="{FDC5D317-009C-1601-68EE-6A3A709F9A30}"/>
              </a:ext>
              <a:ext uri="{C183D7F6-B498-43B3-948B-1728B52AA6E4}">
                <adec:decorative xmlns:adec="http://schemas.microsoft.com/office/drawing/2017/decorative" val="1"/>
              </a:ext>
            </a:extLst>
          </p:cNvPr>
          <p:cNvSpPr/>
          <p:nvPr userDrawn="1"/>
        </p:nvSpPr>
        <p:spPr>
          <a:xfrm flipV="1">
            <a:off x="399710" y="1541848"/>
            <a:ext cx="727738" cy="45719"/>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41B6E6"/>
              </a:solidFill>
              <a:latin typeface="Arial" panose="020B0604020202020204" pitchFamily="34" charset="0"/>
              <a:cs typeface="Arial" panose="020B0604020202020204" pitchFamily="34" charset="0"/>
            </a:endParaRPr>
          </a:p>
        </p:txBody>
      </p:sp>
      <p:pic>
        <p:nvPicPr>
          <p:cNvPr id="3" name="Picture 2" descr="A decorative green and blue curved line">
            <a:extLst>
              <a:ext uri="{FF2B5EF4-FFF2-40B4-BE49-F238E27FC236}">
                <a16:creationId xmlns:a16="http://schemas.microsoft.com/office/drawing/2014/main" id="{CEBAF34F-90C6-597E-40C5-2BAF18834602}"/>
              </a:ext>
            </a:extLst>
          </p:cNvPr>
          <p:cNvPicPr>
            <a:picLocks noChangeAspect="1"/>
          </p:cNvPicPr>
          <p:nvPr userDrawn="1"/>
        </p:nvPicPr>
        <p:blipFill>
          <a:blip r:embed="rId3">
            <a:extLst>
              <a:ext uri="{28A0092B-C50C-407E-A947-70E740481C1C}">
                <a14:useLocalDpi xmlns:a14="http://schemas.microsoft.com/office/drawing/2010/main" val="0"/>
              </a:ext>
            </a:extLst>
          </a:blip>
          <a:srcRect r="3206" b="12402"/>
          <a:stretch/>
        </p:blipFill>
        <p:spPr>
          <a:xfrm>
            <a:off x="3431091" y="3686595"/>
            <a:ext cx="8760909" cy="3171405"/>
          </a:xfrm>
          <a:prstGeom prst="rect">
            <a:avLst/>
          </a:prstGeom>
        </p:spPr>
      </p:pic>
    </p:spTree>
    <p:extLst>
      <p:ext uri="{BB962C8B-B14F-4D97-AF65-F5344CB8AC3E}">
        <p14:creationId xmlns:p14="http://schemas.microsoft.com/office/powerpoint/2010/main" val="1883963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NTW vision_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8EE11-0565-65E3-A880-C88D1B7CA3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AA11F21-EB98-6EA9-B35E-2025A83383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2231" b="5668"/>
          <a:stretch/>
        </p:blipFill>
        <p:spPr>
          <a:xfrm>
            <a:off x="4799856" y="3999690"/>
            <a:ext cx="7392144" cy="2858309"/>
          </a:xfrm>
          <a:prstGeom prst="rect">
            <a:avLst/>
          </a:prstGeom>
        </p:spPr>
      </p:pic>
      <p:sp>
        <p:nvSpPr>
          <p:cNvPr id="10" name="TextBox 9">
            <a:extLst>
              <a:ext uri="{FF2B5EF4-FFF2-40B4-BE49-F238E27FC236}">
                <a16:creationId xmlns:a16="http://schemas.microsoft.com/office/drawing/2014/main" id="{6A71811B-67A2-0012-F3D8-13B3C8ADDD84}"/>
              </a:ext>
            </a:extLst>
          </p:cNvPr>
          <p:cNvSpPr txBox="1"/>
          <p:nvPr userDrawn="1"/>
        </p:nvSpPr>
        <p:spPr>
          <a:xfrm>
            <a:off x="263352" y="1196752"/>
            <a:ext cx="2088232" cy="369332"/>
          </a:xfrm>
          <a:prstGeom prst="rect">
            <a:avLst/>
          </a:prstGeom>
          <a:noFill/>
        </p:spPr>
        <p:txBody>
          <a:bodyPr wrap="square" rtlCol="0">
            <a:spAutoFit/>
          </a:bodyPr>
          <a:lstStyle/>
          <a:p>
            <a:r>
              <a:rPr lang="en-GB" sz="1800" dirty="0">
                <a:solidFill>
                  <a:schemeClr val="bg1"/>
                </a:solidFill>
                <a:latin typeface="Arial" panose="020B0604020202020204" pitchFamily="34" charset="0"/>
                <a:cs typeface="Arial" panose="020B0604020202020204" pitchFamily="34" charset="0"/>
              </a:rPr>
              <a:t>Our vision</a:t>
            </a:r>
          </a:p>
        </p:txBody>
      </p:sp>
      <p:pic>
        <p:nvPicPr>
          <p:cNvPr id="6" name="Picture 5" descr="To work together, with compassion and care, to keep you well over the hole of your life">
            <a:extLst>
              <a:ext uri="{FF2B5EF4-FFF2-40B4-BE49-F238E27FC236}">
                <a16:creationId xmlns:a16="http://schemas.microsoft.com/office/drawing/2014/main" id="{CF602BEB-B778-EB3C-544F-A6641D051D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6567"/>
            <a:ext cx="12192000" cy="1484865"/>
          </a:xfrm>
          <a:prstGeom prst="rect">
            <a:avLst/>
          </a:prstGeom>
        </p:spPr>
      </p:pic>
      <p:sp>
        <p:nvSpPr>
          <p:cNvPr id="2" name="Rectangle: Rounded Corners 1">
            <a:extLst>
              <a:ext uri="{FF2B5EF4-FFF2-40B4-BE49-F238E27FC236}">
                <a16:creationId xmlns:a16="http://schemas.microsoft.com/office/drawing/2014/main" id="{FDC5D317-009C-1601-68EE-6A3A709F9A30}"/>
              </a:ext>
              <a:ext uri="{C183D7F6-B498-43B3-948B-1728B52AA6E4}">
                <adec:decorative xmlns:adec="http://schemas.microsoft.com/office/drawing/2017/decorative" val="1"/>
              </a:ext>
            </a:extLst>
          </p:cNvPr>
          <p:cNvSpPr/>
          <p:nvPr userDrawn="1"/>
        </p:nvSpPr>
        <p:spPr>
          <a:xfrm flipV="1">
            <a:off x="399710" y="1541848"/>
            <a:ext cx="727738" cy="45719"/>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41B6E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627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NTW values">
    <p:spTree>
      <p:nvGrpSpPr>
        <p:cNvPr id="1" name=""/>
        <p:cNvGrpSpPr/>
        <p:nvPr/>
      </p:nvGrpSpPr>
      <p:grpSpPr>
        <a:xfrm>
          <a:off x="0" y="0"/>
          <a:ext cx="0" cy="0"/>
          <a:chOff x="0" y="0"/>
          <a:chExt cx="0" cy="0"/>
        </a:xfrm>
      </p:grpSpPr>
      <p:pic>
        <p:nvPicPr>
          <p:cNvPr id="14" name="Picture 13" descr="A decorative green and blue curved line">
            <a:extLst>
              <a:ext uri="{FF2B5EF4-FFF2-40B4-BE49-F238E27FC236}">
                <a16:creationId xmlns:a16="http://schemas.microsoft.com/office/drawing/2014/main" id="{C245660B-677F-1848-CEE7-1CAEC30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335" r="1335"/>
          <a:stretch/>
        </p:blipFill>
        <p:spPr>
          <a:xfrm>
            <a:off x="0" y="2718300"/>
            <a:ext cx="12192000" cy="2597248"/>
          </a:xfrm>
          <a:prstGeom prst="rect">
            <a:avLst/>
          </a:prstGeom>
        </p:spPr>
      </p:pic>
      <p:sp>
        <p:nvSpPr>
          <p:cNvPr id="10" name="TextBox 9">
            <a:extLst>
              <a:ext uri="{FF2B5EF4-FFF2-40B4-BE49-F238E27FC236}">
                <a16:creationId xmlns:a16="http://schemas.microsoft.com/office/drawing/2014/main" id="{6A71811B-67A2-0012-F3D8-13B3C8ADDD84}"/>
              </a:ext>
            </a:extLst>
          </p:cNvPr>
          <p:cNvSpPr txBox="1"/>
          <p:nvPr userDrawn="1"/>
        </p:nvSpPr>
        <p:spPr>
          <a:xfrm>
            <a:off x="234910" y="710353"/>
            <a:ext cx="2088232" cy="369332"/>
          </a:xfrm>
          <a:prstGeom prst="rect">
            <a:avLst/>
          </a:prstGeom>
          <a:noFill/>
        </p:spPr>
        <p:txBody>
          <a:bodyPr wrap="square" rtlCol="0">
            <a:spAutoFit/>
          </a:bodyPr>
          <a:lstStyle/>
          <a:p>
            <a:r>
              <a:rPr lang="en-GB" sz="1800" dirty="0">
                <a:solidFill>
                  <a:srgbClr val="005EB8"/>
                </a:solidFill>
                <a:latin typeface="Arial" panose="020B0604020202020204" pitchFamily="34" charset="0"/>
                <a:cs typeface="Arial" panose="020B0604020202020204" pitchFamily="34" charset="0"/>
              </a:rPr>
              <a:t>Our values</a:t>
            </a:r>
          </a:p>
        </p:txBody>
      </p:sp>
      <p:pic>
        <p:nvPicPr>
          <p:cNvPr id="5" name="Picture 4" descr="We are caring and compassionate...">
            <a:extLst>
              <a:ext uri="{FF2B5EF4-FFF2-40B4-BE49-F238E27FC236}">
                <a16:creationId xmlns:a16="http://schemas.microsoft.com/office/drawing/2014/main" id="{83F1753A-BB94-9815-1080-B75A6A9A0B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016" y="1729134"/>
            <a:ext cx="4653577" cy="349544"/>
          </a:xfrm>
          <a:prstGeom prst="rect">
            <a:avLst/>
          </a:prstGeom>
        </p:spPr>
      </p:pic>
      <p:sp>
        <p:nvSpPr>
          <p:cNvPr id="9" name="TextBox 8">
            <a:extLst>
              <a:ext uri="{FF2B5EF4-FFF2-40B4-BE49-F238E27FC236}">
                <a16:creationId xmlns:a16="http://schemas.microsoft.com/office/drawing/2014/main" id="{06C8C8D0-2B3B-FB73-3328-31B3CF8945F9}"/>
              </a:ext>
            </a:extLst>
          </p:cNvPr>
          <p:cNvSpPr txBox="1"/>
          <p:nvPr userDrawn="1"/>
        </p:nvSpPr>
        <p:spPr>
          <a:xfrm>
            <a:off x="7725895" y="2651937"/>
            <a:ext cx="3968892" cy="923330"/>
          </a:xfrm>
          <a:prstGeom prst="rect">
            <a:avLst/>
          </a:prstGeom>
          <a:noFill/>
        </p:spPr>
        <p:txBody>
          <a:bodyPr wrap="square" rtlCol="0">
            <a:spAutoFit/>
          </a:bodyPr>
          <a:lstStyle/>
          <a:p>
            <a:pPr algn="l"/>
            <a:r>
              <a:rPr lang="en-GB" sz="1800" dirty="0">
                <a:latin typeface="Arial" panose="020B0604020202020204" pitchFamily="34" charset="0"/>
                <a:cs typeface="Arial" panose="020B0604020202020204" pitchFamily="34" charset="0"/>
              </a:rPr>
              <a:t>because we want to be fair and open, and to help people to make informed decisions.</a:t>
            </a:r>
          </a:p>
        </p:txBody>
      </p:sp>
      <p:sp>
        <p:nvSpPr>
          <p:cNvPr id="2" name="Rectangle: Rounded Corners 1">
            <a:extLst>
              <a:ext uri="{FF2B5EF4-FFF2-40B4-BE49-F238E27FC236}">
                <a16:creationId xmlns:a16="http://schemas.microsoft.com/office/drawing/2014/main" id="{FDC5D317-009C-1601-68EE-6A3A709F9A30}"/>
              </a:ext>
              <a:ext uri="{C183D7F6-B498-43B3-948B-1728B52AA6E4}">
                <adec:decorative xmlns:adec="http://schemas.microsoft.com/office/drawing/2017/decorative" val="1"/>
              </a:ext>
            </a:extLst>
          </p:cNvPr>
          <p:cNvSpPr/>
          <p:nvPr userDrawn="1"/>
        </p:nvSpPr>
        <p:spPr>
          <a:xfrm flipV="1">
            <a:off x="371268" y="1055449"/>
            <a:ext cx="727738" cy="45719"/>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41B6E6"/>
              </a:solidFill>
              <a:latin typeface="Arial" panose="020B0604020202020204" pitchFamily="34" charset="0"/>
              <a:cs typeface="Arial" panose="020B0604020202020204" pitchFamily="34" charset="0"/>
            </a:endParaRPr>
          </a:p>
        </p:txBody>
      </p:sp>
      <p:pic>
        <p:nvPicPr>
          <p:cNvPr id="4" name="Picture 3" descr="We are respectful....">
            <a:extLst>
              <a:ext uri="{FF2B5EF4-FFF2-40B4-BE49-F238E27FC236}">
                <a16:creationId xmlns:a16="http://schemas.microsoft.com/office/drawing/2014/main" id="{432E5DDA-E4A6-3F88-1310-FE46B9BB13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25531" y="4797152"/>
            <a:ext cx="2493140" cy="353757"/>
          </a:xfrm>
          <a:prstGeom prst="rect">
            <a:avLst/>
          </a:prstGeom>
        </p:spPr>
      </p:pic>
      <p:sp>
        <p:nvSpPr>
          <p:cNvPr id="8" name="TextBox 7">
            <a:extLst>
              <a:ext uri="{FF2B5EF4-FFF2-40B4-BE49-F238E27FC236}">
                <a16:creationId xmlns:a16="http://schemas.microsoft.com/office/drawing/2014/main" id="{05D9DD69-43CE-DBA4-C64B-7FEAFC398247}"/>
              </a:ext>
            </a:extLst>
          </p:cNvPr>
          <p:cNvSpPr txBox="1"/>
          <p:nvPr userDrawn="1"/>
        </p:nvSpPr>
        <p:spPr>
          <a:xfrm>
            <a:off x="4125531" y="5089590"/>
            <a:ext cx="6132280" cy="1200329"/>
          </a:xfrm>
          <a:prstGeom prst="rect">
            <a:avLst/>
          </a:prstGeom>
          <a:noFill/>
        </p:spPr>
        <p:txBody>
          <a:bodyPr wrap="square" rtlCol="0">
            <a:spAutoFit/>
          </a:bodyPr>
          <a:lstStyle/>
          <a:p>
            <a:pPr algn="l"/>
            <a:r>
              <a:rPr lang="en-GB" sz="1800" dirty="0">
                <a:latin typeface="Arial" panose="020B0604020202020204" pitchFamily="34" charset="0"/>
                <a:cs typeface="Arial" panose="020B0604020202020204" pitchFamily="34" charset="0"/>
              </a:rPr>
              <a:t>because everyone is of equal value, is born with equal rights and is entitled to be treated with dignity. We want to protect the rights of future generations and the planet that sustains us all.</a:t>
            </a:r>
          </a:p>
        </p:txBody>
      </p:sp>
      <p:pic>
        <p:nvPicPr>
          <p:cNvPr id="3" name="Picture 2" descr="We are honest and transparent...">
            <a:extLst>
              <a:ext uri="{FF2B5EF4-FFF2-40B4-BE49-F238E27FC236}">
                <a16:creationId xmlns:a16="http://schemas.microsoft.com/office/drawing/2014/main" id="{FDF4E721-85C1-5FC4-28EC-82DA511D64B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43732" y="2276872"/>
            <a:ext cx="4198744" cy="349545"/>
          </a:xfrm>
          <a:prstGeom prst="rect">
            <a:avLst/>
          </a:prstGeom>
        </p:spPr>
      </p:pic>
      <p:sp>
        <p:nvSpPr>
          <p:cNvPr id="7" name="TextBox 6">
            <a:extLst>
              <a:ext uri="{FF2B5EF4-FFF2-40B4-BE49-F238E27FC236}">
                <a16:creationId xmlns:a16="http://schemas.microsoft.com/office/drawing/2014/main" id="{C039E5B9-EA7E-A19D-F13A-3299919367C5}"/>
              </a:ext>
            </a:extLst>
          </p:cNvPr>
          <p:cNvSpPr txBox="1"/>
          <p:nvPr userDrawn="1"/>
        </p:nvSpPr>
        <p:spPr>
          <a:xfrm>
            <a:off x="190236" y="2100620"/>
            <a:ext cx="4198744" cy="646331"/>
          </a:xfrm>
          <a:prstGeom prst="rect">
            <a:avLst/>
          </a:prstGeom>
          <a:noFill/>
        </p:spPr>
        <p:txBody>
          <a:bodyPr wrap="square" rtlCol="0">
            <a:spAutoFit/>
          </a:bodyPr>
          <a:lstStyle/>
          <a:p>
            <a:pPr algn="l"/>
            <a:r>
              <a:rPr lang="en-GB" sz="1800" dirty="0">
                <a:latin typeface="Arial" panose="020B0604020202020204" pitchFamily="34" charset="0"/>
                <a:cs typeface="Arial" panose="020B0604020202020204" pitchFamily="34" charset="0"/>
              </a:rPr>
              <a:t>because that is how we’d want others to treat those we love.</a:t>
            </a:r>
          </a:p>
        </p:txBody>
      </p:sp>
    </p:spTree>
    <p:extLst>
      <p:ext uri="{BB962C8B-B14F-4D97-AF65-F5344CB8AC3E}">
        <p14:creationId xmlns:p14="http://schemas.microsoft.com/office/powerpoint/2010/main" val="364969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NTW strategic ambitions_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90D597-3E33-F315-DE8D-D86B3ED7C812}"/>
              </a:ext>
              <a:ext uri="{C183D7F6-B498-43B3-948B-1728B52AA6E4}">
                <adec:decorative xmlns:adec="http://schemas.microsoft.com/office/drawing/2017/decorative" val="1"/>
              </a:ext>
            </a:extLst>
          </p:cNvPr>
          <p:cNvSpPr/>
          <p:nvPr userDrawn="1"/>
        </p:nvSpPr>
        <p:spPr>
          <a:xfrm>
            <a:off x="0" y="0"/>
            <a:ext cx="479376" cy="674136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rategic ambition 1. Quality Care, every day &#10;&#10;Strategic ambition 2. Person-led care, when and where it is needed &#10;&#10;Strategic ambition 3. A great place to work &#10;&#10;Strategic ambition 4. Sustainable for the long term, innovating every day &#10;&#10;Strategic ambition 5. Working with and for our communities&#10;">
            <a:extLst>
              <a:ext uri="{FF2B5EF4-FFF2-40B4-BE49-F238E27FC236}">
                <a16:creationId xmlns:a16="http://schemas.microsoft.com/office/drawing/2014/main" id="{44C63645-78EB-52E9-5FAC-7F9DFEE534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380" y="877284"/>
            <a:ext cx="9628092" cy="5103432"/>
          </a:xfrm>
          <a:prstGeom prst="rect">
            <a:avLst/>
          </a:prstGeom>
        </p:spPr>
      </p:pic>
      <p:pic>
        <p:nvPicPr>
          <p:cNvPr id="25" name="Picture 24" descr="Decorative page footer">
            <a:extLst>
              <a:ext uri="{FF2B5EF4-FFF2-40B4-BE49-F238E27FC236}">
                <a16:creationId xmlns:a16="http://schemas.microsoft.com/office/drawing/2014/main" id="{E7EDCE04-997E-F2ED-8DA1-D9B6CB551DA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spTree>
    <p:extLst>
      <p:ext uri="{BB962C8B-B14F-4D97-AF65-F5344CB8AC3E}">
        <p14:creationId xmlns:p14="http://schemas.microsoft.com/office/powerpoint/2010/main" val="3939863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NTW strategic ambitions_2">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7EDCE04-997E-F2ED-8DA1-D9B6CB551DA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pic>
        <p:nvPicPr>
          <p:cNvPr id="4" name="Picture 3"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10;">
            <a:extLst>
              <a:ext uri="{FF2B5EF4-FFF2-40B4-BE49-F238E27FC236}">
                <a16:creationId xmlns:a16="http://schemas.microsoft.com/office/drawing/2014/main" id="{8430F4F5-CF0C-F300-DDAC-CA7EF530B1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1166" y="692696"/>
            <a:ext cx="11629667" cy="5769260"/>
          </a:xfrm>
          <a:prstGeom prst="rect">
            <a:avLst/>
          </a:prstGeom>
        </p:spPr>
      </p:pic>
    </p:spTree>
    <p:extLst>
      <p:ext uri="{BB962C8B-B14F-4D97-AF65-F5344CB8AC3E}">
        <p14:creationId xmlns:p14="http://schemas.microsoft.com/office/powerpoint/2010/main" val="142195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NTW strategic ambitions_3">
    <p:spTree>
      <p:nvGrpSpPr>
        <p:cNvPr id="1" name=""/>
        <p:cNvGrpSpPr/>
        <p:nvPr/>
      </p:nvGrpSpPr>
      <p:grpSpPr>
        <a:xfrm>
          <a:off x="0" y="0"/>
          <a:ext cx="0" cy="0"/>
          <a:chOff x="0" y="0"/>
          <a:chExt cx="0" cy="0"/>
        </a:xfrm>
      </p:grpSpPr>
      <p:pic>
        <p:nvPicPr>
          <p:cNvPr id="14" name="Picture 13"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10;">
            <a:extLst>
              <a:ext uri="{FF2B5EF4-FFF2-40B4-BE49-F238E27FC236}">
                <a16:creationId xmlns:a16="http://schemas.microsoft.com/office/drawing/2014/main" id="{A4AC5F68-80C1-A982-F32E-92CE975E4B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821352"/>
            <a:ext cx="11521280" cy="5215295"/>
          </a:xfrm>
          <a:prstGeom prst="rect">
            <a:avLst/>
          </a:prstGeom>
        </p:spPr>
      </p:pic>
      <p:pic>
        <p:nvPicPr>
          <p:cNvPr id="25" name="Picture 24">
            <a:extLst>
              <a:ext uri="{FF2B5EF4-FFF2-40B4-BE49-F238E27FC236}">
                <a16:creationId xmlns:a16="http://schemas.microsoft.com/office/drawing/2014/main" id="{E7EDCE04-997E-F2ED-8DA1-D9B6CB551DA9}"/>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spTree>
    <p:extLst>
      <p:ext uri="{BB962C8B-B14F-4D97-AF65-F5344CB8AC3E}">
        <p14:creationId xmlns:p14="http://schemas.microsoft.com/office/powerpoint/2010/main" val="270600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NTW strategic ambitions_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680502-4EC4-A509-81C9-F16D4A5AD3A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ue background, with white text and icons showing the Trust's strategic ambitions:&#10;&#10;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10;">
            <a:extLst>
              <a:ext uri="{FF2B5EF4-FFF2-40B4-BE49-F238E27FC236}">
                <a16:creationId xmlns:a16="http://schemas.microsoft.com/office/drawing/2014/main" id="{DC09C8E1-1065-26B5-D187-8800AF45BC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1268760"/>
            <a:ext cx="11237247" cy="5184576"/>
          </a:xfrm>
          <a:prstGeom prst="rect">
            <a:avLst/>
          </a:prstGeom>
        </p:spPr>
      </p:pic>
    </p:spTree>
    <p:extLst>
      <p:ext uri="{BB962C8B-B14F-4D97-AF65-F5344CB8AC3E}">
        <p14:creationId xmlns:p14="http://schemas.microsoft.com/office/powerpoint/2010/main" val="2628278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del of car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7FB7B76-A24A-2470-53CB-8B5908FFBA18}"/>
              </a:ext>
            </a:extLst>
          </p:cNvPr>
          <p:cNvSpPr txBox="1"/>
          <p:nvPr userDrawn="1"/>
        </p:nvSpPr>
        <p:spPr>
          <a:xfrm>
            <a:off x="285801" y="230806"/>
            <a:ext cx="4814596" cy="523220"/>
          </a:xfrm>
          <a:prstGeom prst="rect">
            <a:avLst/>
          </a:prstGeom>
          <a:noFill/>
        </p:spPr>
        <p:txBody>
          <a:bodyPr wrap="square" rtlCol="0">
            <a:spAutoFit/>
          </a:bodyPr>
          <a:lstStyle/>
          <a:p>
            <a:r>
              <a:rPr lang="en-GB" sz="2800" b="1" dirty="0">
                <a:solidFill>
                  <a:srgbClr val="003087"/>
                </a:solidFill>
                <a:latin typeface="Arial" panose="020B0604020202020204" pitchFamily="34" charset="0"/>
                <a:cs typeface="Arial" panose="020B0604020202020204" pitchFamily="34" charset="0"/>
              </a:rPr>
              <a:t>Model of care and support</a:t>
            </a:r>
          </a:p>
        </p:txBody>
      </p:sp>
      <p:sp>
        <p:nvSpPr>
          <p:cNvPr id="14" name="TextBox 13">
            <a:extLst>
              <a:ext uri="{FF2B5EF4-FFF2-40B4-BE49-F238E27FC236}">
                <a16:creationId xmlns:a16="http://schemas.microsoft.com/office/drawing/2014/main" id="{AED3A950-8D1C-CBBF-B264-A148EBAC6E7B}"/>
              </a:ext>
            </a:extLst>
          </p:cNvPr>
          <p:cNvSpPr txBox="1"/>
          <p:nvPr userDrawn="1"/>
        </p:nvSpPr>
        <p:spPr>
          <a:xfrm>
            <a:off x="285802" y="692241"/>
            <a:ext cx="4392488"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Help and treatment for people with mental health and wellbeing needs, learning disability, neurodivergence, or neurological disorders.</a:t>
            </a:r>
          </a:p>
        </p:txBody>
      </p:sp>
      <p:pic>
        <p:nvPicPr>
          <p:cNvPr id="2" name="Picture 1" descr="A circle diagram broken into four segments; teal, green, blue and dark blue.&#10;&#10;On each segment there is a decorative illustration of a group of people.">
            <a:extLst>
              <a:ext uri="{FF2B5EF4-FFF2-40B4-BE49-F238E27FC236}">
                <a16:creationId xmlns:a16="http://schemas.microsoft.com/office/drawing/2014/main" id="{C4CDB20E-D4DA-56F2-4140-D5B737CBA4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5868" y="109371"/>
            <a:ext cx="6560264" cy="6631997"/>
          </a:xfrm>
          <a:prstGeom prst="rect">
            <a:avLst/>
          </a:prstGeom>
        </p:spPr>
      </p:pic>
      <p:sp>
        <p:nvSpPr>
          <p:cNvPr id="3" name="TextBox 2">
            <a:extLst>
              <a:ext uri="{FF2B5EF4-FFF2-40B4-BE49-F238E27FC236}">
                <a16:creationId xmlns:a16="http://schemas.microsoft.com/office/drawing/2014/main" id="{24B74EA1-1AC5-E91E-D430-7B3AA75D564C}"/>
              </a:ext>
            </a:extLst>
          </p:cNvPr>
          <p:cNvSpPr txBox="1"/>
          <p:nvPr userDrawn="1"/>
        </p:nvSpPr>
        <p:spPr>
          <a:xfrm>
            <a:off x="4655840" y="2047309"/>
            <a:ext cx="2880319" cy="646331"/>
          </a:xfrm>
          <a:prstGeom prst="rect">
            <a:avLst/>
          </a:prstGeom>
          <a:noFill/>
        </p:spPr>
        <p:txBody>
          <a:bodyPr wrap="square" rtlCol="0">
            <a:spAutoFit/>
          </a:bodyPr>
          <a:lstStyle/>
          <a:p>
            <a:pPr algn="ctr"/>
            <a:r>
              <a:rPr lang="en-GB" b="1" dirty="0">
                <a:solidFill>
                  <a:srgbClr val="008000"/>
                </a:solidFill>
                <a:latin typeface="Arial" panose="020B0604020202020204" pitchFamily="34" charset="0"/>
                <a:cs typeface="Arial" panose="020B0604020202020204" pitchFamily="34" charset="0"/>
              </a:rPr>
              <a:t>Understanding you and helping you stay well</a:t>
            </a:r>
          </a:p>
        </p:txBody>
      </p:sp>
      <p:sp>
        <p:nvSpPr>
          <p:cNvPr id="4" name="TextBox 3">
            <a:extLst>
              <a:ext uri="{FF2B5EF4-FFF2-40B4-BE49-F238E27FC236}">
                <a16:creationId xmlns:a16="http://schemas.microsoft.com/office/drawing/2014/main" id="{56B0BCC0-85C0-A410-8B54-98B868FF12C7}"/>
              </a:ext>
            </a:extLst>
          </p:cNvPr>
          <p:cNvSpPr txBox="1"/>
          <p:nvPr userDrawn="1"/>
        </p:nvSpPr>
        <p:spPr>
          <a:xfrm>
            <a:off x="4583831" y="2654438"/>
            <a:ext cx="2952327" cy="2462213"/>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This will happen by closely working with:</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You and your needs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Family, friends, carers, peers </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Education </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Voluntary sector</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Social care</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Work and activities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Housing and benefits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Primary care, GPs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Physical health</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Other partners</a:t>
            </a:r>
          </a:p>
          <a:p>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6F0FCA3-BEEE-22A2-9B84-DEDF47342428}"/>
              </a:ext>
            </a:extLst>
          </p:cNvPr>
          <p:cNvSpPr txBox="1"/>
          <p:nvPr userDrawn="1"/>
        </p:nvSpPr>
        <p:spPr>
          <a:xfrm>
            <a:off x="7176120" y="853370"/>
            <a:ext cx="3168352" cy="400110"/>
          </a:xfrm>
          <a:prstGeom prst="rect">
            <a:avLst/>
          </a:prstGeom>
          <a:noFill/>
        </p:spPr>
        <p:txBody>
          <a:bodyPr wrap="square" rtlCol="0">
            <a:spAutoFit/>
          </a:bodyPr>
          <a:lstStyle/>
          <a:p>
            <a:r>
              <a:rPr lang="en-GB" sz="2000" b="1" dirty="0">
                <a:solidFill>
                  <a:srgbClr val="009F98"/>
                </a:solidFill>
                <a:latin typeface="Arial" panose="020B0604020202020204" pitchFamily="34" charset="0"/>
                <a:cs typeface="Arial" panose="020B0604020202020204" pitchFamily="34" charset="0"/>
              </a:rPr>
              <a:t>Community treatment</a:t>
            </a:r>
          </a:p>
        </p:txBody>
      </p:sp>
      <p:sp>
        <p:nvSpPr>
          <p:cNvPr id="6" name="TextBox 5">
            <a:extLst>
              <a:ext uri="{FF2B5EF4-FFF2-40B4-BE49-F238E27FC236}">
                <a16:creationId xmlns:a16="http://schemas.microsoft.com/office/drawing/2014/main" id="{0D29D17C-288A-C7AB-9FF3-BE88722A8B58}"/>
              </a:ext>
            </a:extLst>
          </p:cNvPr>
          <p:cNvSpPr txBox="1"/>
          <p:nvPr userDrawn="1"/>
        </p:nvSpPr>
        <p:spPr>
          <a:xfrm>
            <a:off x="7197978" y="1196091"/>
            <a:ext cx="3290510"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in the community </a:t>
            </a:r>
          </a:p>
          <a:p>
            <a:r>
              <a:rPr lang="en-GB" sz="1400" dirty="0">
                <a:latin typeface="Arial" panose="020B0604020202020204" pitchFamily="34" charset="0"/>
                <a:cs typeface="Arial" panose="020B0604020202020204" pitchFamily="34" charset="0"/>
              </a:rPr>
              <a:t>receiving evidence-based treatment.</a:t>
            </a:r>
          </a:p>
        </p:txBody>
      </p:sp>
      <p:sp>
        <p:nvSpPr>
          <p:cNvPr id="7" name="TextBox 6">
            <a:extLst>
              <a:ext uri="{FF2B5EF4-FFF2-40B4-BE49-F238E27FC236}">
                <a16:creationId xmlns:a16="http://schemas.microsoft.com/office/drawing/2014/main" id="{F937CD1F-179E-8BA3-49F0-11B5BD1CA9D9}"/>
              </a:ext>
            </a:extLst>
          </p:cNvPr>
          <p:cNvSpPr txBox="1"/>
          <p:nvPr userDrawn="1"/>
        </p:nvSpPr>
        <p:spPr>
          <a:xfrm>
            <a:off x="9580063" y="2922452"/>
            <a:ext cx="2299227" cy="707886"/>
          </a:xfrm>
          <a:prstGeom prst="rect">
            <a:avLst/>
          </a:prstGeom>
          <a:noFill/>
        </p:spPr>
        <p:txBody>
          <a:bodyPr wrap="square" rtlCol="0">
            <a:spAutoFit/>
          </a:bodyPr>
          <a:lstStyle/>
          <a:p>
            <a:r>
              <a:rPr lang="en-GB" sz="2000" b="1" dirty="0">
                <a:solidFill>
                  <a:srgbClr val="006646"/>
                </a:solidFill>
                <a:latin typeface="Arial" panose="020B0604020202020204" pitchFamily="34" charset="0"/>
                <a:cs typeface="Arial" panose="020B0604020202020204" pitchFamily="34" charset="0"/>
              </a:rPr>
              <a:t>Long term </a:t>
            </a:r>
            <a:br>
              <a:rPr lang="en-GB" sz="2000" b="1" dirty="0">
                <a:solidFill>
                  <a:srgbClr val="006646"/>
                </a:solidFill>
                <a:latin typeface="Arial" panose="020B0604020202020204" pitchFamily="34" charset="0"/>
                <a:cs typeface="Arial" panose="020B0604020202020204" pitchFamily="34" charset="0"/>
              </a:rPr>
            </a:br>
            <a:r>
              <a:rPr lang="en-GB" sz="2000" b="1" dirty="0">
                <a:solidFill>
                  <a:srgbClr val="006646"/>
                </a:solidFill>
                <a:latin typeface="Arial" panose="020B0604020202020204" pitchFamily="34" charset="0"/>
                <a:cs typeface="Arial" panose="020B0604020202020204" pitchFamily="34" charset="0"/>
              </a:rPr>
              <a:t>complex needs</a:t>
            </a:r>
          </a:p>
        </p:txBody>
      </p:sp>
      <p:sp>
        <p:nvSpPr>
          <p:cNvPr id="8" name="TextBox 7">
            <a:extLst>
              <a:ext uri="{FF2B5EF4-FFF2-40B4-BE49-F238E27FC236}">
                <a16:creationId xmlns:a16="http://schemas.microsoft.com/office/drawing/2014/main" id="{E68AA414-6AEF-70A3-AF9E-598821DEF80A}"/>
              </a:ext>
            </a:extLst>
          </p:cNvPr>
          <p:cNvSpPr txBox="1"/>
          <p:nvPr userDrawn="1"/>
        </p:nvSpPr>
        <p:spPr>
          <a:xfrm>
            <a:off x="9580063" y="3557736"/>
            <a:ext cx="2299227" cy="95410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in the community with severe mental health needs and other complex needs.</a:t>
            </a:r>
          </a:p>
        </p:txBody>
      </p:sp>
      <p:sp>
        <p:nvSpPr>
          <p:cNvPr id="9" name="TextBox 8">
            <a:extLst>
              <a:ext uri="{FF2B5EF4-FFF2-40B4-BE49-F238E27FC236}">
                <a16:creationId xmlns:a16="http://schemas.microsoft.com/office/drawing/2014/main" id="{5B4E1450-D140-39F2-70EE-8B4A705B729C}"/>
              </a:ext>
            </a:extLst>
          </p:cNvPr>
          <p:cNvSpPr txBox="1"/>
          <p:nvPr userDrawn="1"/>
        </p:nvSpPr>
        <p:spPr>
          <a:xfrm>
            <a:off x="2351585" y="5328954"/>
            <a:ext cx="2140590" cy="707886"/>
          </a:xfrm>
          <a:prstGeom prst="rect">
            <a:avLst/>
          </a:prstGeom>
          <a:noFill/>
        </p:spPr>
        <p:txBody>
          <a:bodyPr wrap="square" rtlCol="0">
            <a:spAutoFit/>
          </a:bodyPr>
          <a:lstStyle/>
          <a:p>
            <a:r>
              <a:rPr lang="en-GB" sz="2000" b="1" dirty="0">
                <a:solidFill>
                  <a:srgbClr val="00B0F0"/>
                </a:solidFill>
                <a:latin typeface="Arial" panose="020B0604020202020204" pitchFamily="34" charset="0"/>
                <a:cs typeface="Arial" panose="020B0604020202020204" pitchFamily="34" charset="0"/>
              </a:rPr>
              <a:t>Urgent and </a:t>
            </a:r>
            <a:br>
              <a:rPr lang="en-GB" sz="2000" b="1" dirty="0">
                <a:solidFill>
                  <a:srgbClr val="00B0F0"/>
                </a:solidFill>
                <a:latin typeface="Arial" panose="020B0604020202020204" pitchFamily="34" charset="0"/>
                <a:cs typeface="Arial" panose="020B0604020202020204" pitchFamily="34" charset="0"/>
              </a:rPr>
            </a:br>
            <a:r>
              <a:rPr lang="en-GB" sz="2000" b="1" dirty="0">
                <a:solidFill>
                  <a:srgbClr val="00B0F0"/>
                </a:solidFill>
                <a:latin typeface="Arial" panose="020B0604020202020204" pitchFamily="34" charset="0"/>
                <a:cs typeface="Arial" panose="020B0604020202020204" pitchFamily="34" charset="0"/>
              </a:rPr>
              <a:t>crisis care</a:t>
            </a:r>
          </a:p>
        </p:txBody>
      </p:sp>
      <p:sp>
        <p:nvSpPr>
          <p:cNvPr id="10" name="TextBox 9">
            <a:extLst>
              <a:ext uri="{FF2B5EF4-FFF2-40B4-BE49-F238E27FC236}">
                <a16:creationId xmlns:a16="http://schemas.microsoft.com/office/drawing/2014/main" id="{ACBA3DC0-30A6-0679-5061-16D17248334A}"/>
              </a:ext>
            </a:extLst>
          </p:cNvPr>
          <p:cNvSpPr txBox="1"/>
          <p:nvPr userDrawn="1"/>
        </p:nvSpPr>
        <p:spPr>
          <a:xfrm>
            <a:off x="2351585" y="6006008"/>
            <a:ext cx="2748812"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in the community with urgent needs.</a:t>
            </a:r>
          </a:p>
        </p:txBody>
      </p:sp>
      <p:sp>
        <p:nvSpPr>
          <p:cNvPr id="11" name="TextBox 10">
            <a:extLst>
              <a:ext uri="{FF2B5EF4-FFF2-40B4-BE49-F238E27FC236}">
                <a16:creationId xmlns:a16="http://schemas.microsoft.com/office/drawing/2014/main" id="{D07D8532-5C7C-B9E1-30A6-2DBB54001737}"/>
              </a:ext>
            </a:extLst>
          </p:cNvPr>
          <p:cNvSpPr txBox="1"/>
          <p:nvPr userDrawn="1"/>
        </p:nvSpPr>
        <p:spPr>
          <a:xfrm>
            <a:off x="397734" y="3230228"/>
            <a:ext cx="1953851" cy="400110"/>
          </a:xfrm>
          <a:prstGeom prst="rect">
            <a:avLst/>
          </a:prstGeom>
          <a:noFill/>
        </p:spPr>
        <p:txBody>
          <a:bodyPr wrap="square" rtlCol="0">
            <a:spAutoFit/>
          </a:bodyPr>
          <a:lstStyle/>
          <a:p>
            <a:r>
              <a:rPr lang="en-GB" sz="2000" b="1" dirty="0">
                <a:solidFill>
                  <a:srgbClr val="005EB8"/>
                </a:solidFill>
                <a:latin typeface="Arial" panose="020B0604020202020204" pitchFamily="34" charset="0"/>
                <a:cs typeface="Arial" panose="020B0604020202020204" pitchFamily="34" charset="0"/>
              </a:rPr>
              <a:t>Inpatient care</a:t>
            </a:r>
          </a:p>
        </p:txBody>
      </p:sp>
      <p:sp>
        <p:nvSpPr>
          <p:cNvPr id="12" name="TextBox 11">
            <a:extLst>
              <a:ext uri="{FF2B5EF4-FFF2-40B4-BE49-F238E27FC236}">
                <a16:creationId xmlns:a16="http://schemas.microsoft.com/office/drawing/2014/main" id="{BB060F24-CB39-376D-FF9E-AFE3E94EEFD6}"/>
              </a:ext>
            </a:extLst>
          </p:cNvPr>
          <p:cNvSpPr txBox="1"/>
          <p:nvPr userDrawn="1"/>
        </p:nvSpPr>
        <p:spPr>
          <a:xfrm>
            <a:off x="407368" y="3566714"/>
            <a:ext cx="2455339"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who require additional treatment within an inpatient setting.</a:t>
            </a:r>
          </a:p>
        </p:txBody>
      </p:sp>
      <p:pic>
        <p:nvPicPr>
          <p:cNvPr id="25" name="Picture 24" descr="Decorative page footer.">
            <a:extLst>
              <a:ext uri="{FF2B5EF4-FFF2-40B4-BE49-F238E27FC236}">
                <a16:creationId xmlns:a16="http://schemas.microsoft.com/office/drawing/2014/main" id="{E7EDCE04-997E-F2ED-8DA1-D9B6CB551DA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spTree>
    <p:extLst>
      <p:ext uri="{BB962C8B-B14F-4D97-AF65-F5344CB8AC3E}">
        <p14:creationId xmlns:p14="http://schemas.microsoft.com/office/powerpoint/2010/main" val="303168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background">
    <p:spTree>
      <p:nvGrpSpPr>
        <p:cNvPr id="1" name=""/>
        <p:cNvGrpSpPr/>
        <p:nvPr/>
      </p:nvGrpSpPr>
      <p:grpSpPr>
        <a:xfrm>
          <a:off x="0" y="0"/>
          <a:ext cx="0" cy="0"/>
          <a:chOff x="0" y="0"/>
          <a:chExt cx="0" cy="0"/>
        </a:xfrm>
      </p:grpSpPr>
      <p:pic>
        <p:nvPicPr>
          <p:cNvPr id="5" name="Picture 4" descr="A black and white striped background&#10;&#10;AI-generated content may be incorrect.">
            <a:extLst>
              <a:ext uri="{FF2B5EF4-FFF2-40B4-BE49-F238E27FC236}">
                <a16:creationId xmlns:a16="http://schemas.microsoft.com/office/drawing/2014/main" id="{F4759875-1514-5A53-7483-D6E1AC495B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3672" y="838413"/>
            <a:ext cx="9048328" cy="5938959"/>
          </a:xfrm>
          <a:prstGeom prst="rect">
            <a:avLst/>
          </a:prstGeom>
        </p:spPr>
      </p:pic>
      <p:pic>
        <p:nvPicPr>
          <p:cNvPr id="6" name="Picture 5">
            <a:extLst>
              <a:ext uri="{FF2B5EF4-FFF2-40B4-BE49-F238E27FC236}">
                <a16:creationId xmlns:a16="http://schemas.microsoft.com/office/drawing/2014/main" id="{93140C07-EDEF-340E-8F31-B1DC4F53B21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127358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F595A6-FDC3-4E54-1BB8-1F4FCDF7B25A}"/>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NTW NHS logo">
            <a:extLst>
              <a:ext uri="{FF2B5EF4-FFF2-40B4-BE49-F238E27FC236}">
                <a16:creationId xmlns:a16="http://schemas.microsoft.com/office/drawing/2014/main" id="{CAECB4FF-C006-39AC-8242-112B085BF8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386971"/>
            <a:ext cx="2391582" cy="845921"/>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7409" y="3599305"/>
            <a:ext cx="4680528" cy="45719"/>
          </a:xfrm>
          <a:prstGeom prst="rect">
            <a:avLst/>
          </a:prstGeom>
        </p:spPr>
      </p:pic>
      <p:pic>
        <p:nvPicPr>
          <p:cNvPr id="5" name="Picture 4" descr="Decorative page footer - a blue line with 'With You In Mind'">
            <a:extLst>
              <a:ext uri="{FF2B5EF4-FFF2-40B4-BE49-F238E27FC236}">
                <a16:creationId xmlns:a16="http://schemas.microsoft.com/office/drawing/2014/main" id="{09FDBA14-07D7-1940-672F-52E2C3312D8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97525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_">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Care">
    <p:spTree>
      <p:nvGrpSpPr>
        <p:cNvPr id="1" name=""/>
        <p:cNvGrpSpPr/>
        <p:nvPr/>
      </p:nvGrpSpPr>
      <p:grpSpPr>
        <a:xfrm>
          <a:off x="0" y="0"/>
          <a:ext cx="0" cy="0"/>
          <a:chOff x="0" y="0"/>
          <a:chExt cx="0" cy="0"/>
        </a:xfrm>
      </p:grpSpPr>
      <p:pic>
        <p:nvPicPr>
          <p:cNvPr id="4" name="Picture 3" descr="Strategic ambition 1. Quality Care, every day (Icon: line drawing of a heart)">
            <a:extLst>
              <a:ext uri="{FF2B5EF4-FFF2-40B4-BE49-F238E27FC236}">
                <a16:creationId xmlns:a16="http://schemas.microsoft.com/office/drawing/2014/main" id="{6716BFF2-DE12-8A47-B79B-695B7D6584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370161"/>
            <a:ext cx="3753321" cy="835343"/>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400067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Person led">
    <p:spTree>
      <p:nvGrpSpPr>
        <p:cNvPr id="1" name=""/>
        <p:cNvGrpSpPr/>
        <p:nvPr/>
      </p:nvGrpSpPr>
      <p:grpSpPr>
        <a:xfrm>
          <a:off x="0" y="0"/>
          <a:ext cx="0" cy="0"/>
          <a:chOff x="0" y="0"/>
          <a:chExt cx="0" cy="0"/>
        </a:xfrm>
      </p:grpSpPr>
      <p:pic>
        <p:nvPicPr>
          <p:cNvPr id="4" name="Picture 3" descr="Strategic ambition 2. Person-led care, when and where it is needed (Icon: line drawing of two people and a heart)">
            <a:extLst>
              <a:ext uri="{FF2B5EF4-FFF2-40B4-BE49-F238E27FC236}">
                <a16:creationId xmlns:a16="http://schemas.microsoft.com/office/drawing/2014/main" id="{5DE44A6B-59B1-64A7-7CEE-F76C099798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433" y="5343232"/>
            <a:ext cx="3679367" cy="845965"/>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417447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Work">
    <p:spTree>
      <p:nvGrpSpPr>
        <p:cNvPr id="1" name=""/>
        <p:cNvGrpSpPr/>
        <p:nvPr/>
      </p:nvGrpSpPr>
      <p:grpSpPr>
        <a:xfrm>
          <a:off x="0" y="0"/>
          <a:ext cx="0" cy="0"/>
          <a:chOff x="0" y="0"/>
          <a:chExt cx="0" cy="0"/>
        </a:xfrm>
      </p:grpSpPr>
      <p:pic>
        <p:nvPicPr>
          <p:cNvPr id="13" name="Picture 12" descr="Strategic ambition 3. A great place to work (Icon: a line drawing thumbs up with a tick)">
            <a:extLst>
              <a:ext uri="{FF2B5EF4-FFF2-40B4-BE49-F238E27FC236}">
                <a16:creationId xmlns:a16="http://schemas.microsoft.com/office/drawing/2014/main" id="{19C4FE7D-79FE-CBDA-C21E-8D7A249EF6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5366325"/>
            <a:ext cx="3497954" cy="829190"/>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326190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Sustainable">
    <p:spTree>
      <p:nvGrpSpPr>
        <p:cNvPr id="1" name=""/>
        <p:cNvGrpSpPr/>
        <p:nvPr/>
      </p:nvGrpSpPr>
      <p:grpSpPr>
        <a:xfrm>
          <a:off x="0" y="0"/>
          <a:ext cx="0" cy="0"/>
          <a:chOff x="0" y="0"/>
          <a:chExt cx="0" cy="0"/>
        </a:xfrm>
      </p:grpSpPr>
      <p:pic>
        <p:nvPicPr>
          <p:cNvPr id="6" name="Picture 5" descr="Strategic ambition 4. Sustainable for the long term, innovating every day (Icon: a line drawing of a world being held up by two hands)">
            <a:extLst>
              <a:ext uri="{FF2B5EF4-FFF2-40B4-BE49-F238E27FC236}">
                <a16:creationId xmlns:a16="http://schemas.microsoft.com/office/drawing/2014/main" id="{D4F22607-1C6A-2B68-9F7A-1CF42A190B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377203"/>
            <a:ext cx="4618898" cy="858279"/>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313304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Community">
    <p:spTree>
      <p:nvGrpSpPr>
        <p:cNvPr id="1" name=""/>
        <p:cNvGrpSpPr/>
        <p:nvPr/>
      </p:nvGrpSpPr>
      <p:grpSpPr>
        <a:xfrm>
          <a:off x="0" y="0"/>
          <a:ext cx="0" cy="0"/>
          <a:chOff x="0" y="0"/>
          <a:chExt cx="0" cy="0"/>
        </a:xfrm>
      </p:grpSpPr>
      <p:pic>
        <p:nvPicPr>
          <p:cNvPr id="4" name="Picture 3" descr="Strategic ambition 5. Working with and for our communities (Icon: a line drawing of three people with speech bubbles)">
            <a:extLst>
              <a:ext uri="{FF2B5EF4-FFF2-40B4-BE49-F238E27FC236}">
                <a16:creationId xmlns:a16="http://schemas.microsoft.com/office/drawing/2014/main" id="{CCF8788F-40F0-FE9A-6FD7-24171C859F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137" y="5386007"/>
            <a:ext cx="3421006" cy="809508"/>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383654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rgbClr val="003087"/>
                </a:solidFill>
                <a:latin typeface="Arial" panose="020B0604020202020204" pitchFamily="34" charset="0"/>
                <a:cs typeface="Arial" panose="020B0604020202020204" pitchFamily="34" charset="0"/>
              </a:defRPr>
            </a:lvl1pPr>
          </a:lstStyle>
          <a:p>
            <a:r>
              <a:rPr lang="en-US" dirty="0"/>
              <a:t>Click to edit title</a:t>
            </a:r>
          </a:p>
        </p:txBody>
      </p:sp>
      <p:pic>
        <p:nvPicPr>
          <p:cNvPr id="11" name="Picture 10">
            <a:extLst>
              <a:ext uri="{FF2B5EF4-FFF2-40B4-BE49-F238E27FC236}">
                <a16:creationId xmlns:a16="http://schemas.microsoft.com/office/drawing/2014/main" id="{2F90163F-3A0A-D735-ACCB-A02469FBE5C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
        <p:nvSpPr>
          <p:cNvPr id="13" name="Text Placeholder 12">
            <a:extLst>
              <a:ext uri="{FF2B5EF4-FFF2-40B4-BE49-F238E27FC236}">
                <a16:creationId xmlns:a16="http://schemas.microsoft.com/office/drawing/2014/main" id="{A886C40E-003F-983B-5F75-9778A163616A}"/>
              </a:ext>
            </a:extLst>
          </p:cNvPr>
          <p:cNvSpPr>
            <a:spLocks noGrp="1"/>
          </p:cNvSpPr>
          <p:nvPr>
            <p:ph type="body" sz="quarter" idx="10" hasCustomPrompt="1"/>
          </p:nvPr>
        </p:nvSpPr>
        <p:spPr>
          <a:xfrm>
            <a:off x="609600" y="1557338"/>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text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smallest text can be here is 16pt. It needs to be easy to read. Ideally we use 20pt text size.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Information is best split across multiple slides, this makes it easier for the reader to take in.</a:t>
            </a:r>
            <a:endParaRPr lang="en-GB" dirty="0"/>
          </a:p>
        </p:txBody>
      </p:sp>
    </p:spTree>
    <p:extLst>
      <p:ext uri="{BB962C8B-B14F-4D97-AF65-F5344CB8AC3E}">
        <p14:creationId xmlns:p14="http://schemas.microsoft.com/office/powerpoint/2010/main" val="142632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8D948-0927-4D40-A1E2-89BDD5FD645D}" type="datetimeFigureOut">
              <a:rPr lang="en-US" smtClean="0"/>
              <a:t>9/2/2025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40571-1576-4546-9EA9-5F6E1D1199F2}" type="slidenum">
              <a:rPr lang="en-US" smtClean="0"/>
              <a:t>‹#›</a:t>
            </a:fld>
            <a:endParaRPr lang="en-US" dirty="0"/>
          </a:p>
        </p:txBody>
      </p:sp>
    </p:spTree>
    <p:extLst>
      <p:ext uri="{BB962C8B-B14F-4D97-AF65-F5344CB8AC3E}">
        <p14:creationId xmlns:p14="http://schemas.microsoft.com/office/powerpoint/2010/main" val="270266040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81" r:id="rId4"/>
    <p:sldLayoutId id="2147483684" r:id="rId5"/>
    <p:sldLayoutId id="2147483682" r:id="rId6"/>
    <p:sldLayoutId id="2147483662" r:id="rId7"/>
    <p:sldLayoutId id="2147483683" r:id="rId8"/>
    <p:sldLayoutId id="2147483652" r:id="rId9"/>
    <p:sldLayoutId id="2147483686" r:id="rId10"/>
    <p:sldLayoutId id="2147483661" r:id="rId11"/>
    <p:sldLayoutId id="2147483672" r:id="rId12"/>
    <p:sldLayoutId id="2147483673" r:id="rId13"/>
    <p:sldLayoutId id="2147483674" r:id="rId14"/>
    <p:sldLayoutId id="2147483664" r:id="rId15"/>
    <p:sldLayoutId id="2147483671" r:id="rId16"/>
    <p:sldLayoutId id="2147483655" r:id="rId17"/>
    <p:sldLayoutId id="2147483665" r:id="rId18"/>
    <p:sldLayoutId id="2147483666" r:id="rId19"/>
    <p:sldLayoutId id="2147483675" r:id="rId20"/>
    <p:sldLayoutId id="2147483676" r:id="rId21"/>
    <p:sldLayoutId id="2147483689" r:id="rId22"/>
    <p:sldLayoutId id="2147483677" r:id="rId23"/>
    <p:sldLayoutId id="2147483678" r:id="rId24"/>
    <p:sldLayoutId id="2147483688" r:id="rId25"/>
    <p:sldLayoutId id="2147483687" r:id="rId26"/>
    <p:sldLayoutId id="2147483679" r:id="rId27"/>
    <p:sldLayoutId id="2147483685" r:id="rId28"/>
    <p:sldLayoutId id="2147483669" r:id="rId29"/>
    <p:sldLayoutId id="2147483670" r:id="rId3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9E384B-32A8-9C6B-9E1D-05A1C5CEC2B7}"/>
              </a:ext>
            </a:extLst>
          </p:cNvPr>
          <p:cNvSpPr/>
          <p:nvPr/>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08B3393-2535-4774-DBCF-970D6E5B7CC4}"/>
              </a:ext>
            </a:extLst>
          </p:cNvPr>
          <p:cNvSpPr>
            <a:spLocks noGrp="1"/>
          </p:cNvSpPr>
          <p:nvPr>
            <p:ph type="title"/>
          </p:nvPr>
        </p:nvSpPr>
        <p:spPr>
          <a:xfrm>
            <a:off x="546303" y="1556792"/>
            <a:ext cx="8654752" cy="2088232"/>
          </a:xfrm>
        </p:spPr>
        <p:txBody>
          <a:bodyPr/>
          <a:lstStyle/>
          <a:p>
            <a:r>
              <a:rPr lang="en-GB" dirty="0"/>
              <a:t>A great place to work</a:t>
            </a:r>
          </a:p>
        </p:txBody>
      </p:sp>
      <p:pic>
        <p:nvPicPr>
          <p:cNvPr id="5" name="Picture 4" descr="A white line drawing of a hand with a check mark&#10;&#10;AI-generated content may be incorrect.">
            <a:extLst>
              <a:ext uri="{FF2B5EF4-FFF2-40B4-BE49-F238E27FC236}">
                <a16:creationId xmlns:a16="http://schemas.microsoft.com/office/drawing/2014/main" id="{03ECA6D4-198D-A5B0-483A-AB5317820A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96400" y="4373975"/>
            <a:ext cx="2004759" cy="1861049"/>
          </a:xfrm>
          <a:prstGeom prst="rect">
            <a:avLst/>
          </a:prstGeom>
        </p:spPr>
      </p:pic>
      <p:sp>
        <p:nvSpPr>
          <p:cNvPr id="6" name="TextBox 5">
            <a:extLst>
              <a:ext uri="{FF2B5EF4-FFF2-40B4-BE49-F238E27FC236}">
                <a16:creationId xmlns:a16="http://schemas.microsoft.com/office/drawing/2014/main" id="{273A17FC-2FFE-E699-E136-6AC0923B4973}"/>
              </a:ext>
            </a:extLst>
          </p:cNvPr>
          <p:cNvSpPr txBox="1"/>
          <p:nvPr/>
        </p:nvSpPr>
        <p:spPr>
          <a:xfrm>
            <a:off x="618311" y="1952836"/>
            <a:ext cx="3888432" cy="369332"/>
          </a:xfrm>
          <a:prstGeom prst="rect">
            <a:avLst/>
          </a:prstGeom>
          <a:noFill/>
        </p:spPr>
        <p:txBody>
          <a:bodyPr wrap="square" rtlCol="0">
            <a:spAutoFit/>
          </a:bodyPr>
          <a:lstStyle/>
          <a:p>
            <a:r>
              <a:rPr lang="en-GB" dirty="0">
                <a:solidFill>
                  <a:schemeClr val="bg1"/>
                </a:solidFill>
              </a:rPr>
              <a:t>Strategic ambition 3</a:t>
            </a:r>
          </a:p>
        </p:txBody>
      </p:sp>
      <p:sp>
        <p:nvSpPr>
          <p:cNvPr id="3" name="Text Placeholder 2">
            <a:extLst>
              <a:ext uri="{FF2B5EF4-FFF2-40B4-BE49-F238E27FC236}">
                <a16:creationId xmlns:a16="http://schemas.microsoft.com/office/drawing/2014/main" id="{80D19122-EEA3-2BC5-3184-55E00F7D30E4}"/>
              </a:ext>
            </a:extLst>
          </p:cNvPr>
          <p:cNvSpPr txBox="1">
            <a:spLocks/>
          </p:cNvSpPr>
          <p:nvPr/>
        </p:nvSpPr>
        <p:spPr>
          <a:xfrm>
            <a:off x="618311" y="3146850"/>
            <a:ext cx="6336704" cy="178843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chemeClr val="bg1"/>
                </a:solidFill>
              </a:rPr>
              <a:t>We will make sure that our workforce has the right values, skills, diversity and experience to meet the changing needs of our service users and carers.</a:t>
            </a:r>
          </a:p>
        </p:txBody>
      </p:sp>
    </p:spTree>
    <p:extLst>
      <p:ext uri="{BB962C8B-B14F-4D97-AF65-F5344CB8AC3E}">
        <p14:creationId xmlns:p14="http://schemas.microsoft.com/office/powerpoint/2010/main" val="392627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4DD5FD-34BD-70F0-4E59-61C8C02A5048}"/>
              </a:ext>
            </a:extLst>
          </p:cNvPr>
          <p:cNvSpPr/>
          <p:nvPr/>
        </p:nvSpPr>
        <p:spPr>
          <a:xfrm>
            <a:off x="-10781" y="0"/>
            <a:ext cx="11879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ounded Rectangle 11">
            <a:extLst>
              <a:ext uri="{FF2B5EF4-FFF2-40B4-BE49-F238E27FC236}">
                <a16:creationId xmlns:a16="http://schemas.microsoft.com/office/drawing/2014/main" id="{4CD73223-10A6-F823-A1FE-7E606302CE25}"/>
              </a:ext>
            </a:extLst>
          </p:cNvPr>
          <p:cNvSpPr/>
          <p:nvPr/>
        </p:nvSpPr>
        <p:spPr>
          <a:xfrm>
            <a:off x="911424" y="1139175"/>
            <a:ext cx="10225135" cy="809253"/>
          </a:xfrm>
          <a:prstGeom prst="roundRect">
            <a:avLst>
              <a:gd name="adj" fmla="val 9159"/>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 name="Rounded Rectangle 11">
            <a:extLst>
              <a:ext uri="{FF2B5EF4-FFF2-40B4-BE49-F238E27FC236}">
                <a16:creationId xmlns:a16="http://schemas.microsoft.com/office/drawing/2014/main" id="{06229263-6E98-1C62-FF0F-44C5ADDB753F}"/>
              </a:ext>
            </a:extLst>
          </p:cNvPr>
          <p:cNvSpPr/>
          <p:nvPr/>
        </p:nvSpPr>
        <p:spPr>
          <a:xfrm>
            <a:off x="911424" y="2795061"/>
            <a:ext cx="10225135" cy="3765245"/>
          </a:xfrm>
          <a:prstGeom prst="roundRect">
            <a:avLst>
              <a:gd name="adj" fmla="val 3289"/>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6" name="Rounded Rectangle 14">
            <a:extLst>
              <a:ext uri="{FF2B5EF4-FFF2-40B4-BE49-F238E27FC236}">
                <a16:creationId xmlns:a16="http://schemas.microsoft.com/office/drawing/2014/main" id="{38E12E61-066C-1B36-A5B9-C98F65C001A8}"/>
              </a:ext>
            </a:extLst>
          </p:cNvPr>
          <p:cNvSpPr/>
          <p:nvPr/>
        </p:nvSpPr>
        <p:spPr>
          <a:xfrm>
            <a:off x="1777296" y="1504516"/>
            <a:ext cx="2088232" cy="752775"/>
          </a:xfrm>
          <a:prstGeom prst="roundRect">
            <a:avLst>
              <a:gd name="adj" fmla="val 9984"/>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Culture and leadership development</a:t>
            </a:r>
          </a:p>
        </p:txBody>
      </p:sp>
      <p:sp>
        <p:nvSpPr>
          <p:cNvPr id="8" name="Rounded Rectangle 11">
            <a:extLst>
              <a:ext uri="{FF2B5EF4-FFF2-40B4-BE49-F238E27FC236}">
                <a16:creationId xmlns:a16="http://schemas.microsoft.com/office/drawing/2014/main" id="{3B5E7365-09E6-EDE7-217D-DEE3286A2AC4}"/>
              </a:ext>
            </a:extLst>
          </p:cNvPr>
          <p:cNvSpPr/>
          <p:nvPr/>
        </p:nvSpPr>
        <p:spPr>
          <a:xfrm>
            <a:off x="1271075" y="3245403"/>
            <a:ext cx="2906808" cy="1080120"/>
          </a:xfrm>
          <a:prstGeom prst="roundRect">
            <a:avLst>
              <a:gd name="adj" fmla="val 998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Roll out Leadership Programme (3 modules) and Clinical Support Worker Development Programme</a:t>
            </a:r>
          </a:p>
        </p:txBody>
      </p:sp>
      <p:sp>
        <p:nvSpPr>
          <p:cNvPr id="9" name="Rounded Rectangle 14">
            <a:extLst>
              <a:ext uri="{FF2B5EF4-FFF2-40B4-BE49-F238E27FC236}">
                <a16:creationId xmlns:a16="http://schemas.microsoft.com/office/drawing/2014/main" id="{051226CC-4FA9-2718-7658-F229C773CA8F}"/>
              </a:ext>
            </a:extLst>
          </p:cNvPr>
          <p:cNvSpPr/>
          <p:nvPr/>
        </p:nvSpPr>
        <p:spPr>
          <a:xfrm>
            <a:off x="4950501" y="1522296"/>
            <a:ext cx="1944216" cy="762933"/>
          </a:xfrm>
          <a:prstGeom prst="roundRect">
            <a:avLst>
              <a:gd name="adj" fmla="val 9984"/>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Development of Workforce Plan</a:t>
            </a:r>
            <a:endParaRPr lang="en-GB" sz="1400" b="0" kern="100" dirty="0">
              <a:solidFill>
                <a:schemeClr val="tx1"/>
              </a:solidFill>
              <a:effectLst/>
              <a:latin typeface="+mn-lt"/>
              <a:ea typeface="Aptos" panose="020B0004020202020204" pitchFamily="34" charset="0"/>
              <a:cs typeface="Times New Roman" panose="02020603050405020304" pitchFamily="18" charset="0"/>
            </a:endParaRPr>
          </a:p>
        </p:txBody>
      </p:sp>
      <p:sp>
        <p:nvSpPr>
          <p:cNvPr id="10" name="Rounded Rectangle 14">
            <a:extLst>
              <a:ext uri="{FF2B5EF4-FFF2-40B4-BE49-F238E27FC236}">
                <a16:creationId xmlns:a16="http://schemas.microsoft.com/office/drawing/2014/main" id="{D2CD6064-DE01-D02D-93E5-0DE4D960F903}"/>
              </a:ext>
            </a:extLst>
          </p:cNvPr>
          <p:cNvSpPr/>
          <p:nvPr/>
        </p:nvSpPr>
        <p:spPr>
          <a:xfrm>
            <a:off x="7464152" y="1458647"/>
            <a:ext cx="3024336" cy="890233"/>
          </a:xfrm>
          <a:prstGeom prst="roundRect">
            <a:avLst>
              <a:gd name="adj" fmla="val 9984"/>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Support the health and wellbeing of staff by providing early intervention support / reduce sickness absence</a:t>
            </a:r>
          </a:p>
        </p:txBody>
      </p:sp>
      <p:sp>
        <p:nvSpPr>
          <p:cNvPr id="15" name="Rounded Rectangle 14">
            <a:extLst>
              <a:ext uri="{FF2B5EF4-FFF2-40B4-BE49-F238E27FC236}">
                <a16:creationId xmlns:a16="http://schemas.microsoft.com/office/drawing/2014/main" id="{9A943BAB-DE17-8A2B-10CD-1DA163323658}"/>
              </a:ext>
            </a:extLst>
          </p:cNvPr>
          <p:cNvSpPr/>
          <p:nvPr/>
        </p:nvSpPr>
        <p:spPr>
          <a:xfrm>
            <a:off x="4688821" y="949420"/>
            <a:ext cx="2488918" cy="43957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1" dirty="0">
                <a:solidFill>
                  <a:schemeClr val="bg1"/>
                </a:solidFill>
                <a:ea typeface="Aptos" panose="020B0004020202020204" pitchFamily="34" charset="0"/>
                <a:cs typeface="Times New Roman" panose="02020603050405020304" pitchFamily="18" charset="0"/>
              </a:rPr>
              <a:t>Aims</a:t>
            </a:r>
            <a:endParaRPr lang="en-GB" sz="1400" b="1" kern="100" dirty="0">
              <a:solidFill>
                <a:schemeClr val="bg1"/>
              </a:solidFill>
              <a:effectLst/>
              <a:latin typeface="+mn-lt"/>
              <a:ea typeface="Aptos" panose="020B0004020202020204" pitchFamily="34" charset="0"/>
              <a:cs typeface="Times New Roman" panose="02020603050405020304" pitchFamily="18" charset="0"/>
            </a:endParaRPr>
          </a:p>
        </p:txBody>
      </p:sp>
      <p:sp>
        <p:nvSpPr>
          <p:cNvPr id="22" name="Rounded Rectangle 14">
            <a:extLst>
              <a:ext uri="{FF2B5EF4-FFF2-40B4-BE49-F238E27FC236}">
                <a16:creationId xmlns:a16="http://schemas.microsoft.com/office/drawing/2014/main" id="{D8F949E1-4ED1-3A41-4DD4-0C4CB0CDAEF4}"/>
              </a:ext>
            </a:extLst>
          </p:cNvPr>
          <p:cNvSpPr/>
          <p:nvPr/>
        </p:nvSpPr>
        <p:spPr>
          <a:xfrm>
            <a:off x="4688820" y="2636912"/>
            <a:ext cx="2488919" cy="43957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1" dirty="0">
                <a:solidFill>
                  <a:schemeClr val="bg1"/>
                </a:solidFill>
                <a:ea typeface="Aptos" panose="020B0004020202020204" pitchFamily="34" charset="0"/>
                <a:cs typeface="Times New Roman" panose="02020603050405020304" pitchFamily="18" charset="0"/>
              </a:rPr>
              <a:t>Priorities</a:t>
            </a:r>
            <a:endParaRPr lang="en-GB" sz="1400" b="1" kern="100" dirty="0">
              <a:solidFill>
                <a:schemeClr val="bg1"/>
              </a:solidFill>
              <a:effectLst/>
              <a:latin typeface="+mn-lt"/>
              <a:ea typeface="Aptos" panose="020B000402020202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0627AAC8-3A2D-7B4A-56C3-D93CACE31543}"/>
              </a:ext>
            </a:extLst>
          </p:cNvPr>
          <p:cNvSpPr txBox="1"/>
          <p:nvPr/>
        </p:nvSpPr>
        <p:spPr>
          <a:xfrm>
            <a:off x="1095968" y="99644"/>
            <a:ext cx="1860528" cy="307777"/>
          </a:xfrm>
          <a:prstGeom prst="rect">
            <a:avLst/>
          </a:prstGeom>
          <a:noFill/>
        </p:spPr>
        <p:txBody>
          <a:bodyPr wrap="square" rtlCol="0">
            <a:spAutoFit/>
          </a:bodyPr>
          <a:lstStyle/>
          <a:p>
            <a:r>
              <a:rPr lang="en-GB" sz="1400" dirty="0">
                <a:solidFill>
                  <a:schemeClr val="accent1"/>
                </a:solidFill>
              </a:rPr>
              <a:t>Strategic ambition 3</a:t>
            </a:r>
          </a:p>
        </p:txBody>
      </p:sp>
      <p:sp>
        <p:nvSpPr>
          <p:cNvPr id="25" name="TextBox 24">
            <a:extLst>
              <a:ext uri="{FF2B5EF4-FFF2-40B4-BE49-F238E27FC236}">
                <a16:creationId xmlns:a16="http://schemas.microsoft.com/office/drawing/2014/main" id="{51762467-295B-C8FC-3D1B-35C4A39FE9FD}"/>
              </a:ext>
            </a:extLst>
          </p:cNvPr>
          <p:cNvSpPr txBox="1"/>
          <p:nvPr/>
        </p:nvSpPr>
        <p:spPr>
          <a:xfrm>
            <a:off x="1100960" y="332656"/>
            <a:ext cx="2906808" cy="369332"/>
          </a:xfrm>
          <a:prstGeom prst="rect">
            <a:avLst/>
          </a:prstGeom>
          <a:noFill/>
        </p:spPr>
        <p:txBody>
          <a:bodyPr wrap="square" rtlCol="0">
            <a:spAutoFit/>
          </a:bodyPr>
          <a:lstStyle/>
          <a:p>
            <a:r>
              <a:rPr lang="en-GB" b="1" dirty="0">
                <a:solidFill>
                  <a:schemeClr val="accent1"/>
                </a:solidFill>
              </a:rPr>
              <a:t>A great place to work</a:t>
            </a:r>
          </a:p>
        </p:txBody>
      </p:sp>
      <p:pic>
        <p:nvPicPr>
          <p:cNvPr id="26" name="Picture 25"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
            <a:extLst>
              <a:ext uri="{FF2B5EF4-FFF2-40B4-BE49-F238E27FC236}">
                <a16:creationId xmlns:a16="http://schemas.microsoft.com/office/drawing/2014/main" id="{1369957C-273E-7789-7519-D0311AC71D51}"/>
              </a:ext>
            </a:extLst>
          </p:cNvPr>
          <p:cNvPicPr>
            <a:picLocks noChangeAspect="1"/>
          </p:cNvPicPr>
          <p:nvPr/>
        </p:nvPicPr>
        <p:blipFill>
          <a:blip r:embed="rId2" cstate="print">
            <a:extLst>
              <a:ext uri="{28A0092B-C50C-407E-A947-70E740481C1C}">
                <a14:useLocalDpi xmlns:a14="http://schemas.microsoft.com/office/drawing/2010/main"/>
              </a:ext>
            </a:extLst>
          </a:blip>
          <a:srcRect l="14725" t="41356" r="17709"/>
          <a:stretch/>
        </p:blipFill>
        <p:spPr>
          <a:xfrm>
            <a:off x="251226" y="61032"/>
            <a:ext cx="844741" cy="775680"/>
          </a:xfrm>
          <a:prstGeom prst="rect">
            <a:avLst/>
          </a:prstGeom>
        </p:spPr>
      </p:pic>
      <p:sp>
        <p:nvSpPr>
          <p:cNvPr id="27" name="Rounded Rectangle 11">
            <a:extLst>
              <a:ext uri="{FF2B5EF4-FFF2-40B4-BE49-F238E27FC236}">
                <a16:creationId xmlns:a16="http://schemas.microsoft.com/office/drawing/2014/main" id="{57811D25-835C-C954-E8CC-914F9EA73CC2}"/>
              </a:ext>
            </a:extLst>
          </p:cNvPr>
          <p:cNvSpPr/>
          <p:nvPr/>
        </p:nvSpPr>
        <p:spPr>
          <a:xfrm>
            <a:off x="1307604" y="4775864"/>
            <a:ext cx="2906808" cy="1347322"/>
          </a:xfrm>
          <a:prstGeom prst="roundRect">
            <a:avLst>
              <a:gd name="adj" fmla="val 998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Map the current and future clinical support workforce requirements in line with organisational change, immigration policy changes.</a:t>
            </a:r>
          </a:p>
        </p:txBody>
      </p:sp>
      <p:sp>
        <p:nvSpPr>
          <p:cNvPr id="28" name="Rounded Rectangle 11">
            <a:extLst>
              <a:ext uri="{FF2B5EF4-FFF2-40B4-BE49-F238E27FC236}">
                <a16:creationId xmlns:a16="http://schemas.microsoft.com/office/drawing/2014/main" id="{6922F799-1748-EDB2-BFD5-AA0B03C53C2A}"/>
              </a:ext>
            </a:extLst>
          </p:cNvPr>
          <p:cNvSpPr/>
          <p:nvPr/>
        </p:nvSpPr>
        <p:spPr>
          <a:xfrm>
            <a:off x="7464152" y="3143565"/>
            <a:ext cx="3167690" cy="1347322"/>
          </a:xfrm>
          <a:prstGeom prst="roundRect">
            <a:avLst>
              <a:gd name="adj" fmla="val 998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Ensure that the legal framework is followed in all staff consultations and that appropriate support is put in place for staff as required</a:t>
            </a:r>
          </a:p>
        </p:txBody>
      </p:sp>
      <p:sp>
        <p:nvSpPr>
          <p:cNvPr id="29" name="Rounded Rectangle 11">
            <a:extLst>
              <a:ext uri="{FF2B5EF4-FFF2-40B4-BE49-F238E27FC236}">
                <a16:creationId xmlns:a16="http://schemas.microsoft.com/office/drawing/2014/main" id="{47B75782-D13D-28CE-9EDC-3270C0785214}"/>
              </a:ext>
            </a:extLst>
          </p:cNvPr>
          <p:cNvSpPr/>
          <p:nvPr/>
        </p:nvSpPr>
        <p:spPr>
          <a:xfrm>
            <a:off x="7464152" y="4677683"/>
            <a:ext cx="3167690" cy="1347322"/>
          </a:xfrm>
          <a:prstGeom prst="roundRect">
            <a:avLst>
              <a:gd name="adj" fmla="val 998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Raise awareness across the Trust of the Sexual Safety Legislation and individual and collective responsibilities therein</a:t>
            </a:r>
          </a:p>
        </p:txBody>
      </p:sp>
      <p:sp>
        <p:nvSpPr>
          <p:cNvPr id="30" name="Rounded Rectangle 11">
            <a:extLst>
              <a:ext uri="{FF2B5EF4-FFF2-40B4-BE49-F238E27FC236}">
                <a16:creationId xmlns:a16="http://schemas.microsoft.com/office/drawing/2014/main" id="{526E88F5-EAE4-61D7-B12F-BC2EA5DE5019}"/>
              </a:ext>
            </a:extLst>
          </p:cNvPr>
          <p:cNvSpPr/>
          <p:nvPr/>
        </p:nvSpPr>
        <p:spPr>
          <a:xfrm>
            <a:off x="4479613" y="3968019"/>
            <a:ext cx="2736304" cy="1224136"/>
          </a:xfrm>
          <a:prstGeom prst="roundRect">
            <a:avLst>
              <a:gd name="adj" fmla="val 998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1% sickness absence reduction across all operational and corporate areas</a:t>
            </a:r>
          </a:p>
        </p:txBody>
      </p:sp>
    </p:spTree>
    <p:extLst>
      <p:ext uri="{BB962C8B-B14F-4D97-AF65-F5344CB8AC3E}">
        <p14:creationId xmlns:p14="http://schemas.microsoft.com/office/powerpoint/2010/main" val="1858020010"/>
      </p:ext>
    </p:extLst>
  </p:cSld>
  <p:clrMapOvr>
    <a:masterClrMapping/>
  </p:clrMapOvr>
</p:sld>
</file>

<file path=ppt/theme/theme1.xml><?xml version="1.0" encoding="utf-8"?>
<a:theme xmlns:a="http://schemas.openxmlformats.org/drawingml/2006/main" name="Office Theme">
  <a:themeElements>
    <a:clrScheme name="CNTW core colours">
      <a:dk1>
        <a:srgbClr val="000000"/>
      </a:dk1>
      <a:lt1>
        <a:sysClr val="window" lastClr="FFFFFF"/>
      </a:lt1>
      <a:dk2>
        <a:srgbClr val="003087"/>
      </a:dk2>
      <a:lt2>
        <a:srgbClr val="EEECE1"/>
      </a:lt2>
      <a:accent1>
        <a:srgbClr val="0072CE"/>
      </a:accent1>
      <a:accent2>
        <a:srgbClr val="41B6E6"/>
      </a:accent2>
      <a:accent3>
        <a:srgbClr val="006747"/>
      </a:accent3>
      <a:accent4>
        <a:srgbClr val="00A499"/>
      </a:accent4>
      <a:accent5>
        <a:srgbClr val="78BE20"/>
      </a:accent5>
      <a:accent6>
        <a:srgbClr val="330072"/>
      </a:accent6>
      <a:hlink>
        <a:srgbClr val="0000FF"/>
      </a:hlink>
      <a:folHlink>
        <a:srgbClr val="AE25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f13fae3-ae6a-493b-bd72-0219014a9af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BDA2CEA3FCD1499699774EB8B717F8" ma:contentTypeVersion="15" ma:contentTypeDescription="Create a new document." ma:contentTypeScope="" ma:versionID="f2d70a783118d932261a43a3dacf4563">
  <xsd:schema xmlns:xsd="http://www.w3.org/2001/XMLSchema" xmlns:xs="http://www.w3.org/2001/XMLSchema" xmlns:p="http://schemas.microsoft.com/office/2006/metadata/properties" xmlns:ns3="ff13fae3-ae6a-493b-bd72-0219014a9af0" xmlns:ns4="5307659c-82c9-4c34-933b-fc29594fb4f3" targetNamespace="http://schemas.microsoft.com/office/2006/metadata/properties" ma:root="true" ma:fieldsID="1e92fd1a84225958019c30455d6d3301" ns3:_="" ns4:_="">
    <xsd:import namespace="ff13fae3-ae6a-493b-bd72-0219014a9af0"/>
    <xsd:import namespace="5307659c-82c9-4c34-933b-fc29594fb4f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ServiceOCR" minOccurs="0"/>
                <xsd:element ref="ns3:_activity" minOccurs="0"/>
                <xsd:element ref="ns4:SharedWithUsers" minOccurs="0"/>
                <xsd:element ref="ns4:SharedWithDetails" minOccurs="0"/>
                <xsd:element ref="ns4:SharingHintHash" minOccurs="0"/>
                <xsd:element ref="ns3:MediaLengthInSecond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13fae3-ae6a-493b-bd72-0219014a9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_activity" ma:index="16" nillable="true" ma:displayName="_activity" ma:hidden="true" ma:internalName="_activity">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07659c-82c9-4c34-933b-fc29594fb4f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36B929-7A0C-416D-BE9B-41778B627699}">
  <ds:schemaRefs>
    <ds:schemaRef ds:uri="http://schemas.openxmlformats.org/package/2006/metadata/core-properties"/>
    <ds:schemaRef ds:uri="http://purl.org/dc/dcmitype/"/>
    <ds:schemaRef ds:uri="ff13fae3-ae6a-493b-bd72-0219014a9af0"/>
    <ds:schemaRef ds:uri="http://schemas.microsoft.com/office/2006/documentManagement/types"/>
    <ds:schemaRef ds:uri="http://schemas.microsoft.com/office/2006/metadata/properties"/>
    <ds:schemaRef ds:uri="http://schemas.microsoft.com/office/infopath/2007/PartnerControls"/>
    <ds:schemaRef ds:uri="http://purl.org/dc/terms/"/>
    <ds:schemaRef ds:uri="5307659c-82c9-4c34-933b-fc29594fb4f3"/>
    <ds:schemaRef ds:uri="http://www.w3.org/XML/1998/namespace"/>
    <ds:schemaRef ds:uri="http://purl.org/dc/elements/1.1/"/>
  </ds:schemaRefs>
</ds:datastoreItem>
</file>

<file path=customXml/itemProps2.xml><?xml version="1.0" encoding="utf-8"?>
<ds:datastoreItem xmlns:ds="http://schemas.openxmlformats.org/officeDocument/2006/customXml" ds:itemID="{C6FBAF15-FABD-4D58-A0EB-11C485EF3885}">
  <ds:schemaRefs>
    <ds:schemaRef ds:uri="http://schemas.microsoft.com/sharepoint/v3/contenttype/forms"/>
  </ds:schemaRefs>
</ds:datastoreItem>
</file>

<file path=customXml/itemProps3.xml><?xml version="1.0" encoding="utf-8"?>
<ds:datastoreItem xmlns:ds="http://schemas.openxmlformats.org/officeDocument/2006/customXml" ds:itemID="{CE818E7C-3FD8-4CF7-AD82-A838E040A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13fae3-ae6a-493b-bd72-0219014a9af0"/>
    <ds:schemaRef ds:uri="5307659c-82c9-4c34-933b-fc29594fb4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1438</TotalTime>
  <Words>154</Words>
  <Application>Microsoft Office PowerPoint</Application>
  <PresentationFormat>Widescreen</PresentationFormat>
  <Paragraphs>15</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Aptos</vt:lpstr>
      <vt:lpstr>Arial</vt:lpstr>
      <vt:lpstr>Office Theme</vt:lpstr>
      <vt:lpstr>A great place to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 Beadle</dc:creator>
  <cp:lastModifiedBy>Henderson, Debbie (Chief Executive Office)</cp:lastModifiedBy>
  <cp:revision>30</cp:revision>
  <dcterms:created xsi:type="dcterms:W3CDTF">2017-07-07T16:05:34Z</dcterms:created>
  <dcterms:modified xsi:type="dcterms:W3CDTF">2025-09-02T09:47:44Z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0x010100D3BDA2CEA3FCD1499699774EB8B717F8</vt:lpwstr>
  </property>
</Properties>
</file>