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371" r:id="rId5"/>
    <p:sldId id="38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0FA"/>
    <a:srgbClr val="009639"/>
    <a:srgbClr val="F1F9FD"/>
    <a:srgbClr val="FFFFFF"/>
    <a:srgbClr val="00A499"/>
    <a:srgbClr val="005EB8"/>
    <a:srgbClr val="41B6E6"/>
    <a:srgbClr val="00A9CE"/>
    <a:srgbClr val="006747"/>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074"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EDCF1-0EDF-44A8-A5A0-BF28FDFAD2B0}" type="datetimeFigureOut">
              <a:rPr lang="en-GB" smtClean="0"/>
              <a:t>02/09/2025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1744C-9049-4254-8D18-852716DF0F1D}" type="slidenum">
              <a:rPr lang="en-GB" smtClean="0"/>
              <a:t>‹#›</a:t>
            </a:fld>
            <a:endParaRPr lang="en-GB"/>
          </a:p>
        </p:txBody>
      </p:sp>
    </p:spTree>
    <p:extLst>
      <p:ext uri="{BB962C8B-B14F-4D97-AF65-F5344CB8AC3E}">
        <p14:creationId xmlns:p14="http://schemas.microsoft.com/office/powerpoint/2010/main" val="51439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767408" y="3584208"/>
            <a:ext cx="4951415" cy="48365"/>
          </a:xfrm>
          <a:prstGeom prst="rect">
            <a:avLst/>
          </a:prstGeom>
        </p:spPr>
      </p:pic>
    </p:spTree>
    <p:extLst>
      <p:ext uri="{BB962C8B-B14F-4D97-AF65-F5344CB8AC3E}">
        <p14:creationId xmlns:p14="http://schemas.microsoft.com/office/powerpoint/2010/main" val="414864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pic>
        <p:nvPicPr>
          <p:cNvPr id="11" name="Picture 10">
            <a:extLst>
              <a:ext uri="{FF2B5EF4-FFF2-40B4-BE49-F238E27FC236}">
                <a16:creationId xmlns:a16="http://schemas.microsoft.com/office/drawing/2014/main" id="{2F90163F-3A0A-D735-ACCB-A02469FBE5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13" name="Text Placeholder 12">
            <a:extLst>
              <a:ext uri="{FF2B5EF4-FFF2-40B4-BE49-F238E27FC236}">
                <a16:creationId xmlns:a16="http://schemas.microsoft.com/office/drawing/2014/main" id="{A886C40E-003F-983B-5F75-9778A163616A}"/>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
        <p:nvSpPr>
          <p:cNvPr id="4" name="Picture Placeholder 3">
            <a:extLst>
              <a:ext uri="{FF2B5EF4-FFF2-40B4-BE49-F238E27FC236}">
                <a16:creationId xmlns:a16="http://schemas.microsoft.com/office/drawing/2014/main" id="{EBB340B7-A4DC-4B1B-067B-2101A9CE3B67}"/>
              </a:ext>
            </a:extLst>
          </p:cNvPr>
          <p:cNvSpPr>
            <a:spLocks noGrp="1"/>
          </p:cNvSpPr>
          <p:nvPr>
            <p:ph type="pic" sz="quarter" idx="11"/>
          </p:nvPr>
        </p:nvSpPr>
        <p:spPr>
          <a:xfrm>
            <a:off x="6973888" y="1773510"/>
            <a:ext cx="4608512" cy="3887787"/>
          </a:xfrm>
        </p:spPr>
        <p:txBody>
          <a:bodyPr/>
          <a:lstStyle/>
          <a:p>
            <a:endParaRPr lang="en-GB"/>
          </a:p>
        </p:txBody>
      </p:sp>
    </p:spTree>
    <p:extLst>
      <p:ext uri="{BB962C8B-B14F-4D97-AF65-F5344CB8AC3E}">
        <p14:creationId xmlns:p14="http://schemas.microsoft.com/office/powerpoint/2010/main" val="372470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1B5E15-260D-D4A3-B293-467D1C3C801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3" name="Title 1">
            <a:extLst>
              <a:ext uri="{FF2B5EF4-FFF2-40B4-BE49-F238E27FC236}">
                <a16:creationId xmlns:a16="http://schemas.microsoft.com/office/drawing/2014/main" id="{D77C9630-1EAD-DBCA-4B4C-D13EC7A2D2CE}"/>
              </a:ext>
            </a:extLst>
          </p:cNvPr>
          <p:cNvSpPr>
            <a:spLocks noGrp="1"/>
          </p:cNvSpPr>
          <p:nvPr>
            <p:ph type="title" hasCustomPrompt="1"/>
          </p:nvPr>
        </p:nvSpPr>
        <p:spPr>
          <a:xfrm>
            <a:off x="609600" y="274638"/>
            <a:ext cx="10972800" cy="1143000"/>
          </a:xfrm>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sp>
        <p:nvSpPr>
          <p:cNvPr id="4" name="Text Placeholder 12">
            <a:extLst>
              <a:ext uri="{FF2B5EF4-FFF2-40B4-BE49-F238E27FC236}">
                <a16:creationId xmlns:a16="http://schemas.microsoft.com/office/drawing/2014/main" id="{9AFEE0E2-9D50-C267-FE09-888E72660401}"/>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
        <p:nvSpPr>
          <p:cNvPr id="6" name="Text Placeholder 12">
            <a:extLst>
              <a:ext uri="{FF2B5EF4-FFF2-40B4-BE49-F238E27FC236}">
                <a16:creationId xmlns:a16="http://schemas.microsoft.com/office/drawing/2014/main" id="{9A8AEA4B-E914-47F6-46E8-BD2445966808}"/>
              </a:ext>
            </a:extLst>
          </p:cNvPr>
          <p:cNvSpPr>
            <a:spLocks noGrp="1"/>
          </p:cNvSpPr>
          <p:nvPr>
            <p:ph type="body" sz="quarter" idx="11"/>
          </p:nvPr>
        </p:nvSpPr>
        <p:spPr>
          <a:xfrm>
            <a:off x="6311900" y="1557721"/>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p:txBody>
      </p:sp>
    </p:spTree>
    <p:extLst>
      <p:ext uri="{BB962C8B-B14F-4D97-AF65-F5344CB8AC3E}">
        <p14:creationId xmlns:p14="http://schemas.microsoft.com/office/powerpoint/2010/main" val="112722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this title. I’m a divider slide.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2866"/>
          <a:stretch/>
        </p:blipFill>
        <p:spPr>
          <a:xfrm>
            <a:off x="0" y="6669360"/>
            <a:ext cx="12192000" cy="188640"/>
          </a:xfrm>
          <a:prstGeom prst="rect">
            <a:avLst/>
          </a:prstGeom>
        </p:spPr>
      </p:pic>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this title. I’m a divider slide.</a:t>
            </a:r>
          </a:p>
        </p:txBody>
      </p:sp>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F97D16-58A7-7DA2-A24C-FF758BADE0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2866"/>
          <a:stretch/>
        </p:blipFill>
        <p:spPr>
          <a:xfrm>
            <a:off x="0" y="6669360"/>
            <a:ext cx="12192000" cy="188640"/>
          </a:xfrm>
          <a:prstGeom prst="rect">
            <a:avLst/>
          </a:prstGeom>
        </p:spPr>
      </p:pic>
    </p:spTree>
    <p:extLst>
      <p:ext uri="{BB962C8B-B14F-4D97-AF65-F5344CB8AC3E}">
        <p14:creationId xmlns:p14="http://schemas.microsoft.com/office/powerpoint/2010/main" val="350594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rgbClr val="0072CE"/>
                </a:solidFill>
                <a:latin typeface="Arial" panose="020B0604020202020204" pitchFamily="34" charset="0"/>
                <a:cs typeface="Arial" panose="020B0604020202020204" pitchFamily="34" charset="0"/>
              </a:defRPr>
            </a:lvl1pPr>
          </a:lstStyle>
          <a:p>
            <a:r>
              <a:rPr lang="en-US" dirty="0"/>
              <a:t>Click to edit this title. I’m a divider slide.</a:t>
            </a:r>
          </a:p>
        </p:txBody>
      </p:sp>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3" name="Picture 2" descr="Decorative page footer">
            <a:extLst>
              <a:ext uri="{FF2B5EF4-FFF2-40B4-BE49-F238E27FC236}">
                <a16:creationId xmlns:a16="http://schemas.microsoft.com/office/drawing/2014/main" id="{8270FDD5-41C9-8DEC-F162-4025188D35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153628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statement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96308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statement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060801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statement_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rgbClr val="005EB8"/>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5" name="Picture 4" descr="Decorative page footer">
            <a:extLst>
              <a:ext uri="{FF2B5EF4-FFF2-40B4-BE49-F238E27FC236}">
                <a16:creationId xmlns:a16="http://schemas.microsoft.com/office/drawing/2014/main" id="{E72B19F5-B67F-2BCA-18D5-6D2A0B82B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Tree>
    <p:extLst>
      <p:ext uri="{BB962C8B-B14F-4D97-AF65-F5344CB8AC3E}">
        <p14:creationId xmlns:p14="http://schemas.microsoft.com/office/powerpoint/2010/main" val="4240995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NTW map">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F352CE2-BE97-328D-2FC3-A1FFC1409109}"/>
              </a:ext>
            </a:extLst>
          </p:cNvPr>
          <p:cNvSpPr txBox="1"/>
          <p:nvPr userDrawn="1"/>
        </p:nvSpPr>
        <p:spPr>
          <a:xfrm>
            <a:off x="594134" y="1556792"/>
            <a:ext cx="5410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3087"/>
                </a:solidFill>
                <a:latin typeface="Arial" panose="020B0604020202020204" pitchFamily="34" charset="0"/>
                <a:cs typeface="Arial" panose="020B0604020202020204" pitchFamily="34" charset="0"/>
              </a:rPr>
              <a:t>Cumbria, Northumberland, Tyne and Wear NHS Foundation Trust is a health organisation made up of 9,000 people across our region.</a:t>
            </a:r>
          </a:p>
          <a:p>
            <a:endParaRPr lang="en-GB" sz="2000" b="0" dirty="0">
              <a:solidFill>
                <a:srgbClr val="003087"/>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E47E43D-C957-A5D2-28EA-B43C5DF2583D}"/>
              </a:ext>
            </a:extLst>
          </p:cNvPr>
          <p:cNvSpPr txBox="1"/>
          <p:nvPr userDrawn="1"/>
        </p:nvSpPr>
        <p:spPr>
          <a:xfrm>
            <a:off x="594134" y="2636912"/>
            <a:ext cx="521383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We spend more than £500 million each year, providing healthcare across North Cumbria, Northumberland, Newcastle, North Tyneside, Gateshead, South Tyneside and Sunderland. Along with partners, we support people in their own homes, in their communities and in our hospitals.</a:t>
            </a:r>
          </a:p>
          <a:p>
            <a:endParaRPr lang="en-GB" sz="1800" dirty="0">
              <a:latin typeface="Arial" panose="020B0604020202020204" pitchFamily="34" charset="0"/>
              <a:cs typeface="Arial" panose="020B0604020202020204" pitchFamily="34" charset="0"/>
            </a:endParaRPr>
          </a:p>
        </p:txBody>
      </p:sp>
      <p:pic>
        <p:nvPicPr>
          <p:cNvPr id="9" name="Picture 8" descr="A map of the area CNTW covers; Northumberland, North Cumbria, Gateshead, Newcastle, Tyneside, Sunderland and Middlesbrough. Each area is shown in a different colour.">
            <a:extLst>
              <a:ext uri="{FF2B5EF4-FFF2-40B4-BE49-F238E27FC236}">
                <a16:creationId xmlns:a16="http://schemas.microsoft.com/office/drawing/2014/main" id="{3AF726C4-07D8-4F7F-19BB-A5685B773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4507" y="692696"/>
            <a:ext cx="6187493" cy="6192688"/>
          </a:xfrm>
          <a:prstGeom prst="rect">
            <a:avLst/>
          </a:prstGeom>
        </p:spPr>
      </p:pic>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420049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NTW Ab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79897-B04F-E81A-9CDF-0EBDB548B726}"/>
              </a:ext>
            </a:extLst>
          </p:cNvPr>
          <p:cNvSpPr txBox="1"/>
          <p:nvPr userDrawn="1"/>
        </p:nvSpPr>
        <p:spPr>
          <a:xfrm>
            <a:off x="570498" y="1227407"/>
            <a:ext cx="34563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dirty="0">
                <a:solidFill>
                  <a:srgbClr val="003087"/>
                </a:solidFill>
                <a:latin typeface="Arial" panose="020B0604020202020204" pitchFamily="34" charset="0"/>
                <a:cs typeface="Arial" panose="020B0604020202020204" pitchFamily="34" charset="0"/>
              </a:rPr>
              <a:t>We help:</a:t>
            </a:r>
          </a:p>
        </p:txBody>
      </p:sp>
      <p:sp>
        <p:nvSpPr>
          <p:cNvPr id="3" name="TextBox 2">
            <a:extLst>
              <a:ext uri="{FF2B5EF4-FFF2-40B4-BE49-F238E27FC236}">
                <a16:creationId xmlns:a16="http://schemas.microsoft.com/office/drawing/2014/main" id="{9ECAF1DF-C169-437D-0A81-07493B869325}"/>
              </a:ext>
            </a:extLst>
          </p:cNvPr>
          <p:cNvSpPr txBox="1"/>
          <p:nvPr userDrawn="1"/>
        </p:nvSpPr>
        <p:spPr>
          <a:xfrm>
            <a:off x="570498" y="1596739"/>
            <a:ext cx="6192688" cy="41365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mental ill-health</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Children and young people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a learning disability</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neurodevelopmental conditions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who need support from secure services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neurodisabilities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problematic substance use or addictive behaviours</a:t>
            </a:r>
          </a:p>
          <a:p>
            <a:pPr marL="285750" marR="0" lvl="0" indent="-285750" algn="l" defTabSz="914400" rtl="0" eaLnBrk="1" fontAlgn="auto" latinLnBrk="0" hangingPunct="1">
              <a:lnSpc>
                <a:spcPct val="100000"/>
              </a:lnSpc>
              <a:spcBef>
                <a:spcPct val="20000"/>
              </a:spcBef>
              <a:spcAft>
                <a:spcPts val="0"/>
              </a:spcAft>
              <a:buClrTx/>
              <a:buSzTx/>
              <a:tabLst/>
              <a:defRPr/>
            </a:pP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800" dirty="0">
                <a:latin typeface="Arial" panose="020B0604020202020204" pitchFamily="34" charset="0"/>
                <a:cs typeface="Arial" panose="020B0604020202020204" pitchFamily="34" charset="0"/>
              </a:rPr>
              <a:t>We also provide specialist support such as perinatal, mental health for Deaf people and gender dysphoria services.</a:t>
            </a:r>
          </a:p>
          <a:p>
            <a:endParaRPr lang="en-GB"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pic>
        <p:nvPicPr>
          <p:cNvPr id="12" name="Picture 11" descr="Photograph of a staff member in a gym">
            <a:extLst>
              <a:ext uri="{FF2B5EF4-FFF2-40B4-BE49-F238E27FC236}">
                <a16:creationId xmlns:a16="http://schemas.microsoft.com/office/drawing/2014/main" id="{671C4EA8-FF46-86A2-AD05-46D332A2BA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6160" y="361304"/>
            <a:ext cx="2316776" cy="1889179"/>
          </a:xfrm>
          <a:prstGeom prst="roundRect">
            <a:avLst/>
          </a:prstGeom>
        </p:spPr>
      </p:pic>
      <p:pic>
        <p:nvPicPr>
          <p:cNvPr id="7" name="Picture 6" descr="Photograph of two staff members in an office, sitting at their laptops smiling.">
            <a:extLst>
              <a:ext uri="{FF2B5EF4-FFF2-40B4-BE49-F238E27FC236}">
                <a16:creationId xmlns:a16="http://schemas.microsoft.com/office/drawing/2014/main" id="{4B3D4F6A-A149-C469-7B80-4B0D542D49B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99" r="478"/>
          <a:stretch/>
        </p:blipFill>
        <p:spPr>
          <a:xfrm>
            <a:off x="10056440" y="1186056"/>
            <a:ext cx="1906578" cy="1471477"/>
          </a:xfrm>
          <a:prstGeom prst="roundRect">
            <a:avLst/>
          </a:prstGeom>
        </p:spPr>
      </p:pic>
      <p:pic>
        <p:nvPicPr>
          <p:cNvPr id="5" name="Picture 4" descr="Photograph of three pharmacist team members, smiling at camera">
            <a:extLst>
              <a:ext uri="{FF2B5EF4-FFF2-40B4-BE49-F238E27FC236}">
                <a16:creationId xmlns:a16="http://schemas.microsoft.com/office/drawing/2014/main" id="{7708AF65-325A-D2CC-5BD0-D4C6A3ADB75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7974" r="11024" b="12280"/>
          <a:stretch/>
        </p:blipFill>
        <p:spPr>
          <a:xfrm>
            <a:off x="7032105" y="2399049"/>
            <a:ext cx="2820832" cy="1896153"/>
          </a:xfrm>
          <a:prstGeom prst="roundRect">
            <a:avLst/>
          </a:prstGeom>
        </p:spPr>
      </p:pic>
      <p:pic>
        <p:nvPicPr>
          <p:cNvPr id="4" name="Picture 3" descr="Photograph of a staff member, he has a white apprentice uniform on, brown hair, and smiling to camera">
            <a:extLst>
              <a:ext uri="{FF2B5EF4-FFF2-40B4-BE49-F238E27FC236}">
                <a16:creationId xmlns:a16="http://schemas.microsoft.com/office/drawing/2014/main" id="{553DE1AF-9F79-E0E8-D184-49F6A8DD5C8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3750" b="5901"/>
          <a:stretch/>
        </p:blipFill>
        <p:spPr>
          <a:xfrm>
            <a:off x="10056440" y="3424660"/>
            <a:ext cx="1906578" cy="1788346"/>
          </a:xfrm>
          <a:prstGeom prst="roundRect">
            <a:avLst/>
          </a:prstGeom>
        </p:spPr>
      </p:pic>
      <p:pic>
        <p:nvPicPr>
          <p:cNvPr id="8" name="Picture 7" descr="A nurse wearing a blue uniform, standing with a piece of equipment&#10;&#10;">
            <a:extLst>
              <a:ext uri="{FF2B5EF4-FFF2-40B4-BE49-F238E27FC236}">
                <a16:creationId xmlns:a16="http://schemas.microsoft.com/office/drawing/2014/main" id="{BA641583-5A75-1BD9-7186-C4A773A1F629}"/>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2201" r="19201"/>
          <a:stretch/>
        </p:blipFill>
        <p:spPr>
          <a:xfrm>
            <a:off x="8106827" y="4667345"/>
            <a:ext cx="1824202" cy="1772816"/>
          </a:xfrm>
          <a:prstGeom prst="roundRect">
            <a:avLst/>
          </a:prstGeom>
        </p:spPr>
      </p:pic>
      <p:sp>
        <p:nvSpPr>
          <p:cNvPr id="15" name="Rectangle: Rounded Corners 14">
            <a:extLst>
              <a:ext uri="{FF2B5EF4-FFF2-40B4-BE49-F238E27FC236}">
                <a16:creationId xmlns:a16="http://schemas.microsoft.com/office/drawing/2014/main" id="{A679073B-AFBE-DF31-60AF-F9658B8E8E34}"/>
              </a:ext>
              <a:ext uri="{C183D7F6-B498-43B3-948B-1728B52AA6E4}">
                <adec:decorative xmlns:adec="http://schemas.microsoft.com/office/drawing/2017/decorative" val="1"/>
              </a:ext>
            </a:extLst>
          </p:cNvPr>
          <p:cNvSpPr/>
          <p:nvPr userDrawn="1"/>
        </p:nvSpPr>
        <p:spPr>
          <a:xfrm flipV="1">
            <a:off x="10077264" y="1038472"/>
            <a:ext cx="1347328" cy="52452"/>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3C845D8-6454-3A84-681C-097F6C9B42FD}"/>
              </a:ext>
              <a:ext uri="{C183D7F6-B498-43B3-948B-1728B52AA6E4}">
                <adec:decorative xmlns:adec="http://schemas.microsoft.com/office/drawing/2017/decorative" val="1"/>
              </a:ext>
            </a:extLst>
          </p:cNvPr>
          <p:cNvSpPr/>
          <p:nvPr userDrawn="1"/>
        </p:nvSpPr>
        <p:spPr>
          <a:xfrm flipV="1">
            <a:off x="7095192" y="4383573"/>
            <a:ext cx="2025144" cy="54572"/>
          </a:xfrm>
          <a:prstGeom prst="roundRect">
            <a:avLst>
              <a:gd name="adj" fmla="val 50000"/>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49C0565B-5CDF-26ED-DCB7-B65097C9C95C}"/>
              </a:ext>
              <a:ext uri="{C183D7F6-B498-43B3-948B-1728B52AA6E4}">
                <adec:decorative xmlns:adec="http://schemas.microsoft.com/office/drawing/2017/decorative" val="1"/>
              </a:ext>
            </a:extLst>
          </p:cNvPr>
          <p:cNvSpPr/>
          <p:nvPr userDrawn="1"/>
        </p:nvSpPr>
        <p:spPr>
          <a:xfrm flipV="1">
            <a:off x="11215387" y="5301208"/>
            <a:ext cx="747631" cy="54241"/>
          </a:xfrm>
          <a:prstGeom prst="roundRect">
            <a:avLst>
              <a:gd name="adj" fmla="val 50000"/>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16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a:extLst>
              <a:ext uri="{FF2B5EF4-FFF2-40B4-BE49-F238E27FC236}">
                <a16:creationId xmlns:a16="http://schemas.microsoft.com/office/drawing/2014/main" id="{5C27A930-5E2C-A77E-30E2-208976713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7409" y="3599305"/>
            <a:ext cx="4680528" cy="45719"/>
          </a:xfrm>
          <a:prstGeom prst="rect">
            <a:avLst/>
          </a:prstGeom>
        </p:spPr>
      </p:pic>
    </p:spTree>
    <p:extLst>
      <p:ext uri="{BB962C8B-B14F-4D97-AF65-F5344CB8AC3E}">
        <p14:creationId xmlns:p14="http://schemas.microsoft.com/office/powerpoint/2010/main" val="771856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NTW vision, value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71811B-67A2-0012-F3D8-13B3C8ADDD84}"/>
              </a:ext>
            </a:extLst>
          </p:cNvPr>
          <p:cNvSpPr txBox="1"/>
          <p:nvPr userDrawn="1"/>
        </p:nvSpPr>
        <p:spPr>
          <a:xfrm>
            <a:off x="152713" y="498036"/>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vision</a:t>
            </a:r>
          </a:p>
        </p:txBody>
      </p:sp>
      <p:pic>
        <p:nvPicPr>
          <p:cNvPr id="18" name="Picture 17" descr="To work together, with compassion and care to keep you well over the whole of your life.">
            <a:extLst>
              <a:ext uri="{FF2B5EF4-FFF2-40B4-BE49-F238E27FC236}">
                <a16:creationId xmlns:a16="http://schemas.microsoft.com/office/drawing/2014/main" id="{34C9CB08-B9DA-750A-756B-7664175385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0040" r="9045"/>
          <a:stretch/>
        </p:blipFill>
        <p:spPr>
          <a:xfrm>
            <a:off x="1823282" y="524164"/>
            <a:ext cx="8135024" cy="1217084"/>
          </a:xfrm>
          <a:prstGeom prst="rect">
            <a:avLst/>
          </a:prstGeom>
        </p:spPr>
      </p:pic>
      <p:sp>
        <p:nvSpPr>
          <p:cNvPr id="11" name="TextBox 10">
            <a:extLst>
              <a:ext uri="{FF2B5EF4-FFF2-40B4-BE49-F238E27FC236}">
                <a16:creationId xmlns:a16="http://schemas.microsoft.com/office/drawing/2014/main" id="{D898F21D-8C0F-00C9-7A1D-25D4B9F1C70B}"/>
              </a:ext>
            </a:extLst>
          </p:cNvPr>
          <p:cNvSpPr txBox="1"/>
          <p:nvPr userDrawn="1"/>
        </p:nvSpPr>
        <p:spPr>
          <a:xfrm>
            <a:off x="152713" y="1916832"/>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values</a:t>
            </a:r>
          </a:p>
        </p:txBody>
      </p:sp>
      <p:pic>
        <p:nvPicPr>
          <p:cNvPr id="22" name="Picture 21" descr="We are honest and transparent...">
            <a:extLst>
              <a:ext uri="{FF2B5EF4-FFF2-40B4-BE49-F238E27FC236}">
                <a16:creationId xmlns:a16="http://schemas.microsoft.com/office/drawing/2014/main" id="{E2BC00EE-3997-51B7-5F31-766469FCBF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996" y="2251162"/>
            <a:ext cx="3788701" cy="315409"/>
          </a:xfrm>
          <a:prstGeom prst="rect">
            <a:avLst/>
          </a:prstGeom>
        </p:spPr>
      </p:pic>
      <p:sp>
        <p:nvSpPr>
          <p:cNvPr id="29" name="TextBox 28">
            <a:extLst>
              <a:ext uri="{FF2B5EF4-FFF2-40B4-BE49-F238E27FC236}">
                <a16:creationId xmlns:a16="http://schemas.microsoft.com/office/drawing/2014/main" id="{DA149CB2-6E7F-F8BA-5DDD-E9664F2120F8}"/>
              </a:ext>
            </a:extLst>
          </p:cNvPr>
          <p:cNvSpPr txBox="1"/>
          <p:nvPr userDrawn="1"/>
        </p:nvSpPr>
        <p:spPr>
          <a:xfrm>
            <a:off x="8112224" y="2573445"/>
            <a:ext cx="3168352"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that is how we’d want others to treat those we love</a:t>
            </a:r>
          </a:p>
        </p:txBody>
      </p:sp>
      <p:pic>
        <p:nvPicPr>
          <p:cNvPr id="24" name="Picture 23" descr="We are respectful...">
            <a:extLst>
              <a:ext uri="{FF2B5EF4-FFF2-40B4-BE49-F238E27FC236}">
                <a16:creationId xmlns:a16="http://schemas.microsoft.com/office/drawing/2014/main" id="{8D56A157-B53B-38E3-7A56-C54431C107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65964" y="2249261"/>
            <a:ext cx="2249660" cy="319209"/>
          </a:xfrm>
          <a:prstGeom prst="rect">
            <a:avLst/>
          </a:prstGeom>
        </p:spPr>
      </p:pic>
      <p:sp>
        <p:nvSpPr>
          <p:cNvPr id="30" name="TextBox 29">
            <a:extLst>
              <a:ext uri="{FF2B5EF4-FFF2-40B4-BE49-F238E27FC236}">
                <a16:creationId xmlns:a16="http://schemas.microsoft.com/office/drawing/2014/main" id="{F2C3D393-F5F6-AD4C-4EB1-F13A6F69C0AC}"/>
              </a:ext>
            </a:extLst>
          </p:cNvPr>
          <p:cNvSpPr txBox="1"/>
          <p:nvPr userDrawn="1"/>
        </p:nvSpPr>
        <p:spPr>
          <a:xfrm>
            <a:off x="4151783" y="2556365"/>
            <a:ext cx="3334933" cy="1169551"/>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everyone is of equal value, is born with equal rights and is entitled to be treated with dignity. We want to protect the rights of future generations and the planet that sustains us all.</a:t>
            </a:r>
          </a:p>
        </p:txBody>
      </p:sp>
      <p:pic>
        <p:nvPicPr>
          <p:cNvPr id="26" name="Picture 25" descr="We are caring and compassionate...">
            <a:extLst>
              <a:ext uri="{FF2B5EF4-FFF2-40B4-BE49-F238E27FC236}">
                <a16:creationId xmlns:a16="http://schemas.microsoft.com/office/drawing/2014/main" id="{E0EC32A3-8235-2A1C-99BC-B375E29BF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96892" y="2240957"/>
            <a:ext cx="4199112" cy="315408"/>
          </a:xfrm>
          <a:prstGeom prst="rect">
            <a:avLst/>
          </a:prstGeom>
        </p:spPr>
      </p:pic>
      <p:sp>
        <p:nvSpPr>
          <p:cNvPr id="31" name="TextBox 30">
            <a:extLst>
              <a:ext uri="{FF2B5EF4-FFF2-40B4-BE49-F238E27FC236}">
                <a16:creationId xmlns:a16="http://schemas.microsoft.com/office/drawing/2014/main" id="{E710F3B5-4583-A380-86D6-9BCA81B4F0AD}"/>
              </a:ext>
            </a:extLst>
          </p:cNvPr>
          <p:cNvSpPr txBox="1"/>
          <p:nvPr userDrawn="1"/>
        </p:nvSpPr>
        <p:spPr>
          <a:xfrm>
            <a:off x="56943" y="2566378"/>
            <a:ext cx="3787750"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we want to be fair and open, and to help people to make informed decisions.</a:t>
            </a:r>
          </a:p>
        </p:txBody>
      </p:sp>
      <p:sp>
        <p:nvSpPr>
          <p:cNvPr id="13" name="TextBox 12">
            <a:extLst>
              <a:ext uri="{FF2B5EF4-FFF2-40B4-BE49-F238E27FC236}">
                <a16:creationId xmlns:a16="http://schemas.microsoft.com/office/drawing/2014/main" id="{C6E27E6A-E46C-38E8-5757-7C63C1F6ABAD}"/>
              </a:ext>
            </a:extLst>
          </p:cNvPr>
          <p:cNvSpPr txBox="1"/>
          <p:nvPr userDrawn="1"/>
        </p:nvSpPr>
        <p:spPr>
          <a:xfrm>
            <a:off x="150883" y="4161234"/>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strategic ambitions</a:t>
            </a:r>
          </a:p>
        </p:txBody>
      </p:sp>
      <p:pic>
        <p:nvPicPr>
          <p:cNvPr id="3" name="Picture 2"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
            <a:extLst>
              <a:ext uri="{FF2B5EF4-FFF2-40B4-BE49-F238E27FC236}">
                <a16:creationId xmlns:a16="http://schemas.microsoft.com/office/drawing/2014/main" id="{D7FC2DBC-495E-1B54-E591-78D3C7269D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7740" y="4546550"/>
            <a:ext cx="10776520" cy="1828338"/>
          </a:xfrm>
          <a:prstGeom prst="rect">
            <a:avLst/>
          </a:prstGeom>
        </p:spPr>
      </p:pic>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2080567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NTW vision_1">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71811B-67A2-0012-F3D8-13B3C8ADDD84}"/>
              </a:ext>
            </a:extLst>
          </p:cNvPr>
          <p:cNvSpPr txBox="1"/>
          <p:nvPr userDrawn="1"/>
        </p:nvSpPr>
        <p:spPr>
          <a:xfrm>
            <a:off x="263352" y="1196752"/>
            <a:ext cx="2088232" cy="369332"/>
          </a:xfrm>
          <a:prstGeom prst="rect">
            <a:avLst/>
          </a:prstGeom>
          <a:noFill/>
        </p:spPr>
        <p:txBody>
          <a:bodyPr wrap="square" rtlCol="0">
            <a:spAutoFit/>
          </a:bodyPr>
          <a:lstStyle/>
          <a:p>
            <a:r>
              <a:rPr lang="en-GB" sz="1800" dirty="0">
                <a:solidFill>
                  <a:srgbClr val="005EB8"/>
                </a:solidFill>
                <a:latin typeface="Arial" panose="020B0604020202020204" pitchFamily="34" charset="0"/>
                <a:cs typeface="Arial" panose="020B0604020202020204" pitchFamily="34" charset="0"/>
              </a:rPr>
              <a:t>Our vision</a:t>
            </a:r>
          </a:p>
        </p:txBody>
      </p:sp>
      <p:pic>
        <p:nvPicPr>
          <p:cNvPr id="18" name="Picture 17" descr="To work together, with compassion and care, to keep you well over the hole of your life">
            <a:extLst>
              <a:ext uri="{FF2B5EF4-FFF2-40B4-BE49-F238E27FC236}">
                <a16:creationId xmlns:a16="http://schemas.microsoft.com/office/drawing/2014/main" id="{34C9CB08-B9DA-750A-756B-76641753857B}"/>
              </a:ext>
            </a:extLst>
          </p:cNvPr>
          <p:cNvPicPr>
            <a:picLocks noChangeAspect="1"/>
          </p:cNvPicPr>
          <p:nvPr userDrawn="1"/>
        </p:nvPicPr>
        <p:blipFill>
          <a:blip r:embed="rId2">
            <a:extLst>
              <a:ext uri="{28A0092B-C50C-407E-A947-70E740481C1C}">
                <a14:useLocalDpi xmlns:a14="http://schemas.microsoft.com/office/drawing/2010/main" val="0"/>
              </a:ext>
            </a:extLst>
          </a:blip>
          <a:srcRect l="10040" r="9045"/>
          <a:stretch/>
        </p:blipFill>
        <p:spPr>
          <a:xfrm>
            <a:off x="1073374" y="2677563"/>
            <a:ext cx="10045252" cy="1502874"/>
          </a:xfrm>
          <a:prstGeom prst="rect">
            <a:avLst/>
          </a:prstGeom>
        </p:spPr>
      </p:pic>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99710" y="1541848"/>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pic>
        <p:nvPicPr>
          <p:cNvPr id="3" name="Picture 2" descr="A decorative green and blue curved line">
            <a:extLst>
              <a:ext uri="{FF2B5EF4-FFF2-40B4-BE49-F238E27FC236}">
                <a16:creationId xmlns:a16="http://schemas.microsoft.com/office/drawing/2014/main" id="{CEBAF34F-90C6-597E-40C5-2BAF18834602}"/>
              </a:ext>
            </a:extLst>
          </p:cNvPr>
          <p:cNvPicPr>
            <a:picLocks noChangeAspect="1"/>
          </p:cNvPicPr>
          <p:nvPr userDrawn="1"/>
        </p:nvPicPr>
        <p:blipFill>
          <a:blip r:embed="rId3">
            <a:extLst>
              <a:ext uri="{28A0092B-C50C-407E-A947-70E740481C1C}">
                <a14:useLocalDpi xmlns:a14="http://schemas.microsoft.com/office/drawing/2010/main" val="0"/>
              </a:ext>
            </a:extLst>
          </a:blip>
          <a:srcRect r="3206" b="12402"/>
          <a:stretch/>
        </p:blipFill>
        <p:spPr>
          <a:xfrm>
            <a:off x="3431091" y="3686595"/>
            <a:ext cx="8760909" cy="3171405"/>
          </a:xfrm>
          <a:prstGeom prst="rect">
            <a:avLst/>
          </a:prstGeom>
        </p:spPr>
      </p:pic>
    </p:spTree>
    <p:extLst>
      <p:ext uri="{BB962C8B-B14F-4D97-AF65-F5344CB8AC3E}">
        <p14:creationId xmlns:p14="http://schemas.microsoft.com/office/powerpoint/2010/main" val="1883963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NTW vision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8EE11-0565-65E3-A880-C88D1B7CA3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AA11F21-EB98-6EA9-B35E-2025A83383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2231" b="5668"/>
          <a:stretch/>
        </p:blipFill>
        <p:spPr>
          <a:xfrm>
            <a:off x="4799856" y="3999690"/>
            <a:ext cx="7392144" cy="2858309"/>
          </a:xfrm>
          <a:prstGeom prst="rect">
            <a:avLst/>
          </a:prstGeom>
        </p:spPr>
      </p:pic>
      <p:sp>
        <p:nvSpPr>
          <p:cNvPr id="10" name="TextBox 9">
            <a:extLst>
              <a:ext uri="{FF2B5EF4-FFF2-40B4-BE49-F238E27FC236}">
                <a16:creationId xmlns:a16="http://schemas.microsoft.com/office/drawing/2014/main" id="{6A71811B-67A2-0012-F3D8-13B3C8ADDD84}"/>
              </a:ext>
            </a:extLst>
          </p:cNvPr>
          <p:cNvSpPr txBox="1"/>
          <p:nvPr userDrawn="1"/>
        </p:nvSpPr>
        <p:spPr>
          <a:xfrm>
            <a:off x="263352" y="1196752"/>
            <a:ext cx="2088232" cy="369332"/>
          </a:xfrm>
          <a:prstGeom prst="rect">
            <a:avLst/>
          </a:prstGeom>
          <a:noFill/>
        </p:spPr>
        <p:txBody>
          <a:bodyPr wrap="square" rtlCol="0">
            <a:spAutoFit/>
          </a:bodyPr>
          <a:lstStyle/>
          <a:p>
            <a:r>
              <a:rPr lang="en-GB" sz="1800" dirty="0">
                <a:solidFill>
                  <a:schemeClr val="bg1"/>
                </a:solidFill>
                <a:latin typeface="Arial" panose="020B0604020202020204" pitchFamily="34" charset="0"/>
                <a:cs typeface="Arial" panose="020B0604020202020204" pitchFamily="34" charset="0"/>
              </a:rPr>
              <a:t>Our vision</a:t>
            </a:r>
          </a:p>
        </p:txBody>
      </p:sp>
      <p:pic>
        <p:nvPicPr>
          <p:cNvPr id="6" name="Picture 5" descr="To work together, with compassion and care, to keep you well over the hole of your life">
            <a:extLst>
              <a:ext uri="{FF2B5EF4-FFF2-40B4-BE49-F238E27FC236}">
                <a16:creationId xmlns:a16="http://schemas.microsoft.com/office/drawing/2014/main" id="{CF602BEB-B778-EB3C-544F-A6641D051D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6567"/>
            <a:ext cx="12192000" cy="1484865"/>
          </a:xfrm>
          <a:prstGeom prst="rect">
            <a:avLst/>
          </a:prstGeom>
        </p:spPr>
      </p:pic>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99710" y="1541848"/>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62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NTW values">
    <p:spTree>
      <p:nvGrpSpPr>
        <p:cNvPr id="1" name=""/>
        <p:cNvGrpSpPr/>
        <p:nvPr/>
      </p:nvGrpSpPr>
      <p:grpSpPr>
        <a:xfrm>
          <a:off x="0" y="0"/>
          <a:ext cx="0" cy="0"/>
          <a:chOff x="0" y="0"/>
          <a:chExt cx="0" cy="0"/>
        </a:xfrm>
      </p:grpSpPr>
      <p:pic>
        <p:nvPicPr>
          <p:cNvPr id="14" name="Picture 13" descr="A decorative green and blue curved line">
            <a:extLst>
              <a:ext uri="{FF2B5EF4-FFF2-40B4-BE49-F238E27FC236}">
                <a16:creationId xmlns:a16="http://schemas.microsoft.com/office/drawing/2014/main" id="{C245660B-677F-1848-CEE7-1CAEC30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35" r="1335"/>
          <a:stretch/>
        </p:blipFill>
        <p:spPr>
          <a:xfrm>
            <a:off x="0" y="2718300"/>
            <a:ext cx="12192000" cy="2597248"/>
          </a:xfrm>
          <a:prstGeom prst="rect">
            <a:avLst/>
          </a:prstGeom>
        </p:spPr>
      </p:pic>
      <p:sp>
        <p:nvSpPr>
          <p:cNvPr id="10" name="TextBox 9">
            <a:extLst>
              <a:ext uri="{FF2B5EF4-FFF2-40B4-BE49-F238E27FC236}">
                <a16:creationId xmlns:a16="http://schemas.microsoft.com/office/drawing/2014/main" id="{6A71811B-67A2-0012-F3D8-13B3C8ADDD84}"/>
              </a:ext>
            </a:extLst>
          </p:cNvPr>
          <p:cNvSpPr txBox="1"/>
          <p:nvPr userDrawn="1"/>
        </p:nvSpPr>
        <p:spPr>
          <a:xfrm>
            <a:off x="234910" y="710353"/>
            <a:ext cx="2088232" cy="369332"/>
          </a:xfrm>
          <a:prstGeom prst="rect">
            <a:avLst/>
          </a:prstGeom>
          <a:noFill/>
        </p:spPr>
        <p:txBody>
          <a:bodyPr wrap="square" rtlCol="0">
            <a:spAutoFit/>
          </a:bodyPr>
          <a:lstStyle/>
          <a:p>
            <a:r>
              <a:rPr lang="en-GB" sz="1800" dirty="0">
                <a:solidFill>
                  <a:srgbClr val="005EB8"/>
                </a:solidFill>
                <a:latin typeface="Arial" panose="020B0604020202020204" pitchFamily="34" charset="0"/>
                <a:cs typeface="Arial" panose="020B0604020202020204" pitchFamily="34" charset="0"/>
              </a:rPr>
              <a:t>Our values</a:t>
            </a:r>
          </a:p>
        </p:txBody>
      </p:sp>
      <p:pic>
        <p:nvPicPr>
          <p:cNvPr id="5" name="Picture 4" descr="We are caring and compassionate...">
            <a:extLst>
              <a:ext uri="{FF2B5EF4-FFF2-40B4-BE49-F238E27FC236}">
                <a16:creationId xmlns:a16="http://schemas.microsoft.com/office/drawing/2014/main" id="{83F1753A-BB94-9815-1080-B75A6A9A0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016" y="1729134"/>
            <a:ext cx="4653577" cy="349544"/>
          </a:xfrm>
          <a:prstGeom prst="rect">
            <a:avLst/>
          </a:prstGeom>
        </p:spPr>
      </p:pic>
      <p:sp>
        <p:nvSpPr>
          <p:cNvPr id="9" name="TextBox 8">
            <a:extLst>
              <a:ext uri="{FF2B5EF4-FFF2-40B4-BE49-F238E27FC236}">
                <a16:creationId xmlns:a16="http://schemas.microsoft.com/office/drawing/2014/main" id="{06C8C8D0-2B3B-FB73-3328-31B3CF8945F9}"/>
              </a:ext>
            </a:extLst>
          </p:cNvPr>
          <p:cNvSpPr txBox="1"/>
          <p:nvPr userDrawn="1"/>
        </p:nvSpPr>
        <p:spPr>
          <a:xfrm>
            <a:off x="7725895" y="2651937"/>
            <a:ext cx="3968892" cy="923330"/>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we want to be fair and open, and to help people to make informed decisions.</a:t>
            </a:r>
          </a:p>
        </p:txBody>
      </p:sp>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71268" y="1055449"/>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pic>
        <p:nvPicPr>
          <p:cNvPr id="4" name="Picture 3" descr="We are respectful....">
            <a:extLst>
              <a:ext uri="{FF2B5EF4-FFF2-40B4-BE49-F238E27FC236}">
                <a16:creationId xmlns:a16="http://schemas.microsoft.com/office/drawing/2014/main" id="{432E5DDA-E4A6-3F88-1310-FE46B9BB13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25531" y="4797152"/>
            <a:ext cx="2493140" cy="353757"/>
          </a:xfrm>
          <a:prstGeom prst="rect">
            <a:avLst/>
          </a:prstGeom>
        </p:spPr>
      </p:pic>
      <p:sp>
        <p:nvSpPr>
          <p:cNvPr id="8" name="TextBox 7">
            <a:extLst>
              <a:ext uri="{FF2B5EF4-FFF2-40B4-BE49-F238E27FC236}">
                <a16:creationId xmlns:a16="http://schemas.microsoft.com/office/drawing/2014/main" id="{05D9DD69-43CE-DBA4-C64B-7FEAFC398247}"/>
              </a:ext>
            </a:extLst>
          </p:cNvPr>
          <p:cNvSpPr txBox="1"/>
          <p:nvPr userDrawn="1"/>
        </p:nvSpPr>
        <p:spPr>
          <a:xfrm>
            <a:off x="4125531" y="5089590"/>
            <a:ext cx="6132280" cy="1200329"/>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everyone is of equal value, is born with equal rights and is entitled to be treated with dignity. We want to protect the rights of future generations and the planet that sustains us all.</a:t>
            </a:r>
          </a:p>
        </p:txBody>
      </p:sp>
      <p:pic>
        <p:nvPicPr>
          <p:cNvPr id="3" name="Picture 2" descr="We are honest and transparent...">
            <a:extLst>
              <a:ext uri="{FF2B5EF4-FFF2-40B4-BE49-F238E27FC236}">
                <a16:creationId xmlns:a16="http://schemas.microsoft.com/office/drawing/2014/main" id="{FDF4E721-85C1-5FC4-28EC-82DA511D64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43732" y="2276872"/>
            <a:ext cx="4198744" cy="349545"/>
          </a:xfrm>
          <a:prstGeom prst="rect">
            <a:avLst/>
          </a:prstGeom>
        </p:spPr>
      </p:pic>
      <p:sp>
        <p:nvSpPr>
          <p:cNvPr id="7" name="TextBox 6">
            <a:extLst>
              <a:ext uri="{FF2B5EF4-FFF2-40B4-BE49-F238E27FC236}">
                <a16:creationId xmlns:a16="http://schemas.microsoft.com/office/drawing/2014/main" id="{C039E5B9-EA7E-A19D-F13A-3299919367C5}"/>
              </a:ext>
            </a:extLst>
          </p:cNvPr>
          <p:cNvSpPr txBox="1"/>
          <p:nvPr userDrawn="1"/>
        </p:nvSpPr>
        <p:spPr>
          <a:xfrm>
            <a:off x="190236" y="2100620"/>
            <a:ext cx="4198744" cy="646331"/>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that is how we’d want others to treat those we love.</a:t>
            </a:r>
          </a:p>
        </p:txBody>
      </p:sp>
    </p:spTree>
    <p:extLst>
      <p:ext uri="{BB962C8B-B14F-4D97-AF65-F5344CB8AC3E}">
        <p14:creationId xmlns:p14="http://schemas.microsoft.com/office/powerpoint/2010/main" val="364969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NTW strategic ambitions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90D597-3E33-F315-DE8D-D86B3ED7C812}"/>
              </a:ext>
              <a:ext uri="{C183D7F6-B498-43B3-948B-1728B52AA6E4}">
                <adec:decorative xmlns:adec="http://schemas.microsoft.com/office/drawing/2017/decorative" val="1"/>
              </a:ext>
            </a:extLst>
          </p:cNvPr>
          <p:cNvSpPr/>
          <p:nvPr userDrawn="1"/>
        </p:nvSpPr>
        <p:spPr>
          <a:xfrm>
            <a:off x="0" y="0"/>
            <a:ext cx="479376" cy="674136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rategic ambition 1. Quality Care, every day &#10;&#10;Strategic ambition 2. Person-led care, when and where it is needed &#10;&#10;Strategic ambition 3. A great place to work &#10;&#10;Strategic ambition 4. Sustainable for the long term, innovating every day &#10;&#10;Strategic ambition 5. Working with and for our communities&#10;">
            <a:extLst>
              <a:ext uri="{FF2B5EF4-FFF2-40B4-BE49-F238E27FC236}">
                <a16:creationId xmlns:a16="http://schemas.microsoft.com/office/drawing/2014/main" id="{44C63645-78EB-52E9-5FAC-7F9DFEE53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380" y="877284"/>
            <a:ext cx="9628092" cy="5103432"/>
          </a:xfrm>
          <a:prstGeom prst="rect">
            <a:avLst/>
          </a:prstGeom>
        </p:spPr>
      </p:pic>
      <p:pic>
        <p:nvPicPr>
          <p:cNvPr id="25" name="Picture 24" descr="Decorative page footer">
            <a:extLst>
              <a:ext uri="{FF2B5EF4-FFF2-40B4-BE49-F238E27FC236}">
                <a16:creationId xmlns:a16="http://schemas.microsoft.com/office/drawing/2014/main" id="{E7EDCE04-997E-F2ED-8DA1-D9B6CB551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3939863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NTW strategic ambitions_2">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7EDCE04-997E-F2ED-8DA1-D9B6CB551DA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pic>
        <p:nvPicPr>
          <p:cNvPr id="4" name="Picture 3"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8430F4F5-CF0C-F300-DDAC-CA7EF530B1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166" y="692696"/>
            <a:ext cx="11629667" cy="5769260"/>
          </a:xfrm>
          <a:prstGeom prst="rect">
            <a:avLst/>
          </a:prstGeom>
        </p:spPr>
      </p:pic>
    </p:spTree>
    <p:extLst>
      <p:ext uri="{BB962C8B-B14F-4D97-AF65-F5344CB8AC3E}">
        <p14:creationId xmlns:p14="http://schemas.microsoft.com/office/powerpoint/2010/main" val="142195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NTW strategic ambitions_3">
    <p:spTree>
      <p:nvGrpSpPr>
        <p:cNvPr id="1" name=""/>
        <p:cNvGrpSpPr/>
        <p:nvPr/>
      </p:nvGrpSpPr>
      <p:grpSpPr>
        <a:xfrm>
          <a:off x="0" y="0"/>
          <a:ext cx="0" cy="0"/>
          <a:chOff x="0" y="0"/>
          <a:chExt cx="0" cy="0"/>
        </a:xfrm>
      </p:grpSpPr>
      <p:pic>
        <p:nvPicPr>
          <p:cNvPr id="14" name="Picture 13"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A4AC5F68-80C1-A982-F32E-92CE975E4B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821352"/>
            <a:ext cx="11521280" cy="5215295"/>
          </a:xfrm>
          <a:prstGeom prst="rect">
            <a:avLst/>
          </a:prstGeom>
        </p:spPr>
      </p:pic>
      <p:pic>
        <p:nvPicPr>
          <p:cNvPr id="25" name="Picture 24">
            <a:extLst>
              <a:ext uri="{FF2B5EF4-FFF2-40B4-BE49-F238E27FC236}">
                <a16:creationId xmlns:a16="http://schemas.microsoft.com/office/drawing/2014/main" id="{E7EDCE04-997E-F2ED-8DA1-D9B6CB551DA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270600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NTW strategic ambitions_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80502-4EC4-A509-81C9-F16D4A5AD3A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ue background, with white text and icons showing the Trust's strategic ambitions:&#10;&#10;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DC09C8E1-1065-26B5-D187-8800AF45BC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1268760"/>
            <a:ext cx="11237247" cy="5184576"/>
          </a:xfrm>
          <a:prstGeom prst="rect">
            <a:avLst/>
          </a:prstGeom>
        </p:spPr>
      </p:pic>
    </p:spTree>
    <p:extLst>
      <p:ext uri="{BB962C8B-B14F-4D97-AF65-F5344CB8AC3E}">
        <p14:creationId xmlns:p14="http://schemas.microsoft.com/office/powerpoint/2010/main" val="262827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del of ca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7FB7B76-A24A-2470-53CB-8B5908FFBA18}"/>
              </a:ext>
            </a:extLst>
          </p:cNvPr>
          <p:cNvSpPr txBox="1"/>
          <p:nvPr userDrawn="1"/>
        </p:nvSpPr>
        <p:spPr>
          <a:xfrm>
            <a:off x="285801" y="230806"/>
            <a:ext cx="4814596" cy="523220"/>
          </a:xfrm>
          <a:prstGeom prst="rect">
            <a:avLst/>
          </a:prstGeom>
          <a:noFill/>
        </p:spPr>
        <p:txBody>
          <a:bodyPr wrap="square" rtlCol="0">
            <a:spAutoFit/>
          </a:bodyPr>
          <a:lstStyle/>
          <a:p>
            <a:r>
              <a:rPr lang="en-GB" sz="2800" b="1" dirty="0">
                <a:solidFill>
                  <a:srgbClr val="003087"/>
                </a:solidFill>
                <a:latin typeface="Arial" panose="020B0604020202020204" pitchFamily="34" charset="0"/>
                <a:cs typeface="Arial" panose="020B0604020202020204" pitchFamily="34" charset="0"/>
              </a:rPr>
              <a:t>Model of care and support</a:t>
            </a:r>
          </a:p>
        </p:txBody>
      </p:sp>
      <p:sp>
        <p:nvSpPr>
          <p:cNvPr id="14" name="TextBox 13">
            <a:extLst>
              <a:ext uri="{FF2B5EF4-FFF2-40B4-BE49-F238E27FC236}">
                <a16:creationId xmlns:a16="http://schemas.microsoft.com/office/drawing/2014/main" id="{AED3A950-8D1C-CBBF-B264-A148EBAC6E7B}"/>
              </a:ext>
            </a:extLst>
          </p:cNvPr>
          <p:cNvSpPr txBox="1"/>
          <p:nvPr userDrawn="1"/>
        </p:nvSpPr>
        <p:spPr>
          <a:xfrm>
            <a:off x="285802" y="692241"/>
            <a:ext cx="4392488"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Help and treatment for people with mental health and wellbeing needs, learning disability, neurodivergence, or neurological disorders.</a:t>
            </a:r>
          </a:p>
        </p:txBody>
      </p:sp>
      <p:pic>
        <p:nvPicPr>
          <p:cNvPr id="2" name="Picture 1" descr="A circle diagram broken into four segments; teal, green, blue and dark blue.&#10;&#10;On each segment there is a decorative illustration of a group of people.">
            <a:extLst>
              <a:ext uri="{FF2B5EF4-FFF2-40B4-BE49-F238E27FC236}">
                <a16:creationId xmlns:a16="http://schemas.microsoft.com/office/drawing/2014/main" id="{C4CDB20E-D4DA-56F2-4140-D5B737CBA4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5868" y="109371"/>
            <a:ext cx="6560264" cy="6631997"/>
          </a:xfrm>
          <a:prstGeom prst="rect">
            <a:avLst/>
          </a:prstGeom>
        </p:spPr>
      </p:pic>
      <p:sp>
        <p:nvSpPr>
          <p:cNvPr id="3" name="TextBox 2">
            <a:extLst>
              <a:ext uri="{FF2B5EF4-FFF2-40B4-BE49-F238E27FC236}">
                <a16:creationId xmlns:a16="http://schemas.microsoft.com/office/drawing/2014/main" id="{24B74EA1-1AC5-E91E-D430-7B3AA75D564C}"/>
              </a:ext>
            </a:extLst>
          </p:cNvPr>
          <p:cNvSpPr txBox="1"/>
          <p:nvPr userDrawn="1"/>
        </p:nvSpPr>
        <p:spPr>
          <a:xfrm>
            <a:off x="4655840" y="2047309"/>
            <a:ext cx="2880319" cy="646331"/>
          </a:xfrm>
          <a:prstGeom prst="rect">
            <a:avLst/>
          </a:prstGeom>
          <a:noFill/>
        </p:spPr>
        <p:txBody>
          <a:bodyPr wrap="square" rtlCol="0">
            <a:spAutoFit/>
          </a:bodyPr>
          <a:lstStyle/>
          <a:p>
            <a:pPr algn="ctr"/>
            <a:r>
              <a:rPr lang="en-GB" b="1" dirty="0">
                <a:solidFill>
                  <a:srgbClr val="008000"/>
                </a:solidFill>
                <a:latin typeface="Arial" panose="020B0604020202020204" pitchFamily="34" charset="0"/>
                <a:cs typeface="Arial" panose="020B0604020202020204" pitchFamily="34" charset="0"/>
              </a:rPr>
              <a:t>Understanding you and helping you stay well</a:t>
            </a:r>
          </a:p>
        </p:txBody>
      </p:sp>
      <p:sp>
        <p:nvSpPr>
          <p:cNvPr id="4" name="TextBox 3">
            <a:extLst>
              <a:ext uri="{FF2B5EF4-FFF2-40B4-BE49-F238E27FC236}">
                <a16:creationId xmlns:a16="http://schemas.microsoft.com/office/drawing/2014/main" id="{56B0BCC0-85C0-A410-8B54-98B868FF12C7}"/>
              </a:ext>
            </a:extLst>
          </p:cNvPr>
          <p:cNvSpPr txBox="1"/>
          <p:nvPr userDrawn="1"/>
        </p:nvSpPr>
        <p:spPr>
          <a:xfrm>
            <a:off x="4583831" y="2654438"/>
            <a:ext cx="2952327" cy="246221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This will happen by closely working with:</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You and your needs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Family, friends, carers, peers </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Education </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Voluntary sector</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Social care</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Work and activities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Housing and benefits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Primary care, GPs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Physical health</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Other partners</a:t>
            </a: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6F0FCA3-BEEE-22A2-9B84-DEDF47342428}"/>
              </a:ext>
            </a:extLst>
          </p:cNvPr>
          <p:cNvSpPr txBox="1"/>
          <p:nvPr userDrawn="1"/>
        </p:nvSpPr>
        <p:spPr>
          <a:xfrm>
            <a:off x="7176120" y="853370"/>
            <a:ext cx="3168352" cy="400110"/>
          </a:xfrm>
          <a:prstGeom prst="rect">
            <a:avLst/>
          </a:prstGeom>
          <a:noFill/>
        </p:spPr>
        <p:txBody>
          <a:bodyPr wrap="square" rtlCol="0">
            <a:spAutoFit/>
          </a:bodyPr>
          <a:lstStyle/>
          <a:p>
            <a:r>
              <a:rPr lang="en-GB" sz="2000" b="1" dirty="0">
                <a:solidFill>
                  <a:srgbClr val="009F98"/>
                </a:solidFill>
                <a:latin typeface="Arial" panose="020B0604020202020204" pitchFamily="34" charset="0"/>
                <a:cs typeface="Arial" panose="020B0604020202020204" pitchFamily="34" charset="0"/>
              </a:rPr>
              <a:t>Community treatment</a:t>
            </a:r>
          </a:p>
        </p:txBody>
      </p:sp>
      <p:sp>
        <p:nvSpPr>
          <p:cNvPr id="6" name="TextBox 5">
            <a:extLst>
              <a:ext uri="{FF2B5EF4-FFF2-40B4-BE49-F238E27FC236}">
                <a16:creationId xmlns:a16="http://schemas.microsoft.com/office/drawing/2014/main" id="{0D29D17C-288A-C7AB-9FF3-BE88722A8B58}"/>
              </a:ext>
            </a:extLst>
          </p:cNvPr>
          <p:cNvSpPr txBox="1"/>
          <p:nvPr userDrawn="1"/>
        </p:nvSpPr>
        <p:spPr>
          <a:xfrm>
            <a:off x="7197978" y="1196091"/>
            <a:ext cx="3290510"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a:t>
            </a:r>
          </a:p>
          <a:p>
            <a:r>
              <a:rPr lang="en-GB" sz="1400" dirty="0">
                <a:latin typeface="Arial" panose="020B0604020202020204" pitchFamily="34" charset="0"/>
                <a:cs typeface="Arial" panose="020B0604020202020204" pitchFamily="34" charset="0"/>
              </a:rPr>
              <a:t>receiving evidence-based treatment.</a:t>
            </a:r>
          </a:p>
        </p:txBody>
      </p:sp>
      <p:sp>
        <p:nvSpPr>
          <p:cNvPr id="7" name="TextBox 6">
            <a:extLst>
              <a:ext uri="{FF2B5EF4-FFF2-40B4-BE49-F238E27FC236}">
                <a16:creationId xmlns:a16="http://schemas.microsoft.com/office/drawing/2014/main" id="{F937CD1F-179E-8BA3-49F0-11B5BD1CA9D9}"/>
              </a:ext>
            </a:extLst>
          </p:cNvPr>
          <p:cNvSpPr txBox="1"/>
          <p:nvPr userDrawn="1"/>
        </p:nvSpPr>
        <p:spPr>
          <a:xfrm>
            <a:off x="9580063" y="2922452"/>
            <a:ext cx="2299227" cy="707886"/>
          </a:xfrm>
          <a:prstGeom prst="rect">
            <a:avLst/>
          </a:prstGeom>
          <a:noFill/>
        </p:spPr>
        <p:txBody>
          <a:bodyPr wrap="square" rtlCol="0">
            <a:spAutoFit/>
          </a:bodyPr>
          <a:lstStyle/>
          <a:p>
            <a:r>
              <a:rPr lang="en-GB" sz="2000" b="1" dirty="0">
                <a:solidFill>
                  <a:srgbClr val="006646"/>
                </a:solidFill>
                <a:latin typeface="Arial" panose="020B0604020202020204" pitchFamily="34" charset="0"/>
                <a:cs typeface="Arial" panose="020B0604020202020204" pitchFamily="34" charset="0"/>
              </a:rPr>
              <a:t>Long term </a:t>
            </a:r>
            <a:br>
              <a:rPr lang="en-GB" sz="2000" b="1" dirty="0">
                <a:solidFill>
                  <a:srgbClr val="006646"/>
                </a:solidFill>
                <a:latin typeface="Arial" panose="020B0604020202020204" pitchFamily="34" charset="0"/>
                <a:cs typeface="Arial" panose="020B0604020202020204" pitchFamily="34" charset="0"/>
              </a:rPr>
            </a:br>
            <a:r>
              <a:rPr lang="en-GB" sz="2000" b="1" dirty="0">
                <a:solidFill>
                  <a:srgbClr val="006646"/>
                </a:solidFill>
                <a:latin typeface="Arial" panose="020B0604020202020204" pitchFamily="34" charset="0"/>
                <a:cs typeface="Arial" panose="020B0604020202020204" pitchFamily="34" charset="0"/>
              </a:rPr>
              <a:t>complex needs</a:t>
            </a:r>
          </a:p>
        </p:txBody>
      </p:sp>
      <p:sp>
        <p:nvSpPr>
          <p:cNvPr id="8" name="TextBox 7">
            <a:extLst>
              <a:ext uri="{FF2B5EF4-FFF2-40B4-BE49-F238E27FC236}">
                <a16:creationId xmlns:a16="http://schemas.microsoft.com/office/drawing/2014/main" id="{E68AA414-6AEF-70A3-AF9E-598821DEF80A}"/>
              </a:ext>
            </a:extLst>
          </p:cNvPr>
          <p:cNvSpPr txBox="1"/>
          <p:nvPr userDrawn="1"/>
        </p:nvSpPr>
        <p:spPr>
          <a:xfrm>
            <a:off x="9580063" y="3557736"/>
            <a:ext cx="2299227"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with severe mental health needs and other complex needs.</a:t>
            </a:r>
          </a:p>
        </p:txBody>
      </p:sp>
      <p:sp>
        <p:nvSpPr>
          <p:cNvPr id="9" name="TextBox 8">
            <a:extLst>
              <a:ext uri="{FF2B5EF4-FFF2-40B4-BE49-F238E27FC236}">
                <a16:creationId xmlns:a16="http://schemas.microsoft.com/office/drawing/2014/main" id="{5B4E1450-D140-39F2-70EE-8B4A705B729C}"/>
              </a:ext>
            </a:extLst>
          </p:cNvPr>
          <p:cNvSpPr txBox="1"/>
          <p:nvPr userDrawn="1"/>
        </p:nvSpPr>
        <p:spPr>
          <a:xfrm>
            <a:off x="2351585" y="5328954"/>
            <a:ext cx="2140590" cy="707886"/>
          </a:xfrm>
          <a:prstGeom prst="rect">
            <a:avLst/>
          </a:prstGeom>
          <a:noFill/>
        </p:spPr>
        <p:txBody>
          <a:bodyPr wrap="square" rtlCol="0">
            <a:spAutoFit/>
          </a:bodyPr>
          <a:lstStyle/>
          <a:p>
            <a:r>
              <a:rPr lang="en-GB" sz="2000" b="1" dirty="0">
                <a:solidFill>
                  <a:srgbClr val="00B0F0"/>
                </a:solidFill>
                <a:latin typeface="Arial" panose="020B0604020202020204" pitchFamily="34" charset="0"/>
                <a:cs typeface="Arial" panose="020B0604020202020204" pitchFamily="34" charset="0"/>
              </a:rPr>
              <a:t>Urgent and </a:t>
            </a:r>
            <a:br>
              <a:rPr lang="en-GB" sz="2000" b="1" dirty="0">
                <a:solidFill>
                  <a:srgbClr val="00B0F0"/>
                </a:solidFill>
                <a:latin typeface="Arial" panose="020B0604020202020204" pitchFamily="34" charset="0"/>
                <a:cs typeface="Arial" panose="020B0604020202020204" pitchFamily="34" charset="0"/>
              </a:rPr>
            </a:br>
            <a:r>
              <a:rPr lang="en-GB" sz="2000" b="1" dirty="0">
                <a:solidFill>
                  <a:srgbClr val="00B0F0"/>
                </a:solidFill>
                <a:latin typeface="Arial" panose="020B0604020202020204" pitchFamily="34" charset="0"/>
                <a:cs typeface="Arial" panose="020B0604020202020204" pitchFamily="34" charset="0"/>
              </a:rPr>
              <a:t>crisis care</a:t>
            </a:r>
          </a:p>
        </p:txBody>
      </p:sp>
      <p:sp>
        <p:nvSpPr>
          <p:cNvPr id="10" name="TextBox 9">
            <a:extLst>
              <a:ext uri="{FF2B5EF4-FFF2-40B4-BE49-F238E27FC236}">
                <a16:creationId xmlns:a16="http://schemas.microsoft.com/office/drawing/2014/main" id="{ACBA3DC0-30A6-0679-5061-16D17248334A}"/>
              </a:ext>
            </a:extLst>
          </p:cNvPr>
          <p:cNvSpPr txBox="1"/>
          <p:nvPr userDrawn="1"/>
        </p:nvSpPr>
        <p:spPr>
          <a:xfrm>
            <a:off x="2351585" y="6006008"/>
            <a:ext cx="274881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with urgent needs.</a:t>
            </a:r>
          </a:p>
        </p:txBody>
      </p:sp>
      <p:sp>
        <p:nvSpPr>
          <p:cNvPr id="11" name="TextBox 10">
            <a:extLst>
              <a:ext uri="{FF2B5EF4-FFF2-40B4-BE49-F238E27FC236}">
                <a16:creationId xmlns:a16="http://schemas.microsoft.com/office/drawing/2014/main" id="{D07D8532-5C7C-B9E1-30A6-2DBB54001737}"/>
              </a:ext>
            </a:extLst>
          </p:cNvPr>
          <p:cNvSpPr txBox="1"/>
          <p:nvPr userDrawn="1"/>
        </p:nvSpPr>
        <p:spPr>
          <a:xfrm>
            <a:off x="397734" y="3230228"/>
            <a:ext cx="1953851" cy="400110"/>
          </a:xfrm>
          <a:prstGeom prst="rect">
            <a:avLst/>
          </a:prstGeom>
          <a:noFill/>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Inpatient care</a:t>
            </a:r>
          </a:p>
        </p:txBody>
      </p:sp>
      <p:sp>
        <p:nvSpPr>
          <p:cNvPr id="12" name="TextBox 11">
            <a:extLst>
              <a:ext uri="{FF2B5EF4-FFF2-40B4-BE49-F238E27FC236}">
                <a16:creationId xmlns:a16="http://schemas.microsoft.com/office/drawing/2014/main" id="{BB060F24-CB39-376D-FF9E-AFE3E94EEFD6}"/>
              </a:ext>
            </a:extLst>
          </p:cNvPr>
          <p:cNvSpPr txBox="1"/>
          <p:nvPr userDrawn="1"/>
        </p:nvSpPr>
        <p:spPr>
          <a:xfrm>
            <a:off x="407368" y="3566714"/>
            <a:ext cx="245533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who require additional treatment within an inpatient setting.</a:t>
            </a:r>
          </a:p>
        </p:txBody>
      </p:sp>
      <p:pic>
        <p:nvPicPr>
          <p:cNvPr id="25" name="Picture 24" descr="Decorative page footer.">
            <a:extLst>
              <a:ext uri="{FF2B5EF4-FFF2-40B4-BE49-F238E27FC236}">
                <a16:creationId xmlns:a16="http://schemas.microsoft.com/office/drawing/2014/main" id="{E7EDCE04-997E-F2ED-8DA1-D9B6CB551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303168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background">
    <p:spTree>
      <p:nvGrpSpPr>
        <p:cNvPr id="1" name=""/>
        <p:cNvGrpSpPr/>
        <p:nvPr/>
      </p:nvGrpSpPr>
      <p:grpSpPr>
        <a:xfrm>
          <a:off x="0" y="0"/>
          <a:ext cx="0" cy="0"/>
          <a:chOff x="0" y="0"/>
          <a:chExt cx="0" cy="0"/>
        </a:xfrm>
      </p:grpSpPr>
      <p:pic>
        <p:nvPicPr>
          <p:cNvPr id="5" name="Picture 4" descr="A black and white striped background&#10;&#10;AI-generated content may be incorrect.">
            <a:extLst>
              <a:ext uri="{FF2B5EF4-FFF2-40B4-BE49-F238E27FC236}">
                <a16:creationId xmlns:a16="http://schemas.microsoft.com/office/drawing/2014/main" id="{F4759875-1514-5A53-7483-D6E1AC495B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3672" y="838413"/>
            <a:ext cx="9048328" cy="5938959"/>
          </a:xfrm>
          <a:prstGeom prst="rect">
            <a:avLst/>
          </a:prstGeom>
        </p:spPr>
      </p:pic>
      <p:pic>
        <p:nvPicPr>
          <p:cNvPr id="6" name="Picture 5">
            <a:extLst>
              <a:ext uri="{FF2B5EF4-FFF2-40B4-BE49-F238E27FC236}">
                <a16:creationId xmlns:a16="http://schemas.microsoft.com/office/drawing/2014/main" id="{93140C07-EDEF-340E-8F31-B1DC4F53B2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127358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595A6-FDC3-4E54-1BB8-1F4FCDF7B25A}"/>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NTW NHS logo">
            <a:extLst>
              <a:ext uri="{FF2B5EF4-FFF2-40B4-BE49-F238E27FC236}">
                <a16:creationId xmlns:a16="http://schemas.microsoft.com/office/drawing/2014/main" id="{CAECB4FF-C006-39AC-8242-112B085BF8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386971"/>
            <a:ext cx="2391582" cy="845921"/>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7409" y="3599305"/>
            <a:ext cx="4680528" cy="45719"/>
          </a:xfrm>
          <a:prstGeom prst="rect">
            <a:avLst/>
          </a:prstGeom>
        </p:spPr>
      </p:pic>
      <p:pic>
        <p:nvPicPr>
          <p:cNvPr id="5" name="Picture 4" descr="Decorative page footer - a blue line with 'With You In Mind'">
            <a:extLst>
              <a:ext uri="{FF2B5EF4-FFF2-40B4-BE49-F238E27FC236}">
                <a16:creationId xmlns:a16="http://schemas.microsoft.com/office/drawing/2014/main" id="{09FDBA14-07D7-1940-672F-52E2C3312D8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97525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_">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Care">
    <p:spTree>
      <p:nvGrpSpPr>
        <p:cNvPr id="1" name=""/>
        <p:cNvGrpSpPr/>
        <p:nvPr/>
      </p:nvGrpSpPr>
      <p:grpSpPr>
        <a:xfrm>
          <a:off x="0" y="0"/>
          <a:ext cx="0" cy="0"/>
          <a:chOff x="0" y="0"/>
          <a:chExt cx="0" cy="0"/>
        </a:xfrm>
      </p:grpSpPr>
      <p:pic>
        <p:nvPicPr>
          <p:cNvPr id="4" name="Picture 3" descr="Strategic ambition 1. Quality Care, every day (Icon: line drawing of a heart)">
            <a:extLst>
              <a:ext uri="{FF2B5EF4-FFF2-40B4-BE49-F238E27FC236}">
                <a16:creationId xmlns:a16="http://schemas.microsoft.com/office/drawing/2014/main" id="{6716BFF2-DE12-8A47-B79B-695B7D658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370161"/>
            <a:ext cx="3753321" cy="835343"/>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400067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Person led">
    <p:spTree>
      <p:nvGrpSpPr>
        <p:cNvPr id="1" name=""/>
        <p:cNvGrpSpPr/>
        <p:nvPr/>
      </p:nvGrpSpPr>
      <p:grpSpPr>
        <a:xfrm>
          <a:off x="0" y="0"/>
          <a:ext cx="0" cy="0"/>
          <a:chOff x="0" y="0"/>
          <a:chExt cx="0" cy="0"/>
        </a:xfrm>
      </p:grpSpPr>
      <p:pic>
        <p:nvPicPr>
          <p:cNvPr id="4" name="Picture 3" descr="Strategic ambition 2. Person-led care, when and where it is needed (Icon: line drawing of two people and a heart)">
            <a:extLst>
              <a:ext uri="{FF2B5EF4-FFF2-40B4-BE49-F238E27FC236}">
                <a16:creationId xmlns:a16="http://schemas.microsoft.com/office/drawing/2014/main" id="{5DE44A6B-59B1-64A7-7CEE-F76C099798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33" y="5343232"/>
            <a:ext cx="3679367" cy="845965"/>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417447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Work">
    <p:spTree>
      <p:nvGrpSpPr>
        <p:cNvPr id="1" name=""/>
        <p:cNvGrpSpPr/>
        <p:nvPr/>
      </p:nvGrpSpPr>
      <p:grpSpPr>
        <a:xfrm>
          <a:off x="0" y="0"/>
          <a:ext cx="0" cy="0"/>
          <a:chOff x="0" y="0"/>
          <a:chExt cx="0" cy="0"/>
        </a:xfrm>
      </p:grpSpPr>
      <p:pic>
        <p:nvPicPr>
          <p:cNvPr id="13" name="Picture 12" descr="Strategic ambition 3. A great place to work (Icon: a line drawing thumbs up with a tick)">
            <a:extLst>
              <a:ext uri="{FF2B5EF4-FFF2-40B4-BE49-F238E27FC236}">
                <a16:creationId xmlns:a16="http://schemas.microsoft.com/office/drawing/2014/main" id="{19C4FE7D-79FE-CBDA-C21E-8D7A249EF6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5366325"/>
            <a:ext cx="3497954" cy="829190"/>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26190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Sustainable">
    <p:spTree>
      <p:nvGrpSpPr>
        <p:cNvPr id="1" name=""/>
        <p:cNvGrpSpPr/>
        <p:nvPr/>
      </p:nvGrpSpPr>
      <p:grpSpPr>
        <a:xfrm>
          <a:off x="0" y="0"/>
          <a:ext cx="0" cy="0"/>
          <a:chOff x="0" y="0"/>
          <a:chExt cx="0" cy="0"/>
        </a:xfrm>
      </p:grpSpPr>
      <p:pic>
        <p:nvPicPr>
          <p:cNvPr id="6" name="Picture 5" descr="Strategic ambition 4. Sustainable for the long term, innovating every day (Icon: a line drawing of a world being held up by two hands)">
            <a:extLst>
              <a:ext uri="{FF2B5EF4-FFF2-40B4-BE49-F238E27FC236}">
                <a16:creationId xmlns:a16="http://schemas.microsoft.com/office/drawing/2014/main" id="{D4F22607-1C6A-2B68-9F7A-1CF42A190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377203"/>
            <a:ext cx="4618898" cy="858279"/>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13304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Community">
    <p:spTree>
      <p:nvGrpSpPr>
        <p:cNvPr id="1" name=""/>
        <p:cNvGrpSpPr/>
        <p:nvPr/>
      </p:nvGrpSpPr>
      <p:grpSpPr>
        <a:xfrm>
          <a:off x="0" y="0"/>
          <a:ext cx="0" cy="0"/>
          <a:chOff x="0" y="0"/>
          <a:chExt cx="0" cy="0"/>
        </a:xfrm>
      </p:grpSpPr>
      <p:pic>
        <p:nvPicPr>
          <p:cNvPr id="4" name="Picture 3" descr="Strategic ambition 5. Working with and for our communities (Icon: a line drawing of three people with speech bubbles)">
            <a:extLst>
              <a:ext uri="{FF2B5EF4-FFF2-40B4-BE49-F238E27FC236}">
                <a16:creationId xmlns:a16="http://schemas.microsoft.com/office/drawing/2014/main" id="{CCF8788F-40F0-FE9A-6FD7-24171C859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137" y="5386007"/>
            <a:ext cx="3421006" cy="809508"/>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83654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pic>
        <p:nvPicPr>
          <p:cNvPr id="11" name="Picture 10">
            <a:extLst>
              <a:ext uri="{FF2B5EF4-FFF2-40B4-BE49-F238E27FC236}">
                <a16:creationId xmlns:a16="http://schemas.microsoft.com/office/drawing/2014/main" id="{2F90163F-3A0A-D735-ACCB-A02469FBE5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13" name="Text Placeholder 12">
            <a:extLst>
              <a:ext uri="{FF2B5EF4-FFF2-40B4-BE49-F238E27FC236}">
                <a16:creationId xmlns:a16="http://schemas.microsoft.com/office/drawing/2014/main" id="{A886C40E-003F-983B-5F75-9778A163616A}"/>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Tree>
    <p:extLst>
      <p:ext uri="{BB962C8B-B14F-4D97-AF65-F5344CB8AC3E}">
        <p14:creationId xmlns:p14="http://schemas.microsoft.com/office/powerpoint/2010/main" val="142632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8D948-0927-4D40-A1E2-89BDD5FD645D}" type="datetimeFigureOut">
              <a:rPr lang="en-US" smtClean="0"/>
              <a:t>9/2/2025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0571-1576-4546-9EA9-5F6E1D1199F2}" type="slidenum">
              <a:rPr lang="en-US" smtClean="0"/>
              <a:t>‹#›</a:t>
            </a:fld>
            <a:endParaRPr lang="en-US" dirty="0"/>
          </a:p>
        </p:txBody>
      </p:sp>
    </p:spTree>
    <p:extLst>
      <p:ext uri="{BB962C8B-B14F-4D97-AF65-F5344CB8AC3E}">
        <p14:creationId xmlns:p14="http://schemas.microsoft.com/office/powerpoint/2010/main" val="270266040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81" r:id="rId4"/>
    <p:sldLayoutId id="2147483684" r:id="rId5"/>
    <p:sldLayoutId id="2147483682" r:id="rId6"/>
    <p:sldLayoutId id="2147483662" r:id="rId7"/>
    <p:sldLayoutId id="2147483683" r:id="rId8"/>
    <p:sldLayoutId id="2147483652" r:id="rId9"/>
    <p:sldLayoutId id="2147483686" r:id="rId10"/>
    <p:sldLayoutId id="2147483661" r:id="rId11"/>
    <p:sldLayoutId id="2147483672" r:id="rId12"/>
    <p:sldLayoutId id="2147483673" r:id="rId13"/>
    <p:sldLayoutId id="2147483674" r:id="rId14"/>
    <p:sldLayoutId id="2147483664" r:id="rId15"/>
    <p:sldLayoutId id="2147483671" r:id="rId16"/>
    <p:sldLayoutId id="2147483655" r:id="rId17"/>
    <p:sldLayoutId id="2147483665" r:id="rId18"/>
    <p:sldLayoutId id="2147483666" r:id="rId19"/>
    <p:sldLayoutId id="2147483675" r:id="rId20"/>
    <p:sldLayoutId id="2147483676" r:id="rId21"/>
    <p:sldLayoutId id="2147483689" r:id="rId22"/>
    <p:sldLayoutId id="2147483677" r:id="rId23"/>
    <p:sldLayoutId id="2147483678" r:id="rId24"/>
    <p:sldLayoutId id="2147483688" r:id="rId25"/>
    <p:sldLayoutId id="2147483687" r:id="rId26"/>
    <p:sldLayoutId id="2147483679" r:id="rId27"/>
    <p:sldLayoutId id="2147483685" r:id="rId28"/>
    <p:sldLayoutId id="2147483669" r:id="rId29"/>
    <p:sldLayoutId id="2147483670"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321FAD-32B9-17E0-42C4-40769D1A04AA}"/>
              </a:ext>
            </a:extLst>
          </p:cNvPr>
          <p:cNvSpPr/>
          <p:nvPr/>
        </p:nvSpPr>
        <p:spPr>
          <a:xfrm>
            <a:off x="0" y="0"/>
            <a:ext cx="12192000" cy="6858000"/>
          </a:xfrm>
          <a:prstGeom prst="rect">
            <a:avLst/>
          </a:prstGeom>
          <a:solidFill>
            <a:srgbClr val="009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51963BF-35BD-66C3-3152-1F44A388EE24}"/>
              </a:ext>
            </a:extLst>
          </p:cNvPr>
          <p:cNvSpPr>
            <a:spLocks noGrp="1"/>
          </p:cNvSpPr>
          <p:nvPr>
            <p:ph type="title"/>
          </p:nvPr>
        </p:nvSpPr>
        <p:spPr>
          <a:xfrm>
            <a:off x="551384" y="1844824"/>
            <a:ext cx="10081120" cy="2088232"/>
          </a:xfrm>
        </p:spPr>
        <p:txBody>
          <a:bodyPr/>
          <a:lstStyle/>
          <a:p>
            <a:r>
              <a:rPr lang="en-GB" dirty="0"/>
              <a:t>Person led care, when and where it is needed</a:t>
            </a:r>
          </a:p>
        </p:txBody>
      </p:sp>
      <p:pic>
        <p:nvPicPr>
          <p:cNvPr id="16" name="Picture 15" descr="A white line drawing of people and a heart&#10;&#10;AI-generated content may be incorrect.">
            <a:extLst>
              <a:ext uri="{FF2B5EF4-FFF2-40B4-BE49-F238E27FC236}">
                <a16:creationId xmlns:a16="http://schemas.microsoft.com/office/drawing/2014/main" id="{125F94C5-C853-98E3-2A44-E113CDD726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92344" y="4653136"/>
            <a:ext cx="2635418" cy="1666221"/>
          </a:xfrm>
          <a:prstGeom prst="rect">
            <a:avLst/>
          </a:prstGeom>
        </p:spPr>
      </p:pic>
      <p:sp>
        <p:nvSpPr>
          <p:cNvPr id="17" name="TextBox 16">
            <a:extLst>
              <a:ext uri="{FF2B5EF4-FFF2-40B4-BE49-F238E27FC236}">
                <a16:creationId xmlns:a16="http://schemas.microsoft.com/office/drawing/2014/main" id="{A5D1C330-C3F4-82FC-CB94-1277BA539868}"/>
              </a:ext>
            </a:extLst>
          </p:cNvPr>
          <p:cNvSpPr txBox="1"/>
          <p:nvPr/>
        </p:nvSpPr>
        <p:spPr>
          <a:xfrm>
            <a:off x="623392" y="2240868"/>
            <a:ext cx="3888432" cy="369332"/>
          </a:xfrm>
          <a:prstGeom prst="rect">
            <a:avLst/>
          </a:prstGeom>
          <a:noFill/>
        </p:spPr>
        <p:txBody>
          <a:bodyPr wrap="square" rtlCol="0">
            <a:spAutoFit/>
          </a:bodyPr>
          <a:lstStyle/>
          <a:p>
            <a:r>
              <a:rPr lang="en-GB" dirty="0">
                <a:solidFill>
                  <a:schemeClr val="bg1"/>
                </a:solidFill>
              </a:rPr>
              <a:t>Strategic ambition 2</a:t>
            </a:r>
          </a:p>
        </p:txBody>
      </p:sp>
      <p:sp>
        <p:nvSpPr>
          <p:cNvPr id="3" name="Text Placeholder 2">
            <a:extLst>
              <a:ext uri="{FF2B5EF4-FFF2-40B4-BE49-F238E27FC236}">
                <a16:creationId xmlns:a16="http://schemas.microsoft.com/office/drawing/2014/main" id="{6779F719-96BC-F8B6-D606-280BCA4E1FDD}"/>
              </a:ext>
            </a:extLst>
          </p:cNvPr>
          <p:cNvSpPr txBox="1">
            <a:spLocks/>
          </p:cNvSpPr>
          <p:nvPr/>
        </p:nvSpPr>
        <p:spPr>
          <a:xfrm>
            <a:off x="623392" y="3493050"/>
            <a:ext cx="7848872" cy="163244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chemeClr val="bg1"/>
                </a:solidFill>
              </a:rPr>
              <a:t>We will work with partners and communities to support the changing needs of people over their whole lives. We know that we need to make big, radical changes. We want to transfer power from organisations to individuals.</a:t>
            </a:r>
          </a:p>
        </p:txBody>
      </p:sp>
    </p:spTree>
    <p:extLst>
      <p:ext uri="{BB962C8B-B14F-4D97-AF65-F5344CB8AC3E}">
        <p14:creationId xmlns:p14="http://schemas.microsoft.com/office/powerpoint/2010/main" val="212555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DD5FD-34BD-70F0-4E59-61C8C02A5048}"/>
              </a:ext>
            </a:extLst>
          </p:cNvPr>
          <p:cNvSpPr/>
          <p:nvPr/>
        </p:nvSpPr>
        <p:spPr>
          <a:xfrm>
            <a:off x="-10781" y="0"/>
            <a:ext cx="11879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ounded Rectangle 11">
            <a:extLst>
              <a:ext uri="{FF2B5EF4-FFF2-40B4-BE49-F238E27FC236}">
                <a16:creationId xmlns:a16="http://schemas.microsoft.com/office/drawing/2014/main" id="{4CD73223-10A6-F823-A1FE-7E606302CE25}"/>
              </a:ext>
            </a:extLst>
          </p:cNvPr>
          <p:cNvSpPr/>
          <p:nvPr/>
        </p:nvSpPr>
        <p:spPr>
          <a:xfrm>
            <a:off x="377518" y="929963"/>
            <a:ext cx="11436963" cy="934699"/>
          </a:xfrm>
          <a:prstGeom prst="roundRect">
            <a:avLst>
              <a:gd name="adj" fmla="val 9159"/>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 name="Rounded Rectangle 11">
            <a:extLst>
              <a:ext uri="{FF2B5EF4-FFF2-40B4-BE49-F238E27FC236}">
                <a16:creationId xmlns:a16="http://schemas.microsoft.com/office/drawing/2014/main" id="{06229263-6E98-1C62-FF0F-44C5ADDB753F}"/>
              </a:ext>
            </a:extLst>
          </p:cNvPr>
          <p:cNvSpPr/>
          <p:nvPr/>
        </p:nvSpPr>
        <p:spPr>
          <a:xfrm>
            <a:off x="377519" y="2472066"/>
            <a:ext cx="11436962" cy="3765245"/>
          </a:xfrm>
          <a:prstGeom prst="roundRect">
            <a:avLst>
              <a:gd name="adj" fmla="val 3289"/>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Rounded Rectangle 14">
            <a:extLst>
              <a:ext uri="{FF2B5EF4-FFF2-40B4-BE49-F238E27FC236}">
                <a16:creationId xmlns:a16="http://schemas.microsoft.com/office/drawing/2014/main" id="{38E12E61-066C-1B36-A5B9-C98F65C001A8}"/>
              </a:ext>
            </a:extLst>
          </p:cNvPr>
          <p:cNvSpPr/>
          <p:nvPr/>
        </p:nvSpPr>
        <p:spPr>
          <a:xfrm>
            <a:off x="490462" y="1263080"/>
            <a:ext cx="2088232" cy="934698"/>
          </a:xfrm>
          <a:prstGeom prst="roundRect">
            <a:avLst>
              <a:gd name="adj" fmla="val 9984"/>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buNone/>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Focussing on prevention and improving the </a:t>
            </a:r>
            <a:r>
              <a:rPr lang="en-GB" sz="1400" b="0" i="0" u="none" kern="1200" dirty="0">
                <a:solidFill>
                  <a:schemeClr val="tx1"/>
                </a:solidFill>
                <a:effectLst/>
                <a:latin typeface="+mn-lt"/>
                <a:ea typeface="Times New Roman" panose="02020603050405020304" pitchFamily="18" charset="0"/>
                <a:cs typeface="Times New Roman" panose="02020603050405020304" pitchFamily="18" charset="0"/>
              </a:rPr>
              <a:t>front door</a:t>
            </a:r>
            <a:endParaRPr lang="en-GB" sz="1800" b="0" i="0" u="none"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8" name="Rounded Rectangle 11">
            <a:extLst>
              <a:ext uri="{FF2B5EF4-FFF2-40B4-BE49-F238E27FC236}">
                <a16:creationId xmlns:a16="http://schemas.microsoft.com/office/drawing/2014/main" id="{3B5E7365-09E6-EDE7-217D-DEE3286A2AC4}"/>
              </a:ext>
            </a:extLst>
          </p:cNvPr>
          <p:cNvSpPr/>
          <p:nvPr/>
        </p:nvSpPr>
        <p:spPr>
          <a:xfrm>
            <a:off x="209523" y="2560194"/>
            <a:ext cx="3584766" cy="1733969"/>
          </a:xfrm>
          <a:prstGeom prst="roundRect">
            <a:avLst>
              <a:gd name="adj" fmla="val 711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cs typeface="Arial" panose="020B0604020202020204" pitchFamily="34" charset="0"/>
              </a:rPr>
              <a:t>Successfully deliver and sustain the Hope Haven 24/7 Neighbourhood Health Centre as part of the government flagship Neighbourhood Health approach.</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Delivery of partnership hub working across all other areas and embedding of Neighbourhood Health working.</a:t>
            </a:r>
          </a:p>
        </p:txBody>
      </p:sp>
      <p:sp>
        <p:nvSpPr>
          <p:cNvPr id="9" name="Rounded Rectangle 14">
            <a:extLst>
              <a:ext uri="{FF2B5EF4-FFF2-40B4-BE49-F238E27FC236}">
                <a16:creationId xmlns:a16="http://schemas.microsoft.com/office/drawing/2014/main" id="{051226CC-4FA9-2718-7658-F229C773CA8F}"/>
              </a:ext>
            </a:extLst>
          </p:cNvPr>
          <p:cNvSpPr/>
          <p:nvPr/>
        </p:nvSpPr>
        <p:spPr>
          <a:xfrm>
            <a:off x="2815914" y="1263474"/>
            <a:ext cx="1749393" cy="946962"/>
          </a:xfrm>
          <a:prstGeom prst="roundRect">
            <a:avLst>
              <a:gd name="adj" fmla="val 9984"/>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buNone/>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Improving services for people</a:t>
            </a:r>
            <a:r>
              <a:rPr lang="en-GB" sz="1400" b="0" i="0" u="none" kern="1200" dirty="0">
                <a:solidFill>
                  <a:schemeClr val="tx1"/>
                </a:solidFill>
                <a:effectLst/>
                <a:latin typeface="+mn-lt"/>
                <a:ea typeface="Times New Roman" panose="02020603050405020304" pitchFamily="18" charset="0"/>
                <a:cs typeface="Times New Roman" panose="02020603050405020304" pitchFamily="18" charset="0"/>
              </a:rPr>
              <a:t> receiving treatment </a:t>
            </a:r>
            <a:r>
              <a:rPr lang="en-GB" sz="1400" b="0" kern="1200" dirty="0">
                <a:solidFill>
                  <a:schemeClr val="tx1"/>
                </a:solidFill>
                <a:effectLst/>
                <a:latin typeface="+mn-lt"/>
                <a:ea typeface="Times New Roman" panose="02020603050405020304" pitchFamily="18" charset="0"/>
                <a:cs typeface="Times New Roman" panose="02020603050405020304" pitchFamily="18" charset="0"/>
              </a:rPr>
              <a:t>in the community</a:t>
            </a:r>
            <a:endParaRPr lang="en-GB" sz="1800" b="0"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10" name="Rounded Rectangle 14">
            <a:extLst>
              <a:ext uri="{FF2B5EF4-FFF2-40B4-BE49-F238E27FC236}">
                <a16:creationId xmlns:a16="http://schemas.microsoft.com/office/drawing/2014/main" id="{D2CD6064-DE01-D02D-93E5-0DE4D960F903}"/>
              </a:ext>
            </a:extLst>
          </p:cNvPr>
          <p:cNvSpPr/>
          <p:nvPr/>
        </p:nvSpPr>
        <p:spPr>
          <a:xfrm>
            <a:off x="4777409" y="1267008"/>
            <a:ext cx="2627129" cy="939894"/>
          </a:xfrm>
          <a:prstGeom prst="roundRect">
            <a:avLst>
              <a:gd name="adj" fmla="val 9984"/>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Improving services for people in the community with severe mental health needs and other complex needs</a:t>
            </a:r>
          </a:p>
        </p:txBody>
      </p:sp>
      <p:sp>
        <p:nvSpPr>
          <p:cNvPr id="11" name="Rounded Rectangle 14">
            <a:extLst>
              <a:ext uri="{FF2B5EF4-FFF2-40B4-BE49-F238E27FC236}">
                <a16:creationId xmlns:a16="http://schemas.microsoft.com/office/drawing/2014/main" id="{9D395B2B-F848-7F78-4555-239BE3C23FB7}"/>
              </a:ext>
            </a:extLst>
          </p:cNvPr>
          <p:cNvSpPr/>
          <p:nvPr/>
        </p:nvSpPr>
        <p:spPr>
          <a:xfrm>
            <a:off x="7589465" y="1281560"/>
            <a:ext cx="1749657" cy="990445"/>
          </a:xfrm>
          <a:prstGeom prst="roundRect">
            <a:avLst>
              <a:gd name="adj" fmla="val 9984"/>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Improving Services for people in the community with urgent needs</a:t>
            </a:r>
          </a:p>
        </p:txBody>
      </p:sp>
      <p:sp>
        <p:nvSpPr>
          <p:cNvPr id="14" name="Rounded Rectangle 14">
            <a:extLst>
              <a:ext uri="{FF2B5EF4-FFF2-40B4-BE49-F238E27FC236}">
                <a16:creationId xmlns:a16="http://schemas.microsoft.com/office/drawing/2014/main" id="{3FC911F4-3EBF-F6AC-BFAF-FDC79A4D56BB}"/>
              </a:ext>
            </a:extLst>
          </p:cNvPr>
          <p:cNvSpPr/>
          <p:nvPr/>
        </p:nvSpPr>
        <p:spPr>
          <a:xfrm>
            <a:off x="9488021" y="1276693"/>
            <a:ext cx="2191001" cy="995312"/>
          </a:xfrm>
          <a:prstGeom prst="roundRect">
            <a:avLst>
              <a:gd name="adj" fmla="val 9984"/>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Improving services for people who require additional treatment within Inpatient setting</a:t>
            </a:r>
          </a:p>
        </p:txBody>
      </p:sp>
      <p:sp>
        <p:nvSpPr>
          <p:cNvPr id="15" name="Rounded Rectangle 14">
            <a:extLst>
              <a:ext uri="{FF2B5EF4-FFF2-40B4-BE49-F238E27FC236}">
                <a16:creationId xmlns:a16="http://schemas.microsoft.com/office/drawing/2014/main" id="{9A943BAB-DE17-8A2B-10CD-1DA163323658}"/>
              </a:ext>
            </a:extLst>
          </p:cNvPr>
          <p:cNvSpPr/>
          <p:nvPr/>
        </p:nvSpPr>
        <p:spPr>
          <a:xfrm>
            <a:off x="4832977" y="743521"/>
            <a:ext cx="2488918" cy="43957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1" dirty="0">
                <a:solidFill>
                  <a:schemeClr val="tx1"/>
                </a:solidFill>
                <a:ea typeface="Aptos" panose="020B0004020202020204" pitchFamily="34" charset="0"/>
                <a:cs typeface="Times New Roman" panose="02020603050405020304" pitchFamily="18" charset="0"/>
              </a:rPr>
              <a:t>Aims</a:t>
            </a:r>
            <a:endParaRPr lang="en-GB" sz="1400" b="1"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22" name="Rounded Rectangle 14">
            <a:extLst>
              <a:ext uri="{FF2B5EF4-FFF2-40B4-BE49-F238E27FC236}">
                <a16:creationId xmlns:a16="http://schemas.microsoft.com/office/drawing/2014/main" id="{D8F949E1-4ED1-3A41-4DD4-0C4CB0CDAEF4}"/>
              </a:ext>
            </a:extLst>
          </p:cNvPr>
          <p:cNvSpPr/>
          <p:nvPr/>
        </p:nvSpPr>
        <p:spPr>
          <a:xfrm>
            <a:off x="4848017" y="2311654"/>
            <a:ext cx="2488919" cy="43957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1" dirty="0">
                <a:solidFill>
                  <a:schemeClr val="tx1"/>
                </a:solidFill>
                <a:ea typeface="Aptos" panose="020B0004020202020204" pitchFamily="34" charset="0"/>
                <a:cs typeface="Times New Roman" panose="02020603050405020304" pitchFamily="18" charset="0"/>
              </a:rPr>
              <a:t>Priorities</a:t>
            </a:r>
            <a:endParaRPr lang="en-GB" sz="1400" b="1"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0627AAC8-3A2D-7B4A-56C3-D93CACE31543}"/>
              </a:ext>
            </a:extLst>
          </p:cNvPr>
          <p:cNvSpPr txBox="1"/>
          <p:nvPr/>
        </p:nvSpPr>
        <p:spPr>
          <a:xfrm>
            <a:off x="1095968" y="99644"/>
            <a:ext cx="1860528" cy="307777"/>
          </a:xfrm>
          <a:prstGeom prst="rect">
            <a:avLst/>
          </a:prstGeom>
          <a:noFill/>
        </p:spPr>
        <p:txBody>
          <a:bodyPr wrap="square" rtlCol="0">
            <a:spAutoFit/>
          </a:bodyPr>
          <a:lstStyle/>
          <a:p>
            <a:r>
              <a:rPr lang="en-GB" sz="1400" dirty="0">
                <a:solidFill>
                  <a:srgbClr val="009639"/>
                </a:solidFill>
              </a:rPr>
              <a:t>Strategic ambition 2</a:t>
            </a:r>
          </a:p>
        </p:txBody>
      </p:sp>
      <p:sp>
        <p:nvSpPr>
          <p:cNvPr id="25" name="TextBox 24">
            <a:extLst>
              <a:ext uri="{FF2B5EF4-FFF2-40B4-BE49-F238E27FC236}">
                <a16:creationId xmlns:a16="http://schemas.microsoft.com/office/drawing/2014/main" id="{51762467-295B-C8FC-3D1B-35C4A39FE9FD}"/>
              </a:ext>
            </a:extLst>
          </p:cNvPr>
          <p:cNvSpPr txBox="1"/>
          <p:nvPr/>
        </p:nvSpPr>
        <p:spPr>
          <a:xfrm>
            <a:off x="1100959" y="332656"/>
            <a:ext cx="5523525" cy="369332"/>
          </a:xfrm>
          <a:prstGeom prst="rect">
            <a:avLst/>
          </a:prstGeom>
          <a:noFill/>
        </p:spPr>
        <p:txBody>
          <a:bodyPr wrap="square" rtlCol="0">
            <a:spAutoFit/>
          </a:bodyPr>
          <a:lstStyle/>
          <a:p>
            <a:r>
              <a:rPr lang="en-GB" b="1" dirty="0">
                <a:solidFill>
                  <a:srgbClr val="009639"/>
                </a:solidFill>
              </a:rPr>
              <a:t>Person led care, when and where it is needed</a:t>
            </a:r>
          </a:p>
        </p:txBody>
      </p:sp>
      <p:pic>
        <p:nvPicPr>
          <p:cNvPr id="26" name="Picture 25"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
            <a:extLst>
              <a:ext uri="{FF2B5EF4-FFF2-40B4-BE49-F238E27FC236}">
                <a16:creationId xmlns:a16="http://schemas.microsoft.com/office/drawing/2014/main" id="{619D7DD8-5B85-5D38-F764-47FCC7719BF5}"/>
              </a:ext>
            </a:extLst>
          </p:cNvPr>
          <p:cNvPicPr>
            <a:picLocks noChangeAspect="1"/>
          </p:cNvPicPr>
          <p:nvPr/>
        </p:nvPicPr>
        <p:blipFill>
          <a:blip r:embed="rId2" cstate="print">
            <a:extLst>
              <a:ext uri="{28A0092B-C50C-407E-A947-70E740481C1C}">
                <a14:useLocalDpi xmlns:a14="http://schemas.microsoft.com/office/drawing/2010/main"/>
              </a:ext>
            </a:extLst>
          </a:blip>
          <a:srcRect l="54455" t="44559" r="21044"/>
          <a:stretch/>
        </p:blipFill>
        <p:spPr>
          <a:xfrm>
            <a:off x="263022" y="77538"/>
            <a:ext cx="757810" cy="692960"/>
          </a:xfrm>
          <a:prstGeom prst="rect">
            <a:avLst/>
          </a:prstGeom>
        </p:spPr>
      </p:pic>
      <p:sp>
        <p:nvSpPr>
          <p:cNvPr id="27" name="Rounded Rectangle 11">
            <a:extLst>
              <a:ext uri="{FF2B5EF4-FFF2-40B4-BE49-F238E27FC236}">
                <a16:creationId xmlns:a16="http://schemas.microsoft.com/office/drawing/2014/main" id="{B2FA20D6-F208-FF60-2DA9-0F6233BEF754}"/>
              </a:ext>
            </a:extLst>
          </p:cNvPr>
          <p:cNvSpPr/>
          <p:nvPr/>
        </p:nvSpPr>
        <p:spPr>
          <a:xfrm>
            <a:off x="209523" y="4478640"/>
            <a:ext cx="3622253" cy="1943148"/>
          </a:xfrm>
          <a:prstGeom prst="roundRect">
            <a:avLst>
              <a:gd name="adj" fmla="val 711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cs typeface="Arial" panose="020B0604020202020204" pitchFamily="34" charset="0"/>
              </a:rPr>
              <a:t>Implementation of a new Psychosis Review and Community Clozapine Initiation Service (PRECCIS)</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Develop Intensive Case Management to improve care for individuals with Severe Mental Illness.</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Increase the numbers of patients accessing depot medication for SMI.</a:t>
            </a:r>
          </a:p>
        </p:txBody>
      </p:sp>
      <p:sp>
        <p:nvSpPr>
          <p:cNvPr id="28" name="Rounded Rectangle 11">
            <a:extLst>
              <a:ext uri="{FF2B5EF4-FFF2-40B4-BE49-F238E27FC236}">
                <a16:creationId xmlns:a16="http://schemas.microsoft.com/office/drawing/2014/main" id="{DDD3D595-6D4A-C07B-60DE-392FEDE056E5}"/>
              </a:ext>
            </a:extLst>
          </p:cNvPr>
          <p:cNvSpPr/>
          <p:nvPr/>
        </p:nvSpPr>
        <p:spPr>
          <a:xfrm>
            <a:off x="8162918" y="2582312"/>
            <a:ext cx="3826768" cy="1804424"/>
          </a:xfrm>
          <a:prstGeom prst="roundRect">
            <a:avLst>
              <a:gd name="adj" fmla="val 711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cs typeface="Arial" panose="020B0604020202020204" pitchFamily="34" charset="0"/>
              </a:rPr>
              <a:t>Collaborate with TEWV, Primary Care, VCSE, and other partners to design a significantly different pathway for ADHD and Autism Spectrum Disorder needs.</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Redesign and improve the pathway for specialist children and young people’s eating disorder service.</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Reduce waiting times for assessment and access to treatment. </a:t>
            </a:r>
          </a:p>
        </p:txBody>
      </p:sp>
      <p:sp>
        <p:nvSpPr>
          <p:cNvPr id="29" name="Rounded Rectangle 11">
            <a:extLst>
              <a:ext uri="{FF2B5EF4-FFF2-40B4-BE49-F238E27FC236}">
                <a16:creationId xmlns:a16="http://schemas.microsoft.com/office/drawing/2014/main" id="{896BB0B6-2D1B-E83E-BA4B-72EE67142378}"/>
              </a:ext>
            </a:extLst>
          </p:cNvPr>
          <p:cNvSpPr/>
          <p:nvPr/>
        </p:nvSpPr>
        <p:spPr>
          <a:xfrm>
            <a:off x="8162917" y="4478640"/>
            <a:ext cx="3817211" cy="2366075"/>
          </a:xfrm>
          <a:prstGeom prst="roundRect">
            <a:avLst>
              <a:gd name="adj" fmla="val 711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cs typeface="Arial" panose="020B0604020202020204" pitchFamily="34" charset="0"/>
              </a:rPr>
              <a:t>Developing  a strong interface between Crisis, Community, and Inpatient services to effectively meet patients' needs during a crisis, including admission pathway for UEC (community and emergency departments)</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Improve UEC interface and alternatives for crisis support and intervention. </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Management of frequent attenders.</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Proactive support for patients who require effective discharge from inpatient care.</a:t>
            </a:r>
          </a:p>
        </p:txBody>
      </p:sp>
      <p:sp>
        <p:nvSpPr>
          <p:cNvPr id="30" name="Rounded Rectangle 11">
            <a:extLst>
              <a:ext uri="{FF2B5EF4-FFF2-40B4-BE49-F238E27FC236}">
                <a16:creationId xmlns:a16="http://schemas.microsoft.com/office/drawing/2014/main" id="{40A68A5D-EC48-8571-8E02-08FEB1209210}"/>
              </a:ext>
            </a:extLst>
          </p:cNvPr>
          <p:cNvSpPr/>
          <p:nvPr/>
        </p:nvSpPr>
        <p:spPr>
          <a:xfrm>
            <a:off x="4168830" y="3030381"/>
            <a:ext cx="3817212" cy="2414843"/>
          </a:xfrm>
          <a:prstGeom prst="roundRect">
            <a:avLst>
              <a:gd name="adj" fmla="val 711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cs typeface="Arial" panose="020B0604020202020204" pitchFamily="34" charset="0"/>
              </a:rPr>
              <a:t>Reconfigure Inpatient services to optimise the estate to have the maximum impact on the quality and safety of patient care.</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Develop, agree and progress the implementation of a new model of care for the Mitford Unit Autism Spectrum Disorder Inpatient Unit.</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Reconfiguration of inpatient provision in West Cumbria.</a:t>
            </a:r>
          </a:p>
          <a:p>
            <a:endParaRPr lang="en-GB" sz="1100" dirty="0">
              <a:solidFill>
                <a:schemeClr val="tx1"/>
              </a:solidFill>
              <a:cs typeface="Arial" panose="020B0604020202020204" pitchFamily="34" charset="0"/>
            </a:endParaRPr>
          </a:p>
          <a:p>
            <a:r>
              <a:rPr lang="en-GB" sz="1100" dirty="0">
                <a:solidFill>
                  <a:schemeClr val="tx1"/>
                </a:solidFill>
                <a:cs typeface="Arial" panose="020B0604020202020204" pitchFamily="34" charset="0"/>
              </a:rPr>
              <a:t>Review of Learning Disability inpatient provision and reconfiguration.</a:t>
            </a:r>
          </a:p>
        </p:txBody>
      </p:sp>
    </p:spTree>
    <p:extLst>
      <p:ext uri="{BB962C8B-B14F-4D97-AF65-F5344CB8AC3E}">
        <p14:creationId xmlns:p14="http://schemas.microsoft.com/office/powerpoint/2010/main" val="2240828020"/>
      </p:ext>
    </p:extLst>
  </p:cSld>
  <p:clrMapOvr>
    <a:masterClrMapping/>
  </p:clrMapOvr>
</p:sld>
</file>

<file path=ppt/theme/theme1.xml><?xml version="1.0" encoding="utf-8"?>
<a:theme xmlns:a="http://schemas.openxmlformats.org/drawingml/2006/main" name="Office Theme">
  <a:themeElements>
    <a:clrScheme name="CNTW core colours">
      <a:dk1>
        <a:srgbClr val="000000"/>
      </a:dk1>
      <a:lt1>
        <a:sysClr val="window" lastClr="FFFFFF"/>
      </a:lt1>
      <a:dk2>
        <a:srgbClr val="003087"/>
      </a:dk2>
      <a:lt2>
        <a:srgbClr val="EEECE1"/>
      </a:lt2>
      <a:accent1>
        <a:srgbClr val="0072CE"/>
      </a:accent1>
      <a:accent2>
        <a:srgbClr val="41B6E6"/>
      </a:accent2>
      <a:accent3>
        <a:srgbClr val="006747"/>
      </a:accent3>
      <a:accent4>
        <a:srgbClr val="00A499"/>
      </a:accent4>
      <a:accent5>
        <a:srgbClr val="78BE20"/>
      </a:accent5>
      <a:accent6>
        <a:srgbClr val="330072"/>
      </a:accent6>
      <a:hlink>
        <a:srgbClr val="0000FF"/>
      </a:hlink>
      <a:folHlink>
        <a:srgbClr val="AE25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BDA2CEA3FCD1499699774EB8B717F8" ma:contentTypeVersion="15" ma:contentTypeDescription="Create a new document." ma:contentTypeScope="" ma:versionID="f2d70a783118d932261a43a3dacf4563">
  <xsd:schema xmlns:xsd="http://www.w3.org/2001/XMLSchema" xmlns:xs="http://www.w3.org/2001/XMLSchema" xmlns:p="http://schemas.microsoft.com/office/2006/metadata/properties" xmlns:ns3="ff13fae3-ae6a-493b-bd72-0219014a9af0" xmlns:ns4="5307659c-82c9-4c34-933b-fc29594fb4f3" targetNamespace="http://schemas.microsoft.com/office/2006/metadata/properties" ma:root="true" ma:fieldsID="1e92fd1a84225958019c30455d6d3301" ns3:_="" ns4:_="">
    <xsd:import namespace="ff13fae3-ae6a-493b-bd72-0219014a9af0"/>
    <xsd:import namespace="5307659c-82c9-4c34-933b-fc29594fb4f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13fae3-ae6a-493b-bd72-0219014a9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07659c-82c9-4c34-933b-fc29594fb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f13fae3-ae6a-493b-bd72-0219014a9af0" xsi:nil="true"/>
  </documentManagement>
</p:properties>
</file>

<file path=customXml/itemProps1.xml><?xml version="1.0" encoding="utf-8"?>
<ds:datastoreItem xmlns:ds="http://schemas.openxmlformats.org/officeDocument/2006/customXml" ds:itemID="{C6FBAF15-FABD-4D58-A0EB-11C485EF3885}">
  <ds:schemaRefs>
    <ds:schemaRef ds:uri="http://schemas.microsoft.com/sharepoint/v3/contenttype/forms"/>
  </ds:schemaRefs>
</ds:datastoreItem>
</file>

<file path=customXml/itemProps2.xml><?xml version="1.0" encoding="utf-8"?>
<ds:datastoreItem xmlns:ds="http://schemas.openxmlformats.org/officeDocument/2006/customXml" ds:itemID="{CE818E7C-3FD8-4CF7-AD82-A838E040A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13fae3-ae6a-493b-bd72-0219014a9af0"/>
    <ds:schemaRef ds:uri="5307659c-82c9-4c34-933b-fc29594fb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36B929-7A0C-416D-BE9B-41778B627699}">
  <ds:schemaRefs>
    <ds:schemaRef ds:uri="http://schemas.openxmlformats.org/package/2006/metadata/core-properties"/>
    <ds:schemaRef ds:uri="http://purl.org/dc/dcmitype/"/>
    <ds:schemaRef ds:uri="ff13fae3-ae6a-493b-bd72-0219014a9af0"/>
    <ds:schemaRef ds:uri="http://schemas.microsoft.com/office/2006/documentManagement/types"/>
    <ds:schemaRef ds:uri="http://schemas.microsoft.com/office/2006/metadata/properties"/>
    <ds:schemaRef ds:uri="http://schemas.microsoft.com/office/infopath/2007/PartnerControls"/>
    <ds:schemaRef ds:uri="http://purl.org/dc/terms/"/>
    <ds:schemaRef ds:uri="5307659c-82c9-4c34-933b-fc29594fb4f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1437</TotalTime>
  <Words>372</Words>
  <Application>Microsoft Office PowerPoint</Application>
  <PresentationFormat>Widescreen</PresentationFormat>
  <Paragraphs>39</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Aptos</vt:lpstr>
      <vt:lpstr>Arial</vt:lpstr>
      <vt:lpstr>Office Theme</vt:lpstr>
      <vt:lpstr>Person led care, when and where it is needed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Beadle</dc:creator>
  <cp:lastModifiedBy>Henderson, Debbie (Chief Executive Office)</cp:lastModifiedBy>
  <cp:revision>30</cp:revision>
  <dcterms:created xsi:type="dcterms:W3CDTF">2017-07-07T16:05:34Z</dcterms:created>
  <dcterms:modified xsi:type="dcterms:W3CDTF">2025-09-02T09:45:45Z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0x010100D3BDA2CEA3FCD1499699774EB8B717F8</vt:lpwstr>
  </property>
</Properties>
</file>