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370" r:id="rId5"/>
    <p:sldId id="3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A"/>
    <a:srgbClr val="009639"/>
    <a:srgbClr val="F1F9FD"/>
    <a:srgbClr val="FFFFFF"/>
    <a:srgbClr val="00A499"/>
    <a:srgbClr val="005EB8"/>
    <a:srgbClr val="41B6E6"/>
    <a:srgbClr val="00A9CE"/>
    <a:srgbClr val="006747"/>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074"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EDCF1-0EDF-44A8-A5A0-BF28FDFAD2B0}"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744C-9049-4254-8D18-852716DF0F1D}" type="slidenum">
              <a:rPr lang="en-GB" smtClean="0"/>
              <a:t>‹#›</a:t>
            </a:fld>
            <a:endParaRPr lang="en-GB"/>
          </a:p>
        </p:txBody>
      </p:sp>
    </p:spTree>
    <p:extLst>
      <p:ext uri="{BB962C8B-B14F-4D97-AF65-F5344CB8AC3E}">
        <p14:creationId xmlns:p14="http://schemas.microsoft.com/office/powerpoint/2010/main" val="51439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767408" y="3584208"/>
            <a:ext cx="4951415" cy="48365"/>
          </a:xfrm>
          <a:prstGeom prst="rect">
            <a:avLst/>
          </a:prstGeom>
        </p:spPr>
      </p:pic>
    </p:spTree>
    <p:extLst>
      <p:ext uri="{BB962C8B-B14F-4D97-AF65-F5344CB8AC3E}">
        <p14:creationId xmlns:p14="http://schemas.microsoft.com/office/powerpoint/2010/main" val="41486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4" name="Picture Placeholder 3">
            <a:extLst>
              <a:ext uri="{FF2B5EF4-FFF2-40B4-BE49-F238E27FC236}">
                <a16:creationId xmlns:a16="http://schemas.microsoft.com/office/drawing/2014/main" id="{EBB340B7-A4DC-4B1B-067B-2101A9CE3B67}"/>
              </a:ext>
            </a:extLst>
          </p:cNvPr>
          <p:cNvSpPr>
            <a:spLocks noGrp="1"/>
          </p:cNvSpPr>
          <p:nvPr>
            <p:ph type="pic" sz="quarter" idx="11"/>
          </p:nvPr>
        </p:nvSpPr>
        <p:spPr>
          <a:xfrm>
            <a:off x="6973888" y="1773510"/>
            <a:ext cx="4608512" cy="3887787"/>
          </a:xfrm>
        </p:spPr>
        <p:txBody>
          <a:bodyPr/>
          <a:lstStyle/>
          <a:p>
            <a:endParaRPr lang="en-GB"/>
          </a:p>
        </p:txBody>
      </p:sp>
    </p:spTree>
    <p:extLst>
      <p:ext uri="{BB962C8B-B14F-4D97-AF65-F5344CB8AC3E}">
        <p14:creationId xmlns:p14="http://schemas.microsoft.com/office/powerpoint/2010/main" val="37247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B5E15-260D-D4A3-B293-467D1C3C801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3" name="Title 1">
            <a:extLst>
              <a:ext uri="{FF2B5EF4-FFF2-40B4-BE49-F238E27FC236}">
                <a16:creationId xmlns:a16="http://schemas.microsoft.com/office/drawing/2014/main" id="{D77C9630-1EAD-DBCA-4B4C-D13EC7A2D2CE}"/>
              </a:ext>
            </a:extLst>
          </p:cNvPr>
          <p:cNvSpPr>
            <a:spLocks noGrp="1"/>
          </p:cNvSpPr>
          <p:nvPr>
            <p:ph type="title" hasCustomPrompt="1"/>
          </p:nvPr>
        </p:nvSpPr>
        <p:spPr>
          <a:xfrm>
            <a:off x="609600" y="274638"/>
            <a:ext cx="10972800" cy="1143000"/>
          </a:xfrm>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sp>
        <p:nvSpPr>
          <p:cNvPr id="4" name="Text Placeholder 12">
            <a:extLst>
              <a:ext uri="{FF2B5EF4-FFF2-40B4-BE49-F238E27FC236}">
                <a16:creationId xmlns:a16="http://schemas.microsoft.com/office/drawing/2014/main" id="{9AFEE0E2-9D50-C267-FE09-888E72660401}"/>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6" name="Text Placeholder 12">
            <a:extLst>
              <a:ext uri="{FF2B5EF4-FFF2-40B4-BE49-F238E27FC236}">
                <a16:creationId xmlns:a16="http://schemas.microsoft.com/office/drawing/2014/main" id="{9A8AEA4B-E914-47F6-46E8-BD2445966808}"/>
              </a:ext>
            </a:extLst>
          </p:cNvPr>
          <p:cNvSpPr>
            <a:spLocks noGrp="1"/>
          </p:cNvSpPr>
          <p:nvPr>
            <p:ph type="body" sz="quarter" idx="11"/>
          </p:nvPr>
        </p:nvSpPr>
        <p:spPr>
          <a:xfrm>
            <a:off x="6311900" y="1557721"/>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p:txBody>
      </p:sp>
    </p:spTree>
    <p:extLst>
      <p:ext uri="{BB962C8B-B14F-4D97-AF65-F5344CB8AC3E}">
        <p14:creationId xmlns:p14="http://schemas.microsoft.com/office/powerpoint/2010/main" val="112722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F97D16-58A7-7DA2-A24C-FF758BADE0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Tree>
    <p:extLst>
      <p:ext uri="{BB962C8B-B14F-4D97-AF65-F5344CB8AC3E}">
        <p14:creationId xmlns:p14="http://schemas.microsoft.com/office/powerpoint/2010/main" val="350594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rgbClr val="0072CE"/>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3" name="Picture 2" descr="Decorative page footer">
            <a:extLst>
              <a:ext uri="{FF2B5EF4-FFF2-40B4-BE49-F238E27FC236}">
                <a16:creationId xmlns:a16="http://schemas.microsoft.com/office/drawing/2014/main" id="{8270FDD5-41C9-8DEC-F162-4025188D35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53628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96308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statement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6080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statement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rgbClr val="005EB8"/>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5" name="Picture 4" descr="Decorative page footer">
            <a:extLst>
              <a:ext uri="{FF2B5EF4-FFF2-40B4-BE49-F238E27FC236}">
                <a16:creationId xmlns:a16="http://schemas.microsoft.com/office/drawing/2014/main" id="{E72B19F5-B67F-2BCA-18D5-6D2A0B82B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Tree>
    <p:extLst>
      <p:ext uri="{BB962C8B-B14F-4D97-AF65-F5344CB8AC3E}">
        <p14:creationId xmlns:p14="http://schemas.microsoft.com/office/powerpoint/2010/main" val="424099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NTW map">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F352CE2-BE97-328D-2FC3-A1FFC1409109}"/>
              </a:ext>
            </a:extLst>
          </p:cNvPr>
          <p:cNvSpPr txBox="1"/>
          <p:nvPr userDrawn="1"/>
        </p:nvSpPr>
        <p:spPr>
          <a:xfrm>
            <a:off x="594134" y="1556792"/>
            <a:ext cx="5410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3087"/>
                </a:solidFill>
                <a:latin typeface="Arial" panose="020B0604020202020204" pitchFamily="34" charset="0"/>
                <a:cs typeface="Arial" panose="020B0604020202020204" pitchFamily="34" charset="0"/>
              </a:rPr>
              <a:t>Cumbria, Northumberland, Tyne and Wear NHS Foundation Trust is a health organisation made up of 9,000 people across our region.</a:t>
            </a:r>
          </a:p>
          <a:p>
            <a:endParaRPr lang="en-GB" sz="2000" b="0" dirty="0">
              <a:solidFill>
                <a:srgbClr val="0030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E47E43D-C957-A5D2-28EA-B43C5DF2583D}"/>
              </a:ext>
            </a:extLst>
          </p:cNvPr>
          <p:cNvSpPr txBox="1"/>
          <p:nvPr userDrawn="1"/>
        </p:nvSpPr>
        <p:spPr>
          <a:xfrm>
            <a:off x="594134" y="2636912"/>
            <a:ext cx="521383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We spend more than £500 million each year, providing healthcare across North Cumbria, Northumberland, Newcastle, North Tyneside, Gateshead, South Tyneside and Sunderland. Along with partners, we support people in their own homes, in their communities and in our hospitals.</a:t>
            </a:r>
          </a:p>
          <a:p>
            <a:endParaRPr lang="en-GB" sz="1800" dirty="0">
              <a:latin typeface="Arial" panose="020B0604020202020204" pitchFamily="34" charset="0"/>
              <a:cs typeface="Arial" panose="020B0604020202020204" pitchFamily="34" charset="0"/>
            </a:endParaRPr>
          </a:p>
        </p:txBody>
      </p:sp>
      <p:pic>
        <p:nvPicPr>
          <p:cNvPr id="9" name="Picture 8" descr="A map of the area CNTW covers; Northumberland, North Cumbria, Gateshead, Newcastle, Tyneside, Sunderland and Middlesbrough. Each area is shown in a different colour.">
            <a:extLst>
              <a:ext uri="{FF2B5EF4-FFF2-40B4-BE49-F238E27FC236}">
                <a16:creationId xmlns:a16="http://schemas.microsoft.com/office/drawing/2014/main" id="{3AF726C4-07D8-4F7F-19BB-A5685B773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4507" y="692696"/>
            <a:ext cx="6187493" cy="619268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420049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NTW Ab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79897-B04F-E81A-9CDF-0EBDB548B726}"/>
              </a:ext>
            </a:extLst>
          </p:cNvPr>
          <p:cNvSpPr txBox="1"/>
          <p:nvPr userDrawn="1"/>
        </p:nvSpPr>
        <p:spPr>
          <a:xfrm>
            <a:off x="570498" y="1227407"/>
            <a:ext cx="3456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dirty="0">
                <a:solidFill>
                  <a:srgbClr val="003087"/>
                </a:solidFill>
                <a:latin typeface="Arial" panose="020B0604020202020204" pitchFamily="34" charset="0"/>
                <a:cs typeface="Arial" panose="020B0604020202020204" pitchFamily="34" charset="0"/>
              </a:rPr>
              <a:t>We help:</a:t>
            </a:r>
          </a:p>
        </p:txBody>
      </p:sp>
      <p:sp>
        <p:nvSpPr>
          <p:cNvPr id="3" name="TextBox 2">
            <a:extLst>
              <a:ext uri="{FF2B5EF4-FFF2-40B4-BE49-F238E27FC236}">
                <a16:creationId xmlns:a16="http://schemas.microsoft.com/office/drawing/2014/main" id="{9ECAF1DF-C169-437D-0A81-07493B869325}"/>
              </a:ext>
            </a:extLst>
          </p:cNvPr>
          <p:cNvSpPr txBox="1"/>
          <p:nvPr userDrawn="1"/>
        </p:nvSpPr>
        <p:spPr>
          <a:xfrm>
            <a:off x="570498" y="1596739"/>
            <a:ext cx="6192688" cy="41365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mental ill-health</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Children and young people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a learning disability</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neurodevelopmental conditions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who need support from secure services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neurodisabilities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problematic substance use or addictive behaviours</a:t>
            </a:r>
          </a:p>
          <a:p>
            <a:pPr marL="285750" marR="0" lvl="0" indent="-285750" algn="l" defTabSz="914400" rtl="0" eaLnBrk="1" fontAlgn="auto" latinLnBrk="0" hangingPunct="1">
              <a:lnSpc>
                <a:spcPct val="100000"/>
              </a:lnSpc>
              <a:spcBef>
                <a:spcPct val="20000"/>
              </a:spcBef>
              <a:spcAft>
                <a:spcPts val="0"/>
              </a:spcAft>
              <a:buClrTx/>
              <a:buSzTx/>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800" dirty="0">
                <a:latin typeface="Arial" panose="020B0604020202020204" pitchFamily="34" charset="0"/>
                <a:cs typeface="Arial" panose="020B0604020202020204" pitchFamily="34" charset="0"/>
              </a:rPr>
              <a:t>We also provide specialist support such as perinatal, mental health for Deaf people and gender dysphoria services.</a:t>
            </a:r>
          </a:p>
          <a:p>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pic>
        <p:nvPicPr>
          <p:cNvPr id="12" name="Picture 11" descr="Photograph of a staff member in a gym">
            <a:extLst>
              <a:ext uri="{FF2B5EF4-FFF2-40B4-BE49-F238E27FC236}">
                <a16:creationId xmlns:a16="http://schemas.microsoft.com/office/drawing/2014/main" id="{671C4EA8-FF46-86A2-AD05-46D332A2BA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6160" y="361304"/>
            <a:ext cx="2316776" cy="1889179"/>
          </a:xfrm>
          <a:prstGeom prst="roundRect">
            <a:avLst/>
          </a:prstGeom>
        </p:spPr>
      </p:pic>
      <p:pic>
        <p:nvPicPr>
          <p:cNvPr id="7" name="Picture 6" descr="Photograph of two staff members in an office, sitting at their laptops smiling.">
            <a:extLst>
              <a:ext uri="{FF2B5EF4-FFF2-40B4-BE49-F238E27FC236}">
                <a16:creationId xmlns:a16="http://schemas.microsoft.com/office/drawing/2014/main" id="{4B3D4F6A-A149-C469-7B80-4B0D542D49B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 r="478"/>
          <a:stretch/>
        </p:blipFill>
        <p:spPr>
          <a:xfrm>
            <a:off x="10056440" y="1186056"/>
            <a:ext cx="1906578" cy="1471477"/>
          </a:xfrm>
          <a:prstGeom prst="roundRect">
            <a:avLst/>
          </a:prstGeom>
        </p:spPr>
      </p:pic>
      <p:pic>
        <p:nvPicPr>
          <p:cNvPr id="5" name="Picture 4" descr="Photograph of three pharmacist team members, smiling at camera">
            <a:extLst>
              <a:ext uri="{FF2B5EF4-FFF2-40B4-BE49-F238E27FC236}">
                <a16:creationId xmlns:a16="http://schemas.microsoft.com/office/drawing/2014/main" id="{7708AF65-325A-D2CC-5BD0-D4C6A3ADB75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974" r="11024" b="12280"/>
          <a:stretch/>
        </p:blipFill>
        <p:spPr>
          <a:xfrm>
            <a:off x="7032105" y="2399049"/>
            <a:ext cx="2820832" cy="1896153"/>
          </a:xfrm>
          <a:prstGeom prst="roundRect">
            <a:avLst/>
          </a:prstGeom>
        </p:spPr>
      </p:pic>
      <p:pic>
        <p:nvPicPr>
          <p:cNvPr id="4" name="Picture 3" descr="Photograph of a staff member, he has a white apprentice uniform on, brown hair, and smiling to camera">
            <a:extLst>
              <a:ext uri="{FF2B5EF4-FFF2-40B4-BE49-F238E27FC236}">
                <a16:creationId xmlns:a16="http://schemas.microsoft.com/office/drawing/2014/main" id="{553DE1AF-9F79-E0E8-D184-49F6A8DD5C8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3750" b="5901"/>
          <a:stretch/>
        </p:blipFill>
        <p:spPr>
          <a:xfrm>
            <a:off x="10056440" y="3424660"/>
            <a:ext cx="1906578" cy="1788346"/>
          </a:xfrm>
          <a:prstGeom prst="roundRect">
            <a:avLst/>
          </a:prstGeom>
        </p:spPr>
      </p:pic>
      <p:pic>
        <p:nvPicPr>
          <p:cNvPr id="8" name="Picture 7" descr="A nurse wearing a blue uniform, standing with a piece of equipment&#10;&#10;">
            <a:extLst>
              <a:ext uri="{FF2B5EF4-FFF2-40B4-BE49-F238E27FC236}">
                <a16:creationId xmlns:a16="http://schemas.microsoft.com/office/drawing/2014/main" id="{BA641583-5A75-1BD9-7186-C4A773A1F62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2201" r="19201"/>
          <a:stretch/>
        </p:blipFill>
        <p:spPr>
          <a:xfrm>
            <a:off x="8106827" y="4667345"/>
            <a:ext cx="1824202" cy="1772816"/>
          </a:xfrm>
          <a:prstGeom prst="roundRect">
            <a:avLst/>
          </a:prstGeom>
        </p:spPr>
      </p:pic>
      <p:sp>
        <p:nvSpPr>
          <p:cNvPr id="15" name="Rectangle: Rounded Corners 14">
            <a:extLst>
              <a:ext uri="{FF2B5EF4-FFF2-40B4-BE49-F238E27FC236}">
                <a16:creationId xmlns:a16="http://schemas.microsoft.com/office/drawing/2014/main" id="{A679073B-AFBE-DF31-60AF-F9658B8E8E34}"/>
              </a:ext>
              <a:ext uri="{C183D7F6-B498-43B3-948B-1728B52AA6E4}">
                <adec:decorative xmlns:adec="http://schemas.microsoft.com/office/drawing/2017/decorative" val="1"/>
              </a:ext>
            </a:extLst>
          </p:cNvPr>
          <p:cNvSpPr/>
          <p:nvPr userDrawn="1"/>
        </p:nvSpPr>
        <p:spPr>
          <a:xfrm flipV="1">
            <a:off x="10077264" y="1038472"/>
            <a:ext cx="1347328" cy="52452"/>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C845D8-6454-3A84-681C-097F6C9B42FD}"/>
              </a:ext>
              <a:ext uri="{C183D7F6-B498-43B3-948B-1728B52AA6E4}">
                <adec:decorative xmlns:adec="http://schemas.microsoft.com/office/drawing/2017/decorative" val="1"/>
              </a:ext>
            </a:extLst>
          </p:cNvPr>
          <p:cNvSpPr/>
          <p:nvPr userDrawn="1"/>
        </p:nvSpPr>
        <p:spPr>
          <a:xfrm flipV="1">
            <a:off x="7095192" y="4383573"/>
            <a:ext cx="2025144" cy="54572"/>
          </a:xfrm>
          <a:prstGeom prst="roundRect">
            <a:avLst>
              <a:gd name="adj" fmla="val 50000"/>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49C0565B-5CDF-26ED-DCB7-B65097C9C95C}"/>
              </a:ext>
              <a:ext uri="{C183D7F6-B498-43B3-948B-1728B52AA6E4}">
                <adec:decorative xmlns:adec="http://schemas.microsoft.com/office/drawing/2017/decorative" val="1"/>
              </a:ext>
            </a:extLst>
          </p:cNvPr>
          <p:cNvSpPr/>
          <p:nvPr userDrawn="1"/>
        </p:nvSpPr>
        <p:spPr>
          <a:xfrm flipV="1">
            <a:off x="11215387" y="5301208"/>
            <a:ext cx="747631" cy="54241"/>
          </a:xfrm>
          <a:prstGeom prst="roundRect">
            <a:avLst>
              <a:gd name="adj" fmla="val 50000"/>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16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409" y="3599305"/>
            <a:ext cx="4680528" cy="45719"/>
          </a:xfrm>
          <a:prstGeom prst="rect">
            <a:avLst/>
          </a:prstGeom>
        </p:spPr>
      </p:pic>
    </p:spTree>
    <p:extLst>
      <p:ext uri="{BB962C8B-B14F-4D97-AF65-F5344CB8AC3E}">
        <p14:creationId xmlns:p14="http://schemas.microsoft.com/office/powerpoint/2010/main" val="77185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NTW vision, value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152713" y="498036"/>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w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0040" r="9045"/>
          <a:stretch/>
        </p:blipFill>
        <p:spPr>
          <a:xfrm>
            <a:off x="1823282" y="524164"/>
            <a:ext cx="8135024" cy="1217084"/>
          </a:xfrm>
          <a:prstGeom prst="rect">
            <a:avLst/>
          </a:prstGeom>
        </p:spPr>
      </p:pic>
      <p:sp>
        <p:nvSpPr>
          <p:cNvPr id="11" name="TextBox 10">
            <a:extLst>
              <a:ext uri="{FF2B5EF4-FFF2-40B4-BE49-F238E27FC236}">
                <a16:creationId xmlns:a16="http://schemas.microsoft.com/office/drawing/2014/main" id="{D898F21D-8C0F-00C9-7A1D-25D4B9F1C70B}"/>
              </a:ext>
            </a:extLst>
          </p:cNvPr>
          <p:cNvSpPr txBox="1"/>
          <p:nvPr userDrawn="1"/>
        </p:nvSpPr>
        <p:spPr>
          <a:xfrm>
            <a:off x="152713" y="1916832"/>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values</a:t>
            </a:r>
          </a:p>
        </p:txBody>
      </p:sp>
      <p:pic>
        <p:nvPicPr>
          <p:cNvPr id="22" name="Picture 21" descr="We are honest and transparent...">
            <a:extLst>
              <a:ext uri="{FF2B5EF4-FFF2-40B4-BE49-F238E27FC236}">
                <a16:creationId xmlns:a16="http://schemas.microsoft.com/office/drawing/2014/main" id="{E2BC00EE-3997-51B7-5F31-766469FCBF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996" y="2251162"/>
            <a:ext cx="3788701" cy="315409"/>
          </a:xfrm>
          <a:prstGeom prst="rect">
            <a:avLst/>
          </a:prstGeom>
        </p:spPr>
      </p:pic>
      <p:sp>
        <p:nvSpPr>
          <p:cNvPr id="29" name="TextBox 28">
            <a:extLst>
              <a:ext uri="{FF2B5EF4-FFF2-40B4-BE49-F238E27FC236}">
                <a16:creationId xmlns:a16="http://schemas.microsoft.com/office/drawing/2014/main" id="{DA149CB2-6E7F-F8BA-5DDD-E9664F2120F8}"/>
              </a:ext>
            </a:extLst>
          </p:cNvPr>
          <p:cNvSpPr txBox="1"/>
          <p:nvPr userDrawn="1"/>
        </p:nvSpPr>
        <p:spPr>
          <a:xfrm>
            <a:off x="8112224" y="2573445"/>
            <a:ext cx="3168352"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that is how we’d want others to treat those we love</a:t>
            </a:r>
          </a:p>
        </p:txBody>
      </p:sp>
      <p:pic>
        <p:nvPicPr>
          <p:cNvPr id="24" name="Picture 23" descr="We are respectful...">
            <a:extLst>
              <a:ext uri="{FF2B5EF4-FFF2-40B4-BE49-F238E27FC236}">
                <a16:creationId xmlns:a16="http://schemas.microsoft.com/office/drawing/2014/main" id="{8D56A157-B53B-38E3-7A56-C54431C107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5964" y="2249261"/>
            <a:ext cx="2249660" cy="319209"/>
          </a:xfrm>
          <a:prstGeom prst="rect">
            <a:avLst/>
          </a:prstGeom>
        </p:spPr>
      </p:pic>
      <p:sp>
        <p:nvSpPr>
          <p:cNvPr id="30" name="TextBox 29">
            <a:extLst>
              <a:ext uri="{FF2B5EF4-FFF2-40B4-BE49-F238E27FC236}">
                <a16:creationId xmlns:a16="http://schemas.microsoft.com/office/drawing/2014/main" id="{F2C3D393-F5F6-AD4C-4EB1-F13A6F69C0AC}"/>
              </a:ext>
            </a:extLst>
          </p:cNvPr>
          <p:cNvSpPr txBox="1"/>
          <p:nvPr userDrawn="1"/>
        </p:nvSpPr>
        <p:spPr>
          <a:xfrm>
            <a:off x="4151783" y="2556365"/>
            <a:ext cx="3334933" cy="1169551"/>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26" name="Picture 25" descr="We are caring and compassionate...">
            <a:extLst>
              <a:ext uri="{FF2B5EF4-FFF2-40B4-BE49-F238E27FC236}">
                <a16:creationId xmlns:a16="http://schemas.microsoft.com/office/drawing/2014/main" id="{E0EC32A3-8235-2A1C-99BC-B375E29BF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96892" y="2240957"/>
            <a:ext cx="4199112" cy="315408"/>
          </a:xfrm>
          <a:prstGeom prst="rect">
            <a:avLst/>
          </a:prstGeom>
        </p:spPr>
      </p:pic>
      <p:sp>
        <p:nvSpPr>
          <p:cNvPr id="31" name="TextBox 30">
            <a:extLst>
              <a:ext uri="{FF2B5EF4-FFF2-40B4-BE49-F238E27FC236}">
                <a16:creationId xmlns:a16="http://schemas.microsoft.com/office/drawing/2014/main" id="{E710F3B5-4583-A380-86D6-9BCA81B4F0AD}"/>
              </a:ext>
            </a:extLst>
          </p:cNvPr>
          <p:cNvSpPr txBox="1"/>
          <p:nvPr userDrawn="1"/>
        </p:nvSpPr>
        <p:spPr>
          <a:xfrm>
            <a:off x="56943" y="2566378"/>
            <a:ext cx="378775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we want to be fair and open, and to help people to make informed decisions.</a:t>
            </a:r>
          </a:p>
        </p:txBody>
      </p:sp>
      <p:sp>
        <p:nvSpPr>
          <p:cNvPr id="13" name="TextBox 12">
            <a:extLst>
              <a:ext uri="{FF2B5EF4-FFF2-40B4-BE49-F238E27FC236}">
                <a16:creationId xmlns:a16="http://schemas.microsoft.com/office/drawing/2014/main" id="{C6E27E6A-E46C-38E8-5757-7C63C1F6ABAD}"/>
              </a:ext>
            </a:extLst>
          </p:cNvPr>
          <p:cNvSpPr txBox="1"/>
          <p:nvPr userDrawn="1"/>
        </p:nvSpPr>
        <p:spPr>
          <a:xfrm>
            <a:off x="150883" y="4161234"/>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strategic ambitions</a:t>
            </a:r>
          </a:p>
        </p:txBody>
      </p:sp>
      <p:pic>
        <p:nvPicPr>
          <p:cNvPr id="3" name="Picture 2"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D7FC2DBC-495E-1B54-E591-78D3C7269D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7740" y="4546550"/>
            <a:ext cx="10776520" cy="182833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208056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NTW vision_1">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a:extLst>
              <a:ext uri="{28A0092B-C50C-407E-A947-70E740481C1C}">
                <a14:useLocalDpi xmlns:a14="http://schemas.microsoft.com/office/drawing/2010/main" val="0"/>
              </a:ext>
            </a:extLst>
          </a:blip>
          <a:srcRect l="10040" r="9045"/>
          <a:stretch/>
        </p:blipFill>
        <p:spPr>
          <a:xfrm>
            <a:off x="1073374" y="2677563"/>
            <a:ext cx="10045252" cy="1502874"/>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3" name="Picture 2" descr="A decorative green and blue curved line">
            <a:extLst>
              <a:ext uri="{FF2B5EF4-FFF2-40B4-BE49-F238E27FC236}">
                <a16:creationId xmlns:a16="http://schemas.microsoft.com/office/drawing/2014/main" id="{CEBAF34F-90C6-597E-40C5-2BAF18834602}"/>
              </a:ext>
            </a:extLst>
          </p:cNvPr>
          <p:cNvPicPr>
            <a:picLocks noChangeAspect="1"/>
          </p:cNvPicPr>
          <p:nvPr userDrawn="1"/>
        </p:nvPicPr>
        <p:blipFill>
          <a:blip r:embed="rId3">
            <a:extLst>
              <a:ext uri="{28A0092B-C50C-407E-A947-70E740481C1C}">
                <a14:useLocalDpi xmlns:a14="http://schemas.microsoft.com/office/drawing/2010/main" val="0"/>
              </a:ext>
            </a:extLst>
          </a:blip>
          <a:srcRect r="3206" b="12402"/>
          <a:stretch/>
        </p:blipFill>
        <p:spPr>
          <a:xfrm>
            <a:off x="3431091" y="3686595"/>
            <a:ext cx="8760909" cy="3171405"/>
          </a:xfrm>
          <a:prstGeom prst="rect">
            <a:avLst/>
          </a:prstGeom>
        </p:spPr>
      </p:pic>
    </p:spTree>
    <p:extLst>
      <p:ext uri="{BB962C8B-B14F-4D97-AF65-F5344CB8AC3E}">
        <p14:creationId xmlns:p14="http://schemas.microsoft.com/office/powerpoint/2010/main" val="188396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NTW vision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8EE11-0565-65E3-A880-C88D1B7CA3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AA11F21-EB98-6EA9-B35E-2025A83383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2231" b="5668"/>
          <a:stretch/>
        </p:blipFill>
        <p:spPr>
          <a:xfrm>
            <a:off x="4799856" y="3999690"/>
            <a:ext cx="7392144" cy="2858309"/>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chemeClr val="bg1"/>
                </a:solidFill>
                <a:latin typeface="Arial" panose="020B0604020202020204" pitchFamily="34" charset="0"/>
                <a:cs typeface="Arial" panose="020B0604020202020204" pitchFamily="34" charset="0"/>
              </a:rPr>
              <a:t>Our vision</a:t>
            </a:r>
          </a:p>
        </p:txBody>
      </p:sp>
      <p:pic>
        <p:nvPicPr>
          <p:cNvPr id="6" name="Picture 5" descr="To work together, with compassion and care, to keep you well over the hole of your life">
            <a:extLst>
              <a:ext uri="{FF2B5EF4-FFF2-40B4-BE49-F238E27FC236}">
                <a16:creationId xmlns:a16="http://schemas.microsoft.com/office/drawing/2014/main" id="{CF602BEB-B778-EB3C-544F-A6641D051D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6567"/>
            <a:ext cx="12192000" cy="1484865"/>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62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NTW values">
    <p:spTree>
      <p:nvGrpSpPr>
        <p:cNvPr id="1" name=""/>
        <p:cNvGrpSpPr/>
        <p:nvPr/>
      </p:nvGrpSpPr>
      <p:grpSpPr>
        <a:xfrm>
          <a:off x="0" y="0"/>
          <a:ext cx="0" cy="0"/>
          <a:chOff x="0" y="0"/>
          <a:chExt cx="0" cy="0"/>
        </a:xfrm>
      </p:grpSpPr>
      <p:pic>
        <p:nvPicPr>
          <p:cNvPr id="14" name="Picture 13" descr="A decorative green and blue curved line">
            <a:extLst>
              <a:ext uri="{FF2B5EF4-FFF2-40B4-BE49-F238E27FC236}">
                <a16:creationId xmlns:a16="http://schemas.microsoft.com/office/drawing/2014/main" id="{C245660B-677F-1848-CEE7-1CAEC30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35" r="1335"/>
          <a:stretch/>
        </p:blipFill>
        <p:spPr>
          <a:xfrm>
            <a:off x="0" y="2718300"/>
            <a:ext cx="12192000" cy="2597248"/>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34910" y="710353"/>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values</a:t>
            </a:r>
          </a:p>
        </p:txBody>
      </p:sp>
      <p:pic>
        <p:nvPicPr>
          <p:cNvPr id="5" name="Picture 4" descr="We are caring and compassionate...">
            <a:extLst>
              <a:ext uri="{FF2B5EF4-FFF2-40B4-BE49-F238E27FC236}">
                <a16:creationId xmlns:a16="http://schemas.microsoft.com/office/drawing/2014/main" id="{83F1753A-BB94-9815-1080-B75A6A9A0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016" y="1729134"/>
            <a:ext cx="4653577" cy="349544"/>
          </a:xfrm>
          <a:prstGeom prst="rect">
            <a:avLst/>
          </a:prstGeom>
        </p:spPr>
      </p:pic>
      <p:sp>
        <p:nvSpPr>
          <p:cNvPr id="9" name="TextBox 8">
            <a:extLst>
              <a:ext uri="{FF2B5EF4-FFF2-40B4-BE49-F238E27FC236}">
                <a16:creationId xmlns:a16="http://schemas.microsoft.com/office/drawing/2014/main" id="{06C8C8D0-2B3B-FB73-3328-31B3CF8945F9}"/>
              </a:ext>
            </a:extLst>
          </p:cNvPr>
          <p:cNvSpPr txBox="1"/>
          <p:nvPr userDrawn="1"/>
        </p:nvSpPr>
        <p:spPr>
          <a:xfrm>
            <a:off x="7725895" y="2651937"/>
            <a:ext cx="3968892" cy="923330"/>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we want to be fair and open, and to help people to make informed decisions.</a:t>
            </a:r>
          </a:p>
        </p:txBody>
      </p:sp>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71268" y="1055449"/>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4" name="Picture 3" descr="We are respectful....">
            <a:extLst>
              <a:ext uri="{FF2B5EF4-FFF2-40B4-BE49-F238E27FC236}">
                <a16:creationId xmlns:a16="http://schemas.microsoft.com/office/drawing/2014/main" id="{432E5DDA-E4A6-3F88-1310-FE46B9BB13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5531" y="4797152"/>
            <a:ext cx="2493140" cy="353757"/>
          </a:xfrm>
          <a:prstGeom prst="rect">
            <a:avLst/>
          </a:prstGeom>
        </p:spPr>
      </p:pic>
      <p:sp>
        <p:nvSpPr>
          <p:cNvPr id="8" name="TextBox 7">
            <a:extLst>
              <a:ext uri="{FF2B5EF4-FFF2-40B4-BE49-F238E27FC236}">
                <a16:creationId xmlns:a16="http://schemas.microsoft.com/office/drawing/2014/main" id="{05D9DD69-43CE-DBA4-C64B-7FEAFC398247}"/>
              </a:ext>
            </a:extLst>
          </p:cNvPr>
          <p:cNvSpPr txBox="1"/>
          <p:nvPr userDrawn="1"/>
        </p:nvSpPr>
        <p:spPr>
          <a:xfrm>
            <a:off x="4125531" y="5089590"/>
            <a:ext cx="6132280" cy="1200329"/>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3" name="Picture 2" descr="We are honest and transparent...">
            <a:extLst>
              <a:ext uri="{FF2B5EF4-FFF2-40B4-BE49-F238E27FC236}">
                <a16:creationId xmlns:a16="http://schemas.microsoft.com/office/drawing/2014/main" id="{FDF4E721-85C1-5FC4-28EC-82DA511D64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43732" y="2276872"/>
            <a:ext cx="4198744" cy="349545"/>
          </a:xfrm>
          <a:prstGeom prst="rect">
            <a:avLst/>
          </a:prstGeom>
        </p:spPr>
      </p:pic>
      <p:sp>
        <p:nvSpPr>
          <p:cNvPr id="7" name="TextBox 6">
            <a:extLst>
              <a:ext uri="{FF2B5EF4-FFF2-40B4-BE49-F238E27FC236}">
                <a16:creationId xmlns:a16="http://schemas.microsoft.com/office/drawing/2014/main" id="{C039E5B9-EA7E-A19D-F13A-3299919367C5}"/>
              </a:ext>
            </a:extLst>
          </p:cNvPr>
          <p:cNvSpPr txBox="1"/>
          <p:nvPr userDrawn="1"/>
        </p:nvSpPr>
        <p:spPr>
          <a:xfrm>
            <a:off x="190236" y="2100620"/>
            <a:ext cx="4198744" cy="646331"/>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that is how we’d want others to treat those we love.</a:t>
            </a:r>
          </a:p>
        </p:txBody>
      </p:sp>
    </p:spTree>
    <p:extLst>
      <p:ext uri="{BB962C8B-B14F-4D97-AF65-F5344CB8AC3E}">
        <p14:creationId xmlns:p14="http://schemas.microsoft.com/office/powerpoint/2010/main" val="364969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NTW strategic ambitions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90D597-3E33-F315-DE8D-D86B3ED7C812}"/>
              </a:ext>
              <a:ext uri="{C183D7F6-B498-43B3-948B-1728B52AA6E4}">
                <adec:decorative xmlns:adec="http://schemas.microsoft.com/office/drawing/2017/decorative" val="1"/>
              </a:ext>
            </a:extLst>
          </p:cNvPr>
          <p:cNvSpPr/>
          <p:nvPr userDrawn="1"/>
        </p:nvSpPr>
        <p:spPr>
          <a:xfrm>
            <a:off x="0" y="0"/>
            <a:ext cx="479376" cy="674136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rategic ambition 1. Quality Care, every day &#10;&#10;Strategic ambition 2. Person-led care, when and where it is needed &#10;&#10;Strategic ambition 3. A great place to work &#10;&#10;Strategic ambition 4. Sustainable for the long term, innovating every day &#10;&#10;Strategic ambition 5. Working with and for our communities&#10;">
            <a:extLst>
              <a:ext uri="{FF2B5EF4-FFF2-40B4-BE49-F238E27FC236}">
                <a16:creationId xmlns:a16="http://schemas.microsoft.com/office/drawing/2014/main" id="{44C63645-78EB-52E9-5FAC-7F9DFEE53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380" y="877284"/>
            <a:ext cx="9628092" cy="5103432"/>
          </a:xfrm>
          <a:prstGeom prst="rect">
            <a:avLst/>
          </a:prstGeom>
        </p:spPr>
      </p:pic>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939863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NTW strategic ambitions_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pic>
        <p:nvPicPr>
          <p:cNvPr id="4" name="Picture 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8430F4F5-CF0C-F300-DDAC-CA7EF530B1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166" y="692696"/>
            <a:ext cx="11629667" cy="5769260"/>
          </a:xfrm>
          <a:prstGeom prst="rect">
            <a:avLst/>
          </a:prstGeom>
        </p:spPr>
      </p:pic>
    </p:spTree>
    <p:extLst>
      <p:ext uri="{BB962C8B-B14F-4D97-AF65-F5344CB8AC3E}">
        <p14:creationId xmlns:p14="http://schemas.microsoft.com/office/powerpoint/2010/main" val="14219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NTW strategic ambitions_3">
    <p:spTree>
      <p:nvGrpSpPr>
        <p:cNvPr id="1" name=""/>
        <p:cNvGrpSpPr/>
        <p:nvPr/>
      </p:nvGrpSpPr>
      <p:grpSpPr>
        <a:xfrm>
          <a:off x="0" y="0"/>
          <a:ext cx="0" cy="0"/>
          <a:chOff x="0" y="0"/>
          <a:chExt cx="0" cy="0"/>
        </a:xfrm>
      </p:grpSpPr>
      <p:pic>
        <p:nvPicPr>
          <p:cNvPr id="14" name="Picture 1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A4AC5F68-80C1-A982-F32E-92CE975E4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821352"/>
            <a:ext cx="11521280" cy="5215295"/>
          </a:xfrm>
          <a:prstGeom prst="rect">
            <a:avLst/>
          </a:prstGeom>
        </p:spPr>
      </p:pic>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270600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NTW strategic ambitions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80502-4EC4-A509-81C9-F16D4A5AD3A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background, with white text and icons showing the Trust's strategic ambitions:&#10;&#10;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DC09C8E1-1065-26B5-D187-8800AF45BC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1268760"/>
            <a:ext cx="11237247" cy="5184576"/>
          </a:xfrm>
          <a:prstGeom prst="rect">
            <a:avLst/>
          </a:prstGeom>
        </p:spPr>
      </p:pic>
    </p:spTree>
    <p:extLst>
      <p:ext uri="{BB962C8B-B14F-4D97-AF65-F5344CB8AC3E}">
        <p14:creationId xmlns:p14="http://schemas.microsoft.com/office/powerpoint/2010/main" val="262827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del of ca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FB7B76-A24A-2470-53CB-8B5908FFBA18}"/>
              </a:ext>
            </a:extLst>
          </p:cNvPr>
          <p:cNvSpPr txBox="1"/>
          <p:nvPr userDrawn="1"/>
        </p:nvSpPr>
        <p:spPr>
          <a:xfrm>
            <a:off x="285801" y="230806"/>
            <a:ext cx="4814596" cy="523220"/>
          </a:xfrm>
          <a:prstGeom prst="rect">
            <a:avLst/>
          </a:prstGeom>
          <a:noFill/>
        </p:spPr>
        <p:txBody>
          <a:bodyPr wrap="square" rtlCol="0">
            <a:spAutoFit/>
          </a:bodyPr>
          <a:lstStyle/>
          <a:p>
            <a:r>
              <a:rPr lang="en-GB" sz="2800" b="1" dirty="0">
                <a:solidFill>
                  <a:srgbClr val="003087"/>
                </a:solidFill>
                <a:latin typeface="Arial" panose="020B0604020202020204" pitchFamily="34" charset="0"/>
                <a:cs typeface="Arial" panose="020B0604020202020204" pitchFamily="34" charset="0"/>
              </a:rPr>
              <a:t>Model of care and support</a:t>
            </a:r>
          </a:p>
        </p:txBody>
      </p:sp>
      <p:sp>
        <p:nvSpPr>
          <p:cNvPr id="14" name="TextBox 13">
            <a:extLst>
              <a:ext uri="{FF2B5EF4-FFF2-40B4-BE49-F238E27FC236}">
                <a16:creationId xmlns:a16="http://schemas.microsoft.com/office/drawing/2014/main" id="{AED3A950-8D1C-CBBF-B264-A148EBAC6E7B}"/>
              </a:ext>
            </a:extLst>
          </p:cNvPr>
          <p:cNvSpPr txBox="1"/>
          <p:nvPr userDrawn="1"/>
        </p:nvSpPr>
        <p:spPr>
          <a:xfrm>
            <a:off x="285802" y="692241"/>
            <a:ext cx="439248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Help and treatment for people with mental health and wellbeing needs, learning disability, neurodivergence, or neurological disorders.</a:t>
            </a:r>
          </a:p>
        </p:txBody>
      </p:sp>
      <p:pic>
        <p:nvPicPr>
          <p:cNvPr id="2" name="Picture 1" descr="A circle diagram broken into four segments; teal, green, blue and dark blue.&#10;&#10;On each segment there is a decorative illustration of a group of people.">
            <a:extLst>
              <a:ext uri="{FF2B5EF4-FFF2-40B4-BE49-F238E27FC236}">
                <a16:creationId xmlns:a16="http://schemas.microsoft.com/office/drawing/2014/main" id="{C4CDB20E-D4DA-56F2-4140-D5B737CBA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868" y="109371"/>
            <a:ext cx="6560264" cy="6631997"/>
          </a:xfrm>
          <a:prstGeom prst="rect">
            <a:avLst/>
          </a:prstGeom>
        </p:spPr>
      </p:pic>
      <p:sp>
        <p:nvSpPr>
          <p:cNvPr id="3" name="TextBox 2">
            <a:extLst>
              <a:ext uri="{FF2B5EF4-FFF2-40B4-BE49-F238E27FC236}">
                <a16:creationId xmlns:a16="http://schemas.microsoft.com/office/drawing/2014/main" id="{24B74EA1-1AC5-E91E-D430-7B3AA75D564C}"/>
              </a:ext>
            </a:extLst>
          </p:cNvPr>
          <p:cNvSpPr txBox="1"/>
          <p:nvPr userDrawn="1"/>
        </p:nvSpPr>
        <p:spPr>
          <a:xfrm>
            <a:off x="4655840" y="2047309"/>
            <a:ext cx="2880319" cy="646331"/>
          </a:xfrm>
          <a:prstGeom prst="rect">
            <a:avLst/>
          </a:prstGeom>
          <a:noFill/>
        </p:spPr>
        <p:txBody>
          <a:bodyPr wrap="square" rtlCol="0">
            <a:spAutoFit/>
          </a:bodyPr>
          <a:lstStyle/>
          <a:p>
            <a:pPr algn="ctr"/>
            <a:r>
              <a:rPr lang="en-GB" b="1" dirty="0">
                <a:solidFill>
                  <a:srgbClr val="008000"/>
                </a:solidFill>
                <a:latin typeface="Arial" panose="020B0604020202020204" pitchFamily="34" charset="0"/>
                <a:cs typeface="Arial" panose="020B0604020202020204" pitchFamily="34" charset="0"/>
              </a:rPr>
              <a:t>Understanding you and helping you stay well</a:t>
            </a:r>
          </a:p>
        </p:txBody>
      </p:sp>
      <p:sp>
        <p:nvSpPr>
          <p:cNvPr id="4" name="TextBox 3">
            <a:extLst>
              <a:ext uri="{FF2B5EF4-FFF2-40B4-BE49-F238E27FC236}">
                <a16:creationId xmlns:a16="http://schemas.microsoft.com/office/drawing/2014/main" id="{56B0BCC0-85C0-A410-8B54-98B868FF12C7}"/>
              </a:ext>
            </a:extLst>
          </p:cNvPr>
          <p:cNvSpPr txBox="1"/>
          <p:nvPr userDrawn="1"/>
        </p:nvSpPr>
        <p:spPr>
          <a:xfrm>
            <a:off x="4583831" y="2654438"/>
            <a:ext cx="2952327" cy="246221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This will happen by closely working with: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You and your needs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Family, friends, carers, peers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Education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Voluntary sector</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Social care</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Work and activities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Housing and benefits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Primary care, GPs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Physical health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Other partners</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F0FCA3-BEEE-22A2-9B84-DEDF47342428}"/>
              </a:ext>
            </a:extLst>
          </p:cNvPr>
          <p:cNvSpPr txBox="1"/>
          <p:nvPr userDrawn="1"/>
        </p:nvSpPr>
        <p:spPr>
          <a:xfrm>
            <a:off x="7176120" y="853370"/>
            <a:ext cx="3168352" cy="400110"/>
          </a:xfrm>
          <a:prstGeom prst="rect">
            <a:avLst/>
          </a:prstGeom>
          <a:noFill/>
        </p:spPr>
        <p:txBody>
          <a:bodyPr wrap="square" rtlCol="0">
            <a:spAutoFit/>
          </a:bodyPr>
          <a:lstStyle/>
          <a:p>
            <a:r>
              <a:rPr lang="en-GB" sz="2000" b="1" dirty="0">
                <a:solidFill>
                  <a:srgbClr val="009F98"/>
                </a:solidFill>
                <a:latin typeface="Arial" panose="020B0604020202020204" pitchFamily="34" charset="0"/>
                <a:cs typeface="Arial" panose="020B0604020202020204" pitchFamily="34" charset="0"/>
              </a:rPr>
              <a:t>Community treatment</a:t>
            </a:r>
          </a:p>
        </p:txBody>
      </p:sp>
      <p:sp>
        <p:nvSpPr>
          <p:cNvPr id="6" name="TextBox 5">
            <a:extLst>
              <a:ext uri="{FF2B5EF4-FFF2-40B4-BE49-F238E27FC236}">
                <a16:creationId xmlns:a16="http://schemas.microsoft.com/office/drawing/2014/main" id="{0D29D17C-288A-C7AB-9FF3-BE88722A8B58}"/>
              </a:ext>
            </a:extLst>
          </p:cNvPr>
          <p:cNvSpPr txBox="1"/>
          <p:nvPr userDrawn="1"/>
        </p:nvSpPr>
        <p:spPr>
          <a:xfrm>
            <a:off x="7197978" y="1196091"/>
            <a:ext cx="329051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a:t>
            </a:r>
          </a:p>
          <a:p>
            <a:r>
              <a:rPr lang="en-GB" sz="1400" dirty="0">
                <a:latin typeface="Arial" panose="020B0604020202020204" pitchFamily="34" charset="0"/>
                <a:cs typeface="Arial" panose="020B0604020202020204" pitchFamily="34" charset="0"/>
              </a:rPr>
              <a:t>receiving evidence-based treatment.</a:t>
            </a:r>
          </a:p>
        </p:txBody>
      </p:sp>
      <p:sp>
        <p:nvSpPr>
          <p:cNvPr id="7" name="TextBox 6">
            <a:extLst>
              <a:ext uri="{FF2B5EF4-FFF2-40B4-BE49-F238E27FC236}">
                <a16:creationId xmlns:a16="http://schemas.microsoft.com/office/drawing/2014/main" id="{F937CD1F-179E-8BA3-49F0-11B5BD1CA9D9}"/>
              </a:ext>
            </a:extLst>
          </p:cNvPr>
          <p:cNvSpPr txBox="1"/>
          <p:nvPr userDrawn="1"/>
        </p:nvSpPr>
        <p:spPr>
          <a:xfrm>
            <a:off x="9580063" y="2922452"/>
            <a:ext cx="2299227" cy="707886"/>
          </a:xfrm>
          <a:prstGeom prst="rect">
            <a:avLst/>
          </a:prstGeom>
          <a:noFill/>
        </p:spPr>
        <p:txBody>
          <a:bodyPr wrap="square" rtlCol="0">
            <a:spAutoFit/>
          </a:bodyPr>
          <a:lstStyle/>
          <a:p>
            <a:r>
              <a:rPr lang="en-GB" sz="2000" b="1" dirty="0">
                <a:solidFill>
                  <a:srgbClr val="006646"/>
                </a:solidFill>
                <a:latin typeface="Arial" panose="020B0604020202020204" pitchFamily="34" charset="0"/>
                <a:cs typeface="Arial" panose="020B0604020202020204" pitchFamily="34" charset="0"/>
              </a:rPr>
              <a:t>Long term </a:t>
            </a:r>
            <a:br>
              <a:rPr lang="en-GB" sz="2000" b="1" dirty="0">
                <a:solidFill>
                  <a:srgbClr val="006646"/>
                </a:solidFill>
                <a:latin typeface="Arial" panose="020B0604020202020204" pitchFamily="34" charset="0"/>
                <a:cs typeface="Arial" panose="020B0604020202020204" pitchFamily="34" charset="0"/>
              </a:rPr>
            </a:br>
            <a:r>
              <a:rPr lang="en-GB" sz="2000" b="1" dirty="0">
                <a:solidFill>
                  <a:srgbClr val="006646"/>
                </a:solidFill>
                <a:latin typeface="Arial" panose="020B0604020202020204" pitchFamily="34" charset="0"/>
                <a:cs typeface="Arial" panose="020B0604020202020204" pitchFamily="34" charset="0"/>
              </a:rPr>
              <a:t>complex needs</a:t>
            </a:r>
          </a:p>
        </p:txBody>
      </p:sp>
      <p:sp>
        <p:nvSpPr>
          <p:cNvPr id="8" name="TextBox 7">
            <a:extLst>
              <a:ext uri="{FF2B5EF4-FFF2-40B4-BE49-F238E27FC236}">
                <a16:creationId xmlns:a16="http://schemas.microsoft.com/office/drawing/2014/main" id="{E68AA414-6AEF-70A3-AF9E-598821DEF80A}"/>
              </a:ext>
            </a:extLst>
          </p:cNvPr>
          <p:cNvSpPr txBox="1"/>
          <p:nvPr userDrawn="1"/>
        </p:nvSpPr>
        <p:spPr>
          <a:xfrm>
            <a:off x="9580063" y="3557736"/>
            <a:ext cx="2299227"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severe mental health needs and other complex needs.</a:t>
            </a:r>
          </a:p>
        </p:txBody>
      </p:sp>
      <p:sp>
        <p:nvSpPr>
          <p:cNvPr id="9" name="TextBox 8">
            <a:extLst>
              <a:ext uri="{FF2B5EF4-FFF2-40B4-BE49-F238E27FC236}">
                <a16:creationId xmlns:a16="http://schemas.microsoft.com/office/drawing/2014/main" id="{5B4E1450-D140-39F2-70EE-8B4A705B729C}"/>
              </a:ext>
            </a:extLst>
          </p:cNvPr>
          <p:cNvSpPr txBox="1"/>
          <p:nvPr userDrawn="1"/>
        </p:nvSpPr>
        <p:spPr>
          <a:xfrm>
            <a:off x="2351585" y="5328954"/>
            <a:ext cx="2140590" cy="707886"/>
          </a:xfrm>
          <a:prstGeom prst="rect">
            <a:avLst/>
          </a:prstGeom>
          <a:noFill/>
        </p:spPr>
        <p:txBody>
          <a:bodyPr wrap="square" rtlCol="0">
            <a:spAutoFit/>
          </a:bodyPr>
          <a:lstStyle/>
          <a:p>
            <a:r>
              <a:rPr lang="en-GB" sz="2000" b="1" dirty="0">
                <a:solidFill>
                  <a:srgbClr val="00B0F0"/>
                </a:solidFill>
                <a:latin typeface="Arial" panose="020B0604020202020204" pitchFamily="34" charset="0"/>
                <a:cs typeface="Arial" panose="020B0604020202020204" pitchFamily="34" charset="0"/>
              </a:rPr>
              <a:t>Urgent and </a:t>
            </a:r>
            <a:br>
              <a:rPr lang="en-GB" sz="2000" b="1" dirty="0">
                <a:solidFill>
                  <a:srgbClr val="00B0F0"/>
                </a:solidFill>
                <a:latin typeface="Arial" panose="020B0604020202020204" pitchFamily="34" charset="0"/>
                <a:cs typeface="Arial" panose="020B0604020202020204" pitchFamily="34" charset="0"/>
              </a:rPr>
            </a:br>
            <a:r>
              <a:rPr lang="en-GB" sz="2000" b="1" dirty="0">
                <a:solidFill>
                  <a:srgbClr val="00B0F0"/>
                </a:solidFill>
                <a:latin typeface="Arial" panose="020B0604020202020204" pitchFamily="34" charset="0"/>
                <a:cs typeface="Arial" panose="020B0604020202020204" pitchFamily="34" charset="0"/>
              </a:rPr>
              <a:t>crisis care</a:t>
            </a:r>
          </a:p>
        </p:txBody>
      </p:sp>
      <p:sp>
        <p:nvSpPr>
          <p:cNvPr id="10" name="TextBox 9">
            <a:extLst>
              <a:ext uri="{FF2B5EF4-FFF2-40B4-BE49-F238E27FC236}">
                <a16:creationId xmlns:a16="http://schemas.microsoft.com/office/drawing/2014/main" id="{ACBA3DC0-30A6-0679-5061-16D17248334A}"/>
              </a:ext>
            </a:extLst>
          </p:cNvPr>
          <p:cNvSpPr txBox="1"/>
          <p:nvPr userDrawn="1"/>
        </p:nvSpPr>
        <p:spPr>
          <a:xfrm>
            <a:off x="2351585" y="6006008"/>
            <a:ext cx="274881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urgent needs.</a:t>
            </a:r>
          </a:p>
        </p:txBody>
      </p:sp>
      <p:sp>
        <p:nvSpPr>
          <p:cNvPr id="11" name="TextBox 10">
            <a:extLst>
              <a:ext uri="{FF2B5EF4-FFF2-40B4-BE49-F238E27FC236}">
                <a16:creationId xmlns:a16="http://schemas.microsoft.com/office/drawing/2014/main" id="{D07D8532-5C7C-B9E1-30A6-2DBB54001737}"/>
              </a:ext>
            </a:extLst>
          </p:cNvPr>
          <p:cNvSpPr txBox="1"/>
          <p:nvPr userDrawn="1"/>
        </p:nvSpPr>
        <p:spPr>
          <a:xfrm>
            <a:off x="397734" y="3230228"/>
            <a:ext cx="1953851" cy="400110"/>
          </a:xfrm>
          <a:prstGeom prst="rect">
            <a:avLst/>
          </a:prstGeom>
          <a:noFill/>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Inpatient care</a:t>
            </a:r>
          </a:p>
        </p:txBody>
      </p:sp>
      <p:sp>
        <p:nvSpPr>
          <p:cNvPr id="12" name="TextBox 11">
            <a:extLst>
              <a:ext uri="{FF2B5EF4-FFF2-40B4-BE49-F238E27FC236}">
                <a16:creationId xmlns:a16="http://schemas.microsoft.com/office/drawing/2014/main" id="{BB060F24-CB39-376D-FF9E-AFE3E94EEFD6}"/>
              </a:ext>
            </a:extLst>
          </p:cNvPr>
          <p:cNvSpPr txBox="1"/>
          <p:nvPr userDrawn="1"/>
        </p:nvSpPr>
        <p:spPr>
          <a:xfrm>
            <a:off x="407368" y="3566714"/>
            <a:ext cx="245533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who require additional treatment within an inpatient setting.</a:t>
            </a:r>
          </a:p>
        </p:txBody>
      </p:sp>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03168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background">
    <p:spTree>
      <p:nvGrpSpPr>
        <p:cNvPr id="1" name=""/>
        <p:cNvGrpSpPr/>
        <p:nvPr/>
      </p:nvGrpSpPr>
      <p:grpSpPr>
        <a:xfrm>
          <a:off x="0" y="0"/>
          <a:ext cx="0" cy="0"/>
          <a:chOff x="0" y="0"/>
          <a:chExt cx="0" cy="0"/>
        </a:xfrm>
      </p:grpSpPr>
      <p:pic>
        <p:nvPicPr>
          <p:cNvPr id="5" name="Picture 4" descr="A black and white striped background&#10;&#10;AI-generated content may be incorrect.">
            <a:extLst>
              <a:ext uri="{FF2B5EF4-FFF2-40B4-BE49-F238E27FC236}">
                <a16:creationId xmlns:a16="http://schemas.microsoft.com/office/drawing/2014/main" id="{F4759875-1514-5A53-7483-D6E1AC495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3672" y="838413"/>
            <a:ext cx="9048328" cy="5938959"/>
          </a:xfrm>
          <a:prstGeom prst="rect">
            <a:avLst/>
          </a:prstGeom>
        </p:spPr>
      </p:pic>
      <p:pic>
        <p:nvPicPr>
          <p:cNvPr id="6" name="Picture 5">
            <a:extLst>
              <a:ext uri="{FF2B5EF4-FFF2-40B4-BE49-F238E27FC236}">
                <a16:creationId xmlns:a16="http://schemas.microsoft.com/office/drawing/2014/main" id="{93140C07-EDEF-340E-8F31-B1DC4F53B2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27358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595A6-FDC3-4E54-1BB8-1F4FCDF7B25A}"/>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NTW NHS logo">
            <a:extLst>
              <a:ext uri="{FF2B5EF4-FFF2-40B4-BE49-F238E27FC236}">
                <a16:creationId xmlns:a16="http://schemas.microsoft.com/office/drawing/2014/main" id="{CAECB4FF-C006-39AC-8242-112B085BF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386971"/>
            <a:ext cx="2391582" cy="845921"/>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7409" y="3599305"/>
            <a:ext cx="4680528" cy="45719"/>
          </a:xfrm>
          <a:prstGeom prst="rect">
            <a:avLst/>
          </a:prstGeom>
        </p:spPr>
      </p:pic>
      <p:pic>
        <p:nvPicPr>
          <p:cNvPr id="5" name="Picture 4" descr="Decorative page footer - a blue line with 'With You In Mind'">
            <a:extLst>
              <a:ext uri="{FF2B5EF4-FFF2-40B4-BE49-F238E27FC236}">
                <a16:creationId xmlns:a16="http://schemas.microsoft.com/office/drawing/2014/main" id="{09FDBA14-07D7-1940-672F-52E2C3312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97525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are">
    <p:spTree>
      <p:nvGrpSpPr>
        <p:cNvPr id="1" name=""/>
        <p:cNvGrpSpPr/>
        <p:nvPr/>
      </p:nvGrpSpPr>
      <p:grpSpPr>
        <a:xfrm>
          <a:off x="0" y="0"/>
          <a:ext cx="0" cy="0"/>
          <a:chOff x="0" y="0"/>
          <a:chExt cx="0" cy="0"/>
        </a:xfrm>
      </p:grpSpPr>
      <p:pic>
        <p:nvPicPr>
          <p:cNvPr id="4" name="Picture 3" descr="Strategic ambition 1. Quality Care, every day (Icon: line drawing of a heart)">
            <a:extLst>
              <a:ext uri="{FF2B5EF4-FFF2-40B4-BE49-F238E27FC236}">
                <a16:creationId xmlns:a16="http://schemas.microsoft.com/office/drawing/2014/main" id="{6716BFF2-DE12-8A47-B79B-695B7D658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0161"/>
            <a:ext cx="3753321" cy="835343"/>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0006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erson led">
    <p:spTree>
      <p:nvGrpSpPr>
        <p:cNvPr id="1" name=""/>
        <p:cNvGrpSpPr/>
        <p:nvPr/>
      </p:nvGrpSpPr>
      <p:grpSpPr>
        <a:xfrm>
          <a:off x="0" y="0"/>
          <a:ext cx="0" cy="0"/>
          <a:chOff x="0" y="0"/>
          <a:chExt cx="0" cy="0"/>
        </a:xfrm>
      </p:grpSpPr>
      <p:pic>
        <p:nvPicPr>
          <p:cNvPr id="4" name="Picture 3" descr="Strategic ambition 2. Person-led care, when and where it is needed (Icon: line drawing of two people and a heart)">
            <a:extLst>
              <a:ext uri="{FF2B5EF4-FFF2-40B4-BE49-F238E27FC236}">
                <a16:creationId xmlns:a16="http://schemas.microsoft.com/office/drawing/2014/main" id="{5DE44A6B-59B1-64A7-7CEE-F76C099798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33" y="5343232"/>
            <a:ext cx="3679367" cy="845965"/>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17447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Work">
    <p:spTree>
      <p:nvGrpSpPr>
        <p:cNvPr id="1" name=""/>
        <p:cNvGrpSpPr/>
        <p:nvPr/>
      </p:nvGrpSpPr>
      <p:grpSpPr>
        <a:xfrm>
          <a:off x="0" y="0"/>
          <a:ext cx="0" cy="0"/>
          <a:chOff x="0" y="0"/>
          <a:chExt cx="0" cy="0"/>
        </a:xfrm>
      </p:grpSpPr>
      <p:pic>
        <p:nvPicPr>
          <p:cNvPr id="13" name="Picture 12" descr="Strategic ambition 3. A great place to work (Icon: a line drawing thumbs up with a tick)">
            <a:extLst>
              <a:ext uri="{FF2B5EF4-FFF2-40B4-BE49-F238E27FC236}">
                <a16:creationId xmlns:a16="http://schemas.microsoft.com/office/drawing/2014/main" id="{19C4FE7D-79FE-CBDA-C21E-8D7A249EF6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5366325"/>
            <a:ext cx="3497954" cy="829190"/>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26190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Sustainable">
    <p:spTree>
      <p:nvGrpSpPr>
        <p:cNvPr id="1" name=""/>
        <p:cNvGrpSpPr/>
        <p:nvPr/>
      </p:nvGrpSpPr>
      <p:grpSpPr>
        <a:xfrm>
          <a:off x="0" y="0"/>
          <a:ext cx="0" cy="0"/>
          <a:chOff x="0" y="0"/>
          <a:chExt cx="0" cy="0"/>
        </a:xfrm>
      </p:grpSpPr>
      <p:pic>
        <p:nvPicPr>
          <p:cNvPr id="6" name="Picture 5" descr="Strategic ambition 4. Sustainable for the long term, innovating every day (Icon: a line drawing of a world being held up by two hands)">
            <a:extLst>
              <a:ext uri="{FF2B5EF4-FFF2-40B4-BE49-F238E27FC236}">
                <a16:creationId xmlns:a16="http://schemas.microsoft.com/office/drawing/2014/main" id="{D4F22607-1C6A-2B68-9F7A-1CF42A190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7203"/>
            <a:ext cx="4618898" cy="858279"/>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13304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Community">
    <p:spTree>
      <p:nvGrpSpPr>
        <p:cNvPr id="1" name=""/>
        <p:cNvGrpSpPr/>
        <p:nvPr/>
      </p:nvGrpSpPr>
      <p:grpSpPr>
        <a:xfrm>
          <a:off x="0" y="0"/>
          <a:ext cx="0" cy="0"/>
          <a:chOff x="0" y="0"/>
          <a:chExt cx="0" cy="0"/>
        </a:xfrm>
      </p:grpSpPr>
      <p:pic>
        <p:nvPicPr>
          <p:cNvPr id="4" name="Picture 3" descr="Strategic ambition 5. Working with and for our communities (Icon: a line drawing of three people with speech bubbles)">
            <a:extLst>
              <a:ext uri="{FF2B5EF4-FFF2-40B4-BE49-F238E27FC236}">
                <a16:creationId xmlns:a16="http://schemas.microsoft.com/office/drawing/2014/main" id="{CCF8788F-40F0-FE9A-6FD7-24171C859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137" y="5386007"/>
            <a:ext cx="3421006" cy="809508"/>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83654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Tree>
    <p:extLst>
      <p:ext uri="{BB962C8B-B14F-4D97-AF65-F5344CB8AC3E}">
        <p14:creationId xmlns:p14="http://schemas.microsoft.com/office/powerpoint/2010/main" val="142632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D948-0927-4D40-A1E2-89BDD5FD645D}" type="datetimeFigureOut">
              <a:rPr lang="en-US" smtClean="0"/>
              <a:t>9/2/2025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0571-1576-4546-9EA9-5F6E1D1199F2}" type="slidenum">
              <a:rPr lang="en-US" smtClean="0"/>
              <a:t>‹#›</a:t>
            </a:fld>
            <a:endParaRPr lang="en-US" dirty="0"/>
          </a:p>
        </p:txBody>
      </p:sp>
    </p:spTree>
    <p:extLst>
      <p:ext uri="{BB962C8B-B14F-4D97-AF65-F5344CB8AC3E}">
        <p14:creationId xmlns:p14="http://schemas.microsoft.com/office/powerpoint/2010/main" val="270266040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81" r:id="rId4"/>
    <p:sldLayoutId id="2147483684" r:id="rId5"/>
    <p:sldLayoutId id="2147483682" r:id="rId6"/>
    <p:sldLayoutId id="2147483662" r:id="rId7"/>
    <p:sldLayoutId id="2147483683" r:id="rId8"/>
    <p:sldLayoutId id="2147483652" r:id="rId9"/>
    <p:sldLayoutId id="2147483686" r:id="rId10"/>
    <p:sldLayoutId id="2147483661" r:id="rId11"/>
    <p:sldLayoutId id="2147483672" r:id="rId12"/>
    <p:sldLayoutId id="2147483673" r:id="rId13"/>
    <p:sldLayoutId id="2147483674" r:id="rId14"/>
    <p:sldLayoutId id="2147483664" r:id="rId15"/>
    <p:sldLayoutId id="2147483671" r:id="rId16"/>
    <p:sldLayoutId id="2147483655" r:id="rId17"/>
    <p:sldLayoutId id="2147483665" r:id="rId18"/>
    <p:sldLayoutId id="2147483666" r:id="rId19"/>
    <p:sldLayoutId id="2147483675" r:id="rId20"/>
    <p:sldLayoutId id="2147483676" r:id="rId21"/>
    <p:sldLayoutId id="2147483689" r:id="rId22"/>
    <p:sldLayoutId id="2147483677" r:id="rId23"/>
    <p:sldLayoutId id="2147483678" r:id="rId24"/>
    <p:sldLayoutId id="2147483688" r:id="rId25"/>
    <p:sldLayoutId id="2147483687" r:id="rId26"/>
    <p:sldLayoutId id="2147483679" r:id="rId27"/>
    <p:sldLayoutId id="2147483685" r:id="rId28"/>
    <p:sldLayoutId id="2147483669" r:id="rId29"/>
    <p:sldLayoutId id="2147483670"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F0BCE-64BA-31BC-3B99-7F564F6B7D2E}"/>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8B3393-2535-4774-DBCF-970D6E5B7CC4}"/>
              </a:ext>
            </a:extLst>
          </p:cNvPr>
          <p:cNvSpPr>
            <a:spLocks noGrp="1"/>
          </p:cNvSpPr>
          <p:nvPr>
            <p:ph type="title"/>
          </p:nvPr>
        </p:nvSpPr>
        <p:spPr>
          <a:xfrm>
            <a:off x="551384" y="1700808"/>
            <a:ext cx="8654752" cy="2088232"/>
          </a:xfrm>
        </p:spPr>
        <p:txBody>
          <a:bodyPr/>
          <a:lstStyle/>
          <a:p>
            <a:r>
              <a:rPr lang="en-GB" dirty="0"/>
              <a:t>Quality care, every day</a:t>
            </a:r>
          </a:p>
        </p:txBody>
      </p:sp>
      <p:pic>
        <p:nvPicPr>
          <p:cNvPr id="5" name="Picture 4" descr="A white heart on a black background&#10;&#10;AI-generated content may be incorrect.">
            <a:extLst>
              <a:ext uri="{FF2B5EF4-FFF2-40B4-BE49-F238E27FC236}">
                <a16:creationId xmlns:a16="http://schemas.microsoft.com/office/drawing/2014/main" id="{5746BDB2-4CCC-571E-04B1-2E3BF92588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00456" y="4221088"/>
            <a:ext cx="1805632" cy="2297306"/>
          </a:xfrm>
          <a:prstGeom prst="rect">
            <a:avLst/>
          </a:prstGeom>
        </p:spPr>
      </p:pic>
      <p:sp>
        <p:nvSpPr>
          <p:cNvPr id="6" name="TextBox 5">
            <a:extLst>
              <a:ext uri="{FF2B5EF4-FFF2-40B4-BE49-F238E27FC236}">
                <a16:creationId xmlns:a16="http://schemas.microsoft.com/office/drawing/2014/main" id="{AB36E601-0655-ADA4-CFD6-20604B9DCABB}"/>
              </a:ext>
            </a:extLst>
          </p:cNvPr>
          <p:cNvSpPr txBox="1"/>
          <p:nvPr/>
        </p:nvSpPr>
        <p:spPr>
          <a:xfrm>
            <a:off x="623392" y="2096852"/>
            <a:ext cx="3888432" cy="369332"/>
          </a:xfrm>
          <a:prstGeom prst="rect">
            <a:avLst/>
          </a:prstGeom>
          <a:noFill/>
        </p:spPr>
        <p:txBody>
          <a:bodyPr wrap="square" rtlCol="0">
            <a:spAutoFit/>
          </a:bodyPr>
          <a:lstStyle/>
          <a:p>
            <a:r>
              <a:rPr lang="en-GB" dirty="0">
                <a:solidFill>
                  <a:schemeClr val="bg1"/>
                </a:solidFill>
              </a:rPr>
              <a:t>Strategic ambition 1</a:t>
            </a:r>
          </a:p>
        </p:txBody>
      </p:sp>
      <p:sp>
        <p:nvSpPr>
          <p:cNvPr id="3" name="Text Placeholder 2">
            <a:extLst>
              <a:ext uri="{FF2B5EF4-FFF2-40B4-BE49-F238E27FC236}">
                <a16:creationId xmlns:a16="http://schemas.microsoft.com/office/drawing/2014/main" id="{8CB8D2C1-86AA-10D4-04D5-9208F64E53BF}"/>
              </a:ext>
            </a:extLst>
          </p:cNvPr>
          <p:cNvSpPr txBox="1">
            <a:spLocks/>
          </p:cNvSpPr>
          <p:nvPr/>
        </p:nvSpPr>
        <p:spPr>
          <a:xfrm>
            <a:off x="635950" y="3345895"/>
            <a:ext cx="4766155" cy="133977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chemeClr val="bg1"/>
                </a:solidFill>
              </a:rPr>
              <a:t>We want to deliver expert, compassionate, person-led care </a:t>
            </a:r>
            <a:br>
              <a:rPr lang="en-GB" sz="2400" dirty="0">
                <a:solidFill>
                  <a:schemeClr val="bg1"/>
                </a:solidFill>
              </a:rPr>
            </a:br>
            <a:r>
              <a:rPr lang="en-GB" sz="2400" dirty="0">
                <a:solidFill>
                  <a:schemeClr val="bg1"/>
                </a:solidFill>
              </a:rPr>
              <a:t>in every team, every day.</a:t>
            </a:r>
          </a:p>
        </p:txBody>
      </p:sp>
    </p:spTree>
    <p:extLst>
      <p:ext uri="{BB962C8B-B14F-4D97-AF65-F5344CB8AC3E}">
        <p14:creationId xmlns:p14="http://schemas.microsoft.com/office/powerpoint/2010/main" val="35484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DD5FD-34BD-70F0-4E59-61C8C02A5048}"/>
              </a:ext>
            </a:extLst>
          </p:cNvPr>
          <p:cNvSpPr/>
          <p:nvPr/>
        </p:nvSpPr>
        <p:spPr>
          <a:xfrm>
            <a:off x="-10781" y="0"/>
            <a:ext cx="118791" cy="6858000"/>
          </a:xfrm>
          <a:prstGeom prst="rect">
            <a:avLst/>
          </a:prstGeom>
          <a:solidFill>
            <a:srgbClr val="00AC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ounded Rectangle 11">
            <a:extLst>
              <a:ext uri="{FF2B5EF4-FFF2-40B4-BE49-F238E27FC236}">
                <a16:creationId xmlns:a16="http://schemas.microsoft.com/office/drawing/2014/main" id="{4CD73223-10A6-F823-A1FE-7E606302CE25}"/>
              </a:ext>
            </a:extLst>
          </p:cNvPr>
          <p:cNvSpPr/>
          <p:nvPr/>
        </p:nvSpPr>
        <p:spPr>
          <a:xfrm>
            <a:off x="377518" y="929963"/>
            <a:ext cx="11436963" cy="934699"/>
          </a:xfrm>
          <a:prstGeom prst="roundRect">
            <a:avLst>
              <a:gd name="adj" fmla="val 9159"/>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 name="Rounded Rectangle 11">
            <a:extLst>
              <a:ext uri="{FF2B5EF4-FFF2-40B4-BE49-F238E27FC236}">
                <a16:creationId xmlns:a16="http://schemas.microsoft.com/office/drawing/2014/main" id="{06229263-6E98-1C62-FF0F-44C5ADDB753F}"/>
              </a:ext>
            </a:extLst>
          </p:cNvPr>
          <p:cNvSpPr/>
          <p:nvPr/>
        </p:nvSpPr>
        <p:spPr>
          <a:xfrm>
            <a:off x="377519" y="2507029"/>
            <a:ext cx="11436962" cy="3765245"/>
          </a:xfrm>
          <a:prstGeom prst="roundRect">
            <a:avLst>
              <a:gd name="adj" fmla="val 3289"/>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 name="Rounded Rectangle 11">
            <a:extLst>
              <a:ext uri="{FF2B5EF4-FFF2-40B4-BE49-F238E27FC236}">
                <a16:creationId xmlns:a16="http://schemas.microsoft.com/office/drawing/2014/main" id="{36DBCCC9-78EB-19F1-DF67-3AE1BFA8BAB6}"/>
              </a:ext>
            </a:extLst>
          </p:cNvPr>
          <p:cNvSpPr/>
          <p:nvPr/>
        </p:nvSpPr>
        <p:spPr>
          <a:xfrm>
            <a:off x="4297625" y="5352326"/>
            <a:ext cx="3312368" cy="1368152"/>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kern="1200" dirty="0">
                <a:solidFill>
                  <a:schemeClr val="tx1"/>
                </a:solidFill>
                <a:effectLst/>
                <a:ea typeface="Times New Roman" panose="02020603050405020304" pitchFamily="18" charset="0"/>
                <a:cs typeface="Times New Roman" panose="02020603050405020304" pitchFamily="18" charset="0"/>
              </a:rPr>
              <a:t>Strengthen communication with families and carers, ensuring they are actively involved in care decisions and when a patient deteriorates.</a:t>
            </a:r>
            <a:endParaRPr lang="en-GB" sz="1400" kern="100" dirty="0">
              <a:solidFill>
                <a:schemeClr val="tx1"/>
              </a:solidFill>
              <a:effectLst/>
              <a:ea typeface="Aptos" panose="020B0004020202020204" pitchFamily="34" charset="0"/>
              <a:cs typeface="Times New Roman" panose="02020603050405020304" pitchFamily="18" charset="0"/>
            </a:endParaRPr>
          </a:p>
        </p:txBody>
      </p:sp>
      <p:sp>
        <p:nvSpPr>
          <p:cNvPr id="6" name="Rounded Rectangle 14">
            <a:extLst>
              <a:ext uri="{FF2B5EF4-FFF2-40B4-BE49-F238E27FC236}">
                <a16:creationId xmlns:a16="http://schemas.microsoft.com/office/drawing/2014/main" id="{38E12E61-066C-1B36-A5B9-C98F65C001A8}"/>
              </a:ext>
            </a:extLst>
          </p:cNvPr>
          <p:cNvSpPr/>
          <p:nvPr/>
        </p:nvSpPr>
        <p:spPr>
          <a:xfrm>
            <a:off x="563693" y="1252263"/>
            <a:ext cx="2088232" cy="934698"/>
          </a:xfrm>
          <a:prstGeom prst="roundRect">
            <a:avLst>
              <a:gd name="adj" fmla="val 9984"/>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To continue to develop and embed a positive and safe culture</a:t>
            </a:r>
            <a:endParaRPr lang="en-GB" sz="1400" b="0"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7" name="Rounded Rectangle 11">
            <a:extLst>
              <a:ext uri="{FF2B5EF4-FFF2-40B4-BE49-F238E27FC236}">
                <a16:creationId xmlns:a16="http://schemas.microsoft.com/office/drawing/2014/main" id="{EBA38C20-F911-70ED-CAD4-FB9FA8D999A4}"/>
              </a:ext>
            </a:extLst>
          </p:cNvPr>
          <p:cNvSpPr/>
          <p:nvPr/>
        </p:nvSpPr>
        <p:spPr>
          <a:xfrm>
            <a:off x="4277097" y="4117684"/>
            <a:ext cx="3312368" cy="1080120"/>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Promote care planning that is person-centred, co-produced, and informed by the multidisciplinary team.</a:t>
            </a:r>
          </a:p>
        </p:txBody>
      </p:sp>
      <p:sp>
        <p:nvSpPr>
          <p:cNvPr id="8" name="Rounded Rectangle 11">
            <a:extLst>
              <a:ext uri="{FF2B5EF4-FFF2-40B4-BE49-F238E27FC236}">
                <a16:creationId xmlns:a16="http://schemas.microsoft.com/office/drawing/2014/main" id="{3B5E7365-09E6-EDE7-217D-DEE3286A2AC4}"/>
              </a:ext>
            </a:extLst>
          </p:cNvPr>
          <p:cNvSpPr/>
          <p:nvPr/>
        </p:nvSpPr>
        <p:spPr>
          <a:xfrm>
            <a:off x="616520" y="2722993"/>
            <a:ext cx="3312368" cy="1080120"/>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Develop a consistent and evidence-based approach to risk assessment and safety planning across all services.</a:t>
            </a:r>
          </a:p>
        </p:txBody>
      </p:sp>
      <p:sp>
        <p:nvSpPr>
          <p:cNvPr id="9" name="Rounded Rectangle 14">
            <a:extLst>
              <a:ext uri="{FF2B5EF4-FFF2-40B4-BE49-F238E27FC236}">
                <a16:creationId xmlns:a16="http://schemas.microsoft.com/office/drawing/2014/main" id="{051226CC-4FA9-2718-7658-F229C773CA8F}"/>
              </a:ext>
            </a:extLst>
          </p:cNvPr>
          <p:cNvSpPr/>
          <p:nvPr/>
        </p:nvSpPr>
        <p:spPr>
          <a:xfrm>
            <a:off x="2796033" y="1249435"/>
            <a:ext cx="1749393" cy="762933"/>
          </a:xfrm>
          <a:prstGeom prst="roundRect">
            <a:avLst>
              <a:gd name="adj" fmla="val 9984"/>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To improve physical health care</a:t>
            </a:r>
            <a:endParaRPr lang="en-GB" sz="1400" b="0"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10" name="Rounded Rectangle 14">
            <a:extLst>
              <a:ext uri="{FF2B5EF4-FFF2-40B4-BE49-F238E27FC236}">
                <a16:creationId xmlns:a16="http://schemas.microsoft.com/office/drawing/2014/main" id="{D2CD6064-DE01-D02D-93E5-0DE4D960F903}"/>
              </a:ext>
            </a:extLst>
          </p:cNvPr>
          <p:cNvSpPr/>
          <p:nvPr/>
        </p:nvSpPr>
        <p:spPr>
          <a:xfrm>
            <a:off x="4619716" y="1267008"/>
            <a:ext cx="2627129" cy="890233"/>
          </a:xfrm>
          <a:prstGeom prst="roundRect">
            <a:avLst>
              <a:gd name="adj" fmla="val 9984"/>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To reduce levels of restrictive practice and violence and aggression </a:t>
            </a:r>
            <a:endParaRPr lang="en-GB" sz="1400" b="0"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11" name="Rounded Rectangle 14">
            <a:extLst>
              <a:ext uri="{FF2B5EF4-FFF2-40B4-BE49-F238E27FC236}">
                <a16:creationId xmlns:a16="http://schemas.microsoft.com/office/drawing/2014/main" id="{9D395B2B-F848-7F78-4555-239BE3C23FB7}"/>
              </a:ext>
            </a:extLst>
          </p:cNvPr>
          <p:cNvSpPr/>
          <p:nvPr/>
        </p:nvSpPr>
        <p:spPr>
          <a:xfrm>
            <a:off x="7355912" y="1281560"/>
            <a:ext cx="1749657" cy="702062"/>
          </a:xfrm>
          <a:prstGeom prst="roundRect">
            <a:avLst>
              <a:gd name="adj" fmla="val 9984"/>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To reduce levels of self-harm</a:t>
            </a:r>
            <a:endParaRPr lang="en-GB" sz="1400" b="0"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71ACF42-93E5-3AA0-7F6B-B6B90DF127DB}"/>
              </a:ext>
            </a:extLst>
          </p:cNvPr>
          <p:cNvSpPr/>
          <p:nvPr/>
        </p:nvSpPr>
        <p:spPr>
          <a:xfrm>
            <a:off x="616520" y="4840341"/>
            <a:ext cx="3312368" cy="978996"/>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Improve the early recognition and response to deteriorating patients. </a:t>
            </a:r>
          </a:p>
        </p:txBody>
      </p:sp>
      <p:sp>
        <p:nvSpPr>
          <p:cNvPr id="13" name="Rounded Rectangle 11">
            <a:extLst>
              <a:ext uri="{FF2B5EF4-FFF2-40B4-BE49-F238E27FC236}">
                <a16:creationId xmlns:a16="http://schemas.microsoft.com/office/drawing/2014/main" id="{67868DC8-CBB3-6805-53AD-62992FC82BE9}"/>
              </a:ext>
            </a:extLst>
          </p:cNvPr>
          <p:cNvSpPr/>
          <p:nvPr/>
        </p:nvSpPr>
        <p:spPr>
          <a:xfrm>
            <a:off x="4277097" y="2642517"/>
            <a:ext cx="3312368" cy="1368152"/>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Continue to improve sexual safety by reducing incidents and strengthening prevention and response.</a:t>
            </a:r>
          </a:p>
        </p:txBody>
      </p:sp>
      <p:sp>
        <p:nvSpPr>
          <p:cNvPr id="14" name="Rounded Rectangle 14">
            <a:extLst>
              <a:ext uri="{FF2B5EF4-FFF2-40B4-BE49-F238E27FC236}">
                <a16:creationId xmlns:a16="http://schemas.microsoft.com/office/drawing/2014/main" id="{3FC911F4-3EBF-F6AC-BFAF-FDC79A4D56BB}"/>
              </a:ext>
            </a:extLst>
          </p:cNvPr>
          <p:cNvSpPr/>
          <p:nvPr/>
        </p:nvSpPr>
        <p:spPr>
          <a:xfrm>
            <a:off x="9214636" y="1281560"/>
            <a:ext cx="2191001" cy="995312"/>
          </a:xfrm>
          <a:prstGeom prst="roundRect">
            <a:avLst>
              <a:gd name="adj" fmla="val 9984"/>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To improve the care of people with a severe and enduring mental illness </a:t>
            </a:r>
            <a:endParaRPr lang="en-GB" sz="1400" b="0"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9A943BAB-DE17-8A2B-10CD-1DA163323658}"/>
              </a:ext>
            </a:extLst>
          </p:cNvPr>
          <p:cNvSpPr/>
          <p:nvPr/>
        </p:nvSpPr>
        <p:spPr>
          <a:xfrm>
            <a:off x="4688821" y="740208"/>
            <a:ext cx="2488918" cy="43957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tx1"/>
                </a:solidFill>
                <a:ea typeface="Aptos" panose="020B0004020202020204" pitchFamily="34" charset="0"/>
                <a:cs typeface="Times New Roman" panose="02020603050405020304" pitchFamily="18" charset="0"/>
              </a:rPr>
              <a:t>Quality aims</a:t>
            </a:r>
            <a:endParaRPr lang="en-GB" sz="1400" b="1"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16" name="Rounded Rectangle 11">
            <a:extLst>
              <a:ext uri="{FF2B5EF4-FFF2-40B4-BE49-F238E27FC236}">
                <a16:creationId xmlns:a16="http://schemas.microsoft.com/office/drawing/2014/main" id="{EFED5B87-0F9E-E5F5-117B-A4FBEDCAF9EF}"/>
              </a:ext>
            </a:extLst>
          </p:cNvPr>
          <p:cNvSpPr/>
          <p:nvPr/>
        </p:nvSpPr>
        <p:spPr>
          <a:xfrm>
            <a:off x="623392" y="3907137"/>
            <a:ext cx="3312368" cy="760072"/>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Ensure safe and coordinated transitions between services.</a:t>
            </a:r>
          </a:p>
        </p:txBody>
      </p:sp>
      <p:sp>
        <p:nvSpPr>
          <p:cNvPr id="17" name="Rounded Rectangle 11">
            <a:extLst>
              <a:ext uri="{FF2B5EF4-FFF2-40B4-BE49-F238E27FC236}">
                <a16:creationId xmlns:a16="http://schemas.microsoft.com/office/drawing/2014/main" id="{80E22F25-8031-427D-8319-54464E32C678}"/>
              </a:ext>
            </a:extLst>
          </p:cNvPr>
          <p:cNvSpPr/>
          <p:nvPr/>
        </p:nvSpPr>
        <p:spPr>
          <a:xfrm>
            <a:off x="8256240" y="2730566"/>
            <a:ext cx="3312368" cy="862682"/>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Improve handovers of care across inpatient services.</a:t>
            </a:r>
          </a:p>
        </p:txBody>
      </p:sp>
      <p:sp>
        <p:nvSpPr>
          <p:cNvPr id="18" name="Rounded Rectangle 11">
            <a:extLst>
              <a:ext uri="{FF2B5EF4-FFF2-40B4-BE49-F238E27FC236}">
                <a16:creationId xmlns:a16="http://schemas.microsoft.com/office/drawing/2014/main" id="{6CCB9842-F6C2-7850-7AF8-A7846F47E5ED}"/>
              </a:ext>
            </a:extLst>
          </p:cNvPr>
          <p:cNvSpPr/>
          <p:nvPr/>
        </p:nvSpPr>
        <p:spPr>
          <a:xfrm>
            <a:off x="8280954" y="3717032"/>
            <a:ext cx="3312368" cy="862682"/>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Improve therapeutic engagement and observation across inpatient services.</a:t>
            </a:r>
          </a:p>
        </p:txBody>
      </p:sp>
      <p:sp>
        <p:nvSpPr>
          <p:cNvPr id="19" name="Rounded Rectangle 11">
            <a:extLst>
              <a:ext uri="{FF2B5EF4-FFF2-40B4-BE49-F238E27FC236}">
                <a16:creationId xmlns:a16="http://schemas.microsoft.com/office/drawing/2014/main" id="{2CC5BD85-54F4-CFC1-5ABE-8CE3C5560D39}"/>
              </a:ext>
            </a:extLst>
          </p:cNvPr>
          <p:cNvSpPr/>
          <p:nvPr/>
        </p:nvSpPr>
        <p:spPr>
          <a:xfrm>
            <a:off x="8265168" y="4767731"/>
            <a:ext cx="3312368" cy="862682"/>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Manage and reduce the risk of cardiorespiratory arrest caused by sedative medication.</a:t>
            </a:r>
          </a:p>
        </p:txBody>
      </p:sp>
      <p:sp>
        <p:nvSpPr>
          <p:cNvPr id="20" name="Rounded Rectangle 11">
            <a:extLst>
              <a:ext uri="{FF2B5EF4-FFF2-40B4-BE49-F238E27FC236}">
                <a16:creationId xmlns:a16="http://schemas.microsoft.com/office/drawing/2014/main" id="{CDB21F13-0FE9-6DA9-DEAE-CAC907254C37}"/>
              </a:ext>
            </a:extLst>
          </p:cNvPr>
          <p:cNvSpPr/>
          <p:nvPr/>
        </p:nvSpPr>
        <p:spPr>
          <a:xfrm>
            <a:off x="605573" y="5978802"/>
            <a:ext cx="3312368" cy="726458"/>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Manage and reduce the risk of severe clozapine-induced constipation.</a:t>
            </a:r>
          </a:p>
        </p:txBody>
      </p:sp>
      <p:sp>
        <p:nvSpPr>
          <p:cNvPr id="21" name="Rounded Rectangle 11">
            <a:extLst>
              <a:ext uri="{FF2B5EF4-FFF2-40B4-BE49-F238E27FC236}">
                <a16:creationId xmlns:a16="http://schemas.microsoft.com/office/drawing/2014/main" id="{B0F57ED3-2642-9921-104D-B9238AD4A312}"/>
              </a:ext>
            </a:extLst>
          </p:cNvPr>
          <p:cNvSpPr/>
          <p:nvPr/>
        </p:nvSpPr>
        <p:spPr>
          <a:xfrm>
            <a:off x="8256240" y="5711849"/>
            <a:ext cx="3321296" cy="995312"/>
          </a:xfrm>
          <a:prstGeom prst="roundRect">
            <a:avLst>
              <a:gd name="adj" fmla="val 998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Support staff wellbeing through increased access to resources, compassionate leadership, and healthy workplace culture.</a:t>
            </a:r>
          </a:p>
        </p:txBody>
      </p:sp>
      <p:sp>
        <p:nvSpPr>
          <p:cNvPr id="22" name="Rounded Rectangle 14">
            <a:extLst>
              <a:ext uri="{FF2B5EF4-FFF2-40B4-BE49-F238E27FC236}">
                <a16:creationId xmlns:a16="http://schemas.microsoft.com/office/drawing/2014/main" id="{D8F949E1-4ED1-3A41-4DD4-0C4CB0CDAEF4}"/>
              </a:ext>
            </a:extLst>
          </p:cNvPr>
          <p:cNvSpPr/>
          <p:nvPr/>
        </p:nvSpPr>
        <p:spPr>
          <a:xfrm>
            <a:off x="4688820" y="2276872"/>
            <a:ext cx="2488919" cy="43957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tx1"/>
                </a:solidFill>
                <a:ea typeface="Aptos" panose="020B0004020202020204" pitchFamily="34" charset="0"/>
                <a:cs typeface="Times New Roman" panose="02020603050405020304" pitchFamily="18" charset="0"/>
              </a:rPr>
              <a:t>Quality priorities</a:t>
            </a:r>
            <a:endParaRPr lang="en-GB" sz="1400" b="1" kern="100" dirty="0">
              <a:solidFill>
                <a:schemeClr val="tx1"/>
              </a:solidFill>
              <a:effectLst/>
              <a:latin typeface="+mn-lt"/>
              <a:ea typeface="Aptos" panose="020B0004020202020204" pitchFamily="34" charset="0"/>
              <a:cs typeface="Times New Roman" panose="02020603050405020304" pitchFamily="18" charset="0"/>
            </a:endParaRPr>
          </a:p>
        </p:txBody>
      </p:sp>
      <p:pic>
        <p:nvPicPr>
          <p:cNvPr id="23" name="Picture 22"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2705FB3C-5B22-5901-81FB-B61F6A0DA79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21270" y="89297"/>
            <a:ext cx="777194" cy="692960"/>
          </a:xfrm>
          <a:prstGeom prst="rect">
            <a:avLst/>
          </a:prstGeom>
        </p:spPr>
      </p:pic>
      <p:sp>
        <p:nvSpPr>
          <p:cNvPr id="24" name="TextBox 23">
            <a:extLst>
              <a:ext uri="{FF2B5EF4-FFF2-40B4-BE49-F238E27FC236}">
                <a16:creationId xmlns:a16="http://schemas.microsoft.com/office/drawing/2014/main" id="{0627AAC8-3A2D-7B4A-56C3-D93CACE31543}"/>
              </a:ext>
            </a:extLst>
          </p:cNvPr>
          <p:cNvSpPr txBox="1"/>
          <p:nvPr/>
        </p:nvSpPr>
        <p:spPr>
          <a:xfrm>
            <a:off x="1095968" y="99644"/>
            <a:ext cx="1860528" cy="307777"/>
          </a:xfrm>
          <a:prstGeom prst="rect">
            <a:avLst/>
          </a:prstGeom>
          <a:noFill/>
        </p:spPr>
        <p:txBody>
          <a:bodyPr wrap="square" rtlCol="0">
            <a:spAutoFit/>
          </a:bodyPr>
          <a:lstStyle/>
          <a:p>
            <a:r>
              <a:rPr lang="en-GB" sz="1400" dirty="0">
                <a:solidFill>
                  <a:schemeClr val="accent4"/>
                </a:solidFill>
              </a:rPr>
              <a:t>Strategic ambition 1</a:t>
            </a:r>
          </a:p>
        </p:txBody>
      </p:sp>
      <p:sp>
        <p:nvSpPr>
          <p:cNvPr id="25" name="TextBox 24">
            <a:extLst>
              <a:ext uri="{FF2B5EF4-FFF2-40B4-BE49-F238E27FC236}">
                <a16:creationId xmlns:a16="http://schemas.microsoft.com/office/drawing/2014/main" id="{51762467-295B-C8FC-3D1B-35C4A39FE9FD}"/>
              </a:ext>
            </a:extLst>
          </p:cNvPr>
          <p:cNvSpPr txBox="1"/>
          <p:nvPr/>
        </p:nvSpPr>
        <p:spPr>
          <a:xfrm>
            <a:off x="1100960" y="332656"/>
            <a:ext cx="2906808" cy="369332"/>
          </a:xfrm>
          <a:prstGeom prst="rect">
            <a:avLst/>
          </a:prstGeom>
          <a:noFill/>
        </p:spPr>
        <p:txBody>
          <a:bodyPr wrap="square" rtlCol="0">
            <a:spAutoFit/>
          </a:bodyPr>
          <a:lstStyle/>
          <a:p>
            <a:r>
              <a:rPr lang="en-GB" b="1" dirty="0">
                <a:solidFill>
                  <a:schemeClr val="accent4"/>
                </a:solidFill>
              </a:rPr>
              <a:t>Quality care, every day</a:t>
            </a:r>
          </a:p>
        </p:txBody>
      </p:sp>
    </p:spTree>
    <p:extLst>
      <p:ext uri="{BB962C8B-B14F-4D97-AF65-F5344CB8AC3E}">
        <p14:creationId xmlns:p14="http://schemas.microsoft.com/office/powerpoint/2010/main" val="2831266740"/>
      </p:ext>
    </p:extLst>
  </p:cSld>
  <p:clrMapOvr>
    <a:masterClrMapping/>
  </p:clrMapOvr>
</p:sld>
</file>

<file path=ppt/theme/theme1.xml><?xml version="1.0" encoding="utf-8"?>
<a:theme xmlns:a="http://schemas.openxmlformats.org/drawingml/2006/main" name="Office Theme">
  <a:themeElements>
    <a:clrScheme name="CNTW core colours">
      <a:dk1>
        <a:srgbClr val="000000"/>
      </a:dk1>
      <a:lt1>
        <a:sysClr val="window" lastClr="FFFFFF"/>
      </a:lt1>
      <a:dk2>
        <a:srgbClr val="003087"/>
      </a:dk2>
      <a:lt2>
        <a:srgbClr val="EEECE1"/>
      </a:lt2>
      <a:accent1>
        <a:srgbClr val="0072CE"/>
      </a:accent1>
      <a:accent2>
        <a:srgbClr val="41B6E6"/>
      </a:accent2>
      <a:accent3>
        <a:srgbClr val="006747"/>
      </a:accent3>
      <a:accent4>
        <a:srgbClr val="00A499"/>
      </a:accent4>
      <a:accent5>
        <a:srgbClr val="78BE20"/>
      </a:accent5>
      <a:accent6>
        <a:srgbClr val="330072"/>
      </a:accent6>
      <a:hlink>
        <a:srgbClr val="0000FF"/>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DA2CEA3FCD1499699774EB8B717F8" ma:contentTypeVersion="15" ma:contentTypeDescription="Create a new document." ma:contentTypeScope="" ma:versionID="f2d70a783118d932261a43a3dacf4563">
  <xsd:schema xmlns:xsd="http://www.w3.org/2001/XMLSchema" xmlns:xs="http://www.w3.org/2001/XMLSchema" xmlns:p="http://schemas.microsoft.com/office/2006/metadata/properties" xmlns:ns3="ff13fae3-ae6a-493b-bd72-0219014a9af0" xmlns:ns4="5307659c-82c9-4c34-933b-fc29594fb4f3" targetNamespace="http://schemas.microsoft.com/office/2006/metadata/properties" ma:root="true" ma:fieldsID="1e92fd1a84225958019c30455d6d3301" ns3:_="" ns4:_="">
    <xsd:import namespace="ff13fae3-ae6a-493b-bd72-0219014a9af0"/>
    <xsd:import namespace="5307659c-82c9-4c34-933b-fc29594fb4f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3fae3-ae6a-493b-bd72-0219014a9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07659c-82c9-4c34-933b-fc29594fb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f13fae3-ae6a-493b-bd72-0219014a9af0" xsi:nil="true"/>
  </documentManagement>
</p:properties>
</file>

<file path=customXml/itemProps1.xml><?xml version="1.0" encoding="utf-8"?>
<ds:datastoreItem xmlns:ds="http://schemas.openxmlformats.org/officeDocument/2006/customXml" ds:itemID="{C6FBAF15-FABD-4D58-A0EB-11C485EF3885}">
  <ds:schemaRefs>
    <ds:schemaRef ds:uri="http://schemas.microsoft.com/sharepoint/v3/contenttype/forms"/>
  </ds:schemaRefs>
</ds:datastoreItem>
</file>

<file path=customXml/itemProps2.xml><?xml version="1.0" encoding="utf-8"?>
<ds:datastoreItem xmlns:ds="http://schemas.openxmlformats.org/officeDocument/2006/customXml" ds:itemID="{CE818E7C-3FD8-4CF7-AD82-A838E040A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3fae3-ae6a-493b-bd72-0219014a9af0"/>
    <ds:schemaRef ds:uri="5307659c-82c9-4c34-933b-fc29594f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36B929-7A0C-416D-BE9B-41778B627699}">
  <ds:schemaRefs>
    <ds:schemaRef ds:uri="http://schemas.openxmlformats.org/package/2006/metadata/core-properties"/>
    <ds:schemaRef ds:uri="http://purl.org/dc/dcmitype/"/>
    <ds:schemaRef ds:uri="ff13fae3-ae6a-493b-bd72-0219014a9af0"/>
    <ds:schemaRef ds:uri="http://schemas.microsoft.com/office/2006/documentManagement/types"/>
    <ds:schemaRef ds:uri="http://schemas.microsoft.com/office/2006/metadata/properties"/>
    <ds:schemaRef ds:uri="http://schemas.microsoft.com/office/infopath/2007/PartnerControls"/>
    <ds:schemaRef ds:uri="http://purl.org/dc/terms/"/>
    <ds:schemaRef ds:uri="5307659c-82c9-4c34-933b-fc29594fb4f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1438</TotalTime>
  <Words>224</Words>
  <Application>Microsoft Office PowerPoint</Application>
  <PresentationFormat>Widescreen</PresentationFormat>
  <Paragraphs>23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Times New Roman</vt:lpstr>
      <vt:lpstr>Office Theme</vt:lpstr>
      <vt:lpstr>Quality care, every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Beadle</dc:creator>
  <cp:lastModifiedBy>Henderson, Debbie (Chief Executive Office)</cp:lastModifiedBy>
  <cp:revision>30</cp:revision>
  <dcterms:created xsi:type="dcterms:W3CDTF">2017-07-07T16:05:34Z</dcterms:created>
  <dcterms:modified xsi:type="dcterms:W3CDTF">2025-09-02T09:44:51Z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0x010100D3BDA2CEA3FCD1499699774EB8B717F8</vt:lpwstr>
  </property>
</Properties>
</file>