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4" r:id="rId9"/>
    <p:sldId id="275" r:id="rId10"/>
    <p:sldId id="282" r:id="rId11"/>
    <p:sldId id="293" r:id="rId12"/>
    <p:sldId id="29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261DD-1B8B-4466-8DAA-DA51A42D2FF2}" v="2" dt="2025-04-17T12:02:00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FE743-E942-4345-A6F5-6FB29F48ABE8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1225-D30D-47D0-8611-8748A98F20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2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Name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Definition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PBI_CV_885EF3C3_31C1_4745_B2B9_20771D5AD196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Fill Rate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cardVisual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tableEx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SPCChart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body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Feedback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Actual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Performance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Planned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BOX - Header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BOX - Background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Page Heading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Reporting Period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TXT - Indicator Title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SPC 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lineChart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17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TextEnhancerByMAQ46ASG0293G65JY43S89DKJ9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22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200c671-f72a-4a35-a811-c2a9d2938edc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38778b0-1b78-42d0-b663-102afe0cd448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extbox ,shape ,TextEnhancerByMAQ46ASG0293G65JY43S89DKJ9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CYPS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DEB69-3377-93E5-6354-9C24CCEBB8AE}"/>
              </a:ext>
            </a:extLst>
          </p:cNvPr>
          <p:cNvSpPr txBox="1"/>
          <p:nvPr/>
        </p:nvSpPr>
        <p:spPr>
          <a:xfrm>
            <a:off x="340465" y="1478599"/>
            <a:ext cx="3528000" cy="361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Long and short-term sickness</a:t>
            </a:r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b</a:t>
            </a: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oth registered and non-registered.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Number of maternity leaves and restricted duties due to pregnancy.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levels of acuity and complex needs requiring enhanced observations.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Ongoing challenges and </a:t>
            </a:r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related complexities </a:t>
            </a: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planning discharges.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Full and high occupancy across wards.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levels of additional needs of eating disorder patients.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Registered nurse vacancies and turnover.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Unsuccessful recruitment to registered posts. </a:t>
            </a:r>
            <a:endParaRPr lang="en-GB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E236E-F650-97FE-A63F-E014403A8BC5}"/>
              </a:ext>
            </a:extLst>
          </p:cNvPr>
          <p:cNvSpPr txBox="1"/>
          <p:nvPr/>
        </p:nvSpPr>
        <p:spPr>
          <a:xfrm>
            <a:off x="4022479" y="1478599"/>
            <a:ext cx="3852000" cy="163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Increase in use of seclusion on the ward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Increasing in positive risk taking and supporting staff through this.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Supporting staff through internal rotations and opening of wards.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Supporting staff and patient through planning the end of Long-Term Seclusion on the ward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Review of enhanced observations and clinical need.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86DE-B8ED-8E98-E625-9A929671B56D}"/>
              </a:ext>
            </a:extLst>
          </p:cNvPr>
          <p:cNvSpPr txBox="1"/>
          <p:nvPr/>
        </p:nvSpPr>
        <p:spPr>
          <a:xfrm>
            <a:off x="4022479" y="4678329"/>
            <a:ext cx="3852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Reduction use of restraint.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Wards involved within culture of care staff improvement workshop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Reduction in severity of violence and aggression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Support from HOPEs and positive and safe teams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Reduction in overall incidents, severity of incidents and use of enhanced observations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Positive feedback from inspections – provider collaborative, Mock CQC and QNIC comprehensive review.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Continuing recruitment process for registered posts.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Positive MHA CQC report for Redburn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8493" y="1478599"/>
            <a:ext cx="37338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Daily staffing huddles to review staffing levels where level loading of skill mix within service, including temporary redeployment of staff to support qualified deficits.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Regular workforce support in place for managing staff sickness.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Staff wellbeing drop-in sessions that are also being offered during shift change over to facilitate all staff across shift patterns to attend.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Discharge planning meeting is in place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Regular attendance of HOPEs team on the ward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Secure Services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FA62B-7865-572C-DFFC-0D8D68E77B7A}"/>
              </a:ext>
            </a:extLst>
          </p:cNvPr>
          <p:cNvSpPr txBox="1"/>
          <p:nvPr/>
        </p:nvSpPr>
        <p:spPr>
          <a:xfrm>
            <a:off x="340465" y="1478599"/>
            <a:ext cx="352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Staffing Pressures resulting from: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Alwinton: high level of enhanced observations. Two patients requiring 3:1. Section 17 leave escorts are 2:1 ratio and gender specific.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Harthope: Increased acuity and engagement and observation levels.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Continued prolonged seclusion on Elsdon: individualised care package of 6:1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There are 18 preceptees across 10 wards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Agency use hotspots: Harthope and Alwinton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BC76-4326-35B9-9ECA-887EDFBE0954}"/>
              </a:ext>
            </a:extLst>
          </p:cNvPr>
          <p:cNvSpPr txBox="1"/>
          <p:nvPr/>
        </p:nvSpPr>
        <p:spPr>
          <a:xfrm>
            <a:off x="8002620" y="1478600"/>
            <a:ext cx="381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Daily staffing huddles to review staffing levels chaired by clinical manager, all 10 ward managers/representative attend to ensure skill mix, level loading of temporary staffing across the wards.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Group Directors agency authorisation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Workforce supported sickness absence clinics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Preceptee induction programme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Group Director/Finance vacancy control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DCBBF-AB34-8871-54AC-8E7103B433BA}"/>
              </a:ext>
            </a:extLst>
          </p:cNvPr>
          <p:cNvSpPr txBox="1"/>
          <p:nvPr/>
        </p:nvSpPr>
        <p:spPr>
          <a:xfrm>
            <a:off x="4022479" y="1478599"/>
            <a:ext cx="385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Hotspots of acuity: 282 patient related incidents across 10 wards (125 of theses violence and aggression).</a:t>
            </a:r>
          </a:p>
          <a:p>
            <a:pPr lvl="1">
              <a:spcAft>
                <a:spcPts val="600"/>
              </a:spcAft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High level total patient incident data by ward: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Linhope: 44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Elsdon: 46 (1 patient)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Rothbury: 42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Alwinton: 42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Tyne Mental Health: 28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Harthope: 27 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Tweed Low Secure: 21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Tyne Hospital Based Rehab:15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Tweed Hospital Based Rehab: 15</a:t>
            </a:r>
          </a:p>
          <a:p>
            <a:pPr lvl="1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Berwick: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1365E-3403-80B7-55AD-DD249EC6693A}"/>
              </a:ext>
            </a:extLst>
          </p:cNvPr>
          <p:cNvSpPr txBox="1"/>
          <p:nvPr/>
        </p:nvSpPr>
        <p:spPr>
          <a:xfrm>
            <a:off x="4022479" y="4666034"/>
            <a:ext cx="385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Good vacancy fill rate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Good staff retention rate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Slight increase in sickness absence however downward trajectory indication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Overall reduction in use of bank staff.</a:t>
            </a:r>
          </a:p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LD Autism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1D562-C074-B0CE-BF1E-163F09CA728D}"/>
              </a:ext>
            </a:extLst>
          </p:cNvPr>
          <p:cNvSpPr txBox="1"/>
          <p:nvPr/>
        </p:nvSpPr>
        <p:spPr>
          <a:xfrm>
            <a:off x="340465" y="1478599"/>
            <a:ext cx="352800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Number of preceptees and internationally educated nurses who cannot take charge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High nigh levels of acuity requiring enhanced engagement and observations to manage patient acuity and risk.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Essential staff training attendance and supervision are lower than the Trust standard.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Increased temporary staff support is needed due to enhanced engagement, staff sickness, annual leave and other absences.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High number of debriefs required due to acuity, which need staff attendance.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Releasing staff to engage in the HCSW development programme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Edenwood: numerous posts vacant and temporarily covered; continued high levels of acuity and aggression towards staff from a small number of patients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Mitford: overtime usage and those opting out of the Working Time Directive is high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Rose Lodge: limited to an internal response team, due to being a standalone unit; supporting a patient in long-tern seclusion (this commenced mid-July 2024).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5F07A-BBE3-2C77-D11F-C506FA7B20FD}"/>
              </a:ext>
            </a:extLst>
          </p:cNvPr>
          <p:cNvSpPr txBox="1"/>
          <p:nvPr/>
        </p:nvSpPr>
        <p:spPr>
          <a:xfrm>
            <a:off x="7993454" y="1487045"/>
            <a:ext cx="381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Proactive utilisation of the wider multidisciplinary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Robust authorisation process for temporary staffing.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Weekly safety meeting of any incident of moderate harm or above, including RIDDOR that will impact on staff safety.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Specialist Care Group Violence and Aggression and Reducing Restrictive Interventions Group established,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An Incident Management Group reviewing service to provide improvement actions.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Rolling programme for HCSW to support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and provide skills and knowledge.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Recovery plan in place for Clinical Supervision (Specialist Care Group CBU).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Daily staffing huddles facilitated to understand deficits and situational reporting to enable responsiveness.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Long-term sickness meetings and monthly triage meetings held to monitor and ensure actions adhered to.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Financial pressure of vacancies to care packages: a meeting is now in place with the finance team to monitor staffing need against discharges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Fortnightly Associate Director and union drop-in support; daily MDT observation reviews; pause to admissions; work around model redesign has commenced.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2779-DE09-408A-D59B-EAC57BD6CD27}"/>
              </a:ext>
            </a:extLst>
          </p:cNvPr>
          <p:cNvSpPr txBox="1"/>
          <p:nvPr/>
        </p:nvSpPr>
        <p:spPr>
          <a:xfrm>
            <a:off x="4009542" y="1379208"/>
            <a:ext cx="3852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Essential training and clinical supervision low.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Levels of incidents relating to violence, aggression and assaults on staff and how this impacts staff wellbeing.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staff incidents leading to RIDDOR reporting.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ability to give staff focused time for involvement with staff debriefs.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Individual continuing to require 2:1 being supported in seclusion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Ward Manager, Admin &amp; Consultant Psychiatrist vacancies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Lack of registered nurses who can take charge and substantive HCSWs to manage both ward area and long-term segregation safely.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D0E74-ABB2-4D96-F0B7-B2BD4B062DC6}"/>
              </a:ext>
            </a:extLst>
          </p:cNvPr>
          <p:cNvSpPr txBox="1"/>
          <p:nvPr/>
        </p:nvSpPr>
        <p:spPr>
          <a:xfrm>
            <a:off x="4022479" y="4666034"/>
            <a:ext cx="385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Bank and overtime being used before agency where possible.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on Mitford with the National HOPE(s) team to support patients.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 system in place to report RIDDOR and provide updates as required.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specialist clinical nursing resource.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 in Long-Term Sickness cases.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Regular Clinically Ready For Discharge meeting with commissioning ICBs.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Neuro Specialist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089B0-9807-CD05-B090-CA84CBF089EB}"/>
              </a:ext>
            </a:extLst>
          </p:cNvPr>
          <p:cNvSpPr txBox="1"/>
          <p:nvPr/>
        </p:nvSpPr>
        <p:spPr>
          <a:xfrm>
            <a:off x="340465" y="1406599"/>
            <a:ext cx="3528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Sickness levels are above 5% threshold with Ward 1 and Ward 4 having the highest levels and therefore temporary staffing has increased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Sickness is predominantly non-registered workforce, with a high proportion of long-term sickness, appropriately managed in conjunction with Workforce.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Clinical acuity and requirement for additional response staff across St Nicholas Hospital site requiring additional staffing above agreed safer staffing budget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31A require additional staffing to support nasogastric nutrition requiring restraint.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Walkergate Park do not meet the British Society of Rehabilitative Medicine guidelines for Level 1 Rehabilitation providers, which impacts service provision.  This is a commissioning issue which has been explored: there is no available funding from the ICB or NHSE to support an increase.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2977-8A5B-8D0B-D5C5-DB8E3312535A}"/>
              </a:ext>
            </a:extLst>
          </p:cNvPr>
          <p:cNvSpPr txBox="1"/>
          <p:nvPr/>
        </p:nvSpPr>
        <p:spPr>
          <a:xfrm>
            <a:off x="8002620" y="1478600"/>
            <a:ext cx="3816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CBU staffing huddle held twice weekly to review clinical activity/sickness and level-load staffing resources where possible. 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Acuity: regular reviews by the Multi-Disciplinary Team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Associate Director oversight where required to support discharge planning.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Acuity of admissions considered weekly to ensure patient safety for planned admissions.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Appropriate escalation to Clinical Manager/Point of Contact (POC) to support staffing levels as and when needed.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Regular liaison with Workforce to support long-term sickness cases and proactive approach to sickness management.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Proactive recruitment: vacancies are advertised promptly following group vacancy control meetings.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Proactive management of disciplinary cases to minimise impact on clinical services whilst maintaining safety. 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Staff wellbeing support associated with clinical acuity increased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70FE9-C09D-BAB8-2896-875AC4CBC3F7}"/>
              </a:ext>
            </a:extLst>
          </p:cNvPr>
          <p:cNvSpPr txBox="1"/>
          <p:nvPr/>
        </p:nvSpPr>
        <p:spPr>
          <a:xfrm>
            <a:off x="4009542" y="1478696"/>
            <a:ext cx="385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31A needs additional staffing to support the administration of NG nutrition requiring restraint.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Sickness levels and temporary staffing requirement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2CA4B-0442-EF96-75AE-3E2D825E9F8B}"/>
              </a:ext>
            </a:extLst>
          </p:cNvPr>
          <p:cNvSpPr txBox="1"/>
          <p:nvPr/>
        </p:nvSpPr>
        <p:spPr>
          <a:xfrm>
            <a:off x="4022479" y="4666034"/>
            <a:ext cx="385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staff in post or awaiting start dates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 numbers of vacancies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Lower incidence of violence and aggression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Low levels of agency use across Walkergate Park Hospital and Beadnell.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Narrative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34BDF-7AEB-E428-F013-BC7B6EA026B8}"/>
              </a:ext>
            </a:extLst>
          </p:cNvPr>
          <p:cNvSpPr txBox="1"/>
          <p:nvPr/>
        </p:nvSpPr>
        <p:spPr>
          <a:xfrm>
            <a:off x="331964" y="1135825"/>
            <a:ext cx="352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High patient acuity &amp; complexity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Persistent high acuity across services requires intensive interventions, seclusion, long-term segregation, Nasogastric (NG) nutrition (often involving restraint) and enhanced observations.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Complex physical health needs are impacting on patient dependency and acuity of need.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Discharge delays &amp; out-of-pathway patients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Patients who are clinically ready for discharge remain in hospital due to delays in social care availability.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Out-of-pathway patients and use of seclusion/segregation beds for new admissions.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Staffing shortages &amp; workforce strain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Continued reliance on the use of temporary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Redeployment and working patterns increasing pressure.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The Spring Covid-19 booster vaccination campaign for patients has an impact on registered nurse staffing.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Training &amp; development challenges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Difficulty supporting mandatory training and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High numbers of preceptees and internationally educated nurses not yet able to take charge, some of whom require a high level of support to complete preceptorship.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Healthcare Support Worker (HCSW) development and Enhanced Multidisciplinary Team (EMDT) participation is limited by staffing constraints.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Sickness &amp; absences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High sickness levels in non-registered staff and leadership roles; clinical staff members working to reduced duties pending the outcome of investigations/ following pregnancy risk assessment; maternity leave impact on staffing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Ongoing sickness and the need for debriefs are compounding pressures.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Operational &amp; unit-specific pressures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Yewdale: no seclusion facility; limited agency staff availability; staff turnover.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Walkergate Park: Allied Health Professions (AHP) staffing remains below the British Society of Rehabilitative Medicine 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Mitford: high overtime working and Working Time Directive opt-outs (maximum hours worked per week).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Rose Lodge: Limited internal response capacity.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31A: Increased NG nutrition requiring restraint.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C4B8E-D834-F0A5-E781-3720EB2F7A9A}"/>
              </a:ext>
            </a:extLst>
          </p:cNvPr>
          <p:cNvSpPr txBox="1"/>
          <p:nvPr/>
        </p:nvSpPr>
        <p:spPr>
          <a:xfrm>
            <a:off x="8008036" y="1479421"/>
            <a:ext cx="3852000" cy="447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Staffing &amp; retention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Twice-daily staffing huddles and redeployment used to ensure safe staffing and skill-mix across sites.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Robust authorisation for temporary staffing; bank staff </a:t>
            </a:r>
            <a:r>
              <a:rPr lang="en-GB" sz="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considered before</a:t>
            </a: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agency.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Temporary staffing engaged to provide cover for essential training.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&amp; supervision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Recovery plan in place for Clinical Supervision; increased focus on debriefs and MDT clarity.</a:t>
            </a:r>
          </a:p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Violence &amp; safety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Weekly safety reviews for all significant incidents, including RIDDOR.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Specialist groups and MDT involvement addressing violence, aggression, and restrictive practices.</a:t>
            </a:r>
          </a:p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 discharge delays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Daily bed flow meetings and Acute Tracker in place to escalate and manage discharge barriers.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MDT and Associate Director review discharge planning and address acuity.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Pathway workstreams and protocolling (redeployment) to where required as restarted to improve discharge processes.</a:t>
            </a:r>
          </a:p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Operational pressures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Local and site-wide huddles manage pressure points and staffing gaps with senior oversight.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of specialist staff flexibility and MDT support to maintain safe care delivery.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Sickness and long-term absence proactively managed through clinics and triage meetings.</a:t>
            </a:r>
          </a:p>
          <a:p>
            <a:pPr>
              <a:lnSpc>
                <a:spcPct val="107000"/>
              </a:lnSpc>
            </a:pPr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Recruitment challenges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Proactive recruitment and vacancy control processes in place.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Flexible working and Occupational Health support staff retention and return to work.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Ongoing service redesign (e.g. Mitford) to address recruitment-related capacity issues.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ECF5A-7063-909E-C930-28FC1D4A55A5}"/>
              </a:ext>
            </a:extLst>
          </p:cNvPr>
          <p:cNvSpPr txBox="1"/>
          <p:nvPr/>
        </p:nvSpPr>
        <p:spPr>
          <a:xfrm>
            <a:off x="4008000" y="1409847"/>
            <a:ext cx="385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Staffing &amp; retention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 retention remains a persistent issue, particularly among Band 5 staff nurses post-preceptorship, compounded by the ongoing need to redeploy staff across wards and reliance on temporary workforce.</a:t>
            </a:r>
          </a:p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&amp; supervision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Training, clinical supervision and appraisals remain below Trust standards, with essential training difficult to achieve due to staffing pressures and the related limited capacity for staff development.</a:t>
            </a:r>
          </a:p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Violence &amp; safety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 </a:t>
            </a:r>
            <a:r>
              <a:rPr lang="en-GB" sz="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number</a:t>
            </a: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incidents, particularly violence and aggression, affect staff wellbeing and contribute to increased reports, debriefs and safety measures.</a:t>
            </a:r>
          </a:p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 discharge delays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patients remain in hospital despite being clinically ready for discharge due to the lack of suitable social care or community services.</a:t>
            </a:r>
          </a:p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Operational pressures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Staffing needs due to observation levels, escorts and acuity hotspots place continued strain on service delivery, further complicated by sickness levels and </a:t>
            </a:r>
            <a:r>
              <a:rPr lang="en-GB" sz="8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 turnover</a:t>
            </a:r>
            <a:r>
              <a:rPr lang="en-GB" sz="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Recruitment challenges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Recruitment is challenged by vacant key posts in some services, a hold on recruitment in some areas and the ‘take charge’ issue.</a:t>
            </a: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AC28E-F0B8-19BD-9CFA-9149AF77028E}"/>
              </a:ext>
            </a:extLst>
          </p:cNvPr>
          <p:cNvSpPr txBox="1"/>
          <p:nvPr/>
        </p:nvSpPr>
        <p:spPr>
          <a:xfrm>
            <a:off x="3978321" y="4666201"/>
            <a:ext cx="400003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 Wellbeing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8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Focused initiatives are ongoing to improve staff wellbeing, some teams are reporting improved morale. </a:t>
            </a:r>
            <a:r>
              <a:rPr lang="en-GB" sz="78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Recruitment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8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 turnover is decreasing across multiple sites. Vacancies remain low, particularly in HCSW roles and new starters are in place or pending.</a:t>
            </a:r>
          </a:p>
          <a:p>
            <a:r>
              <a:rPr lang="en-GB" sz="78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&amp;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8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Training uptake improved. Band 5s have progressed into Band 6 roles in some areas and bespoke training for Physical Health Champions has been implemented.</a:t>
            </a:r>
          </a:p>
          <a:p>
            <a:r>
              <a:rPr lang="en-GB" sz="78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Patient Care &amp;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8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Multidisciplinary Team (MDT) reviews of observations and care planning are ongoing. Approaches to reduce violence/aggression and increased physical health monitoring are in place and there has been some positive feedback from patients and relatives.</a:t>
            </a:r>
          </a:p>
          <a:p>
            <a:r>
              <a:rPr lang="en-GB" sz="78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Operational Improvements</a:t>
            </a:r>
            <a:endParaRPr lang="en-GB" sz="78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78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en-GB" sz="78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ank and overtime is reducing agency reliance. Leadership is enhanced by Band 7s working into teams. Regular governance meetings support quality and safety.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TXT - Indicator Name ,TXT - Indicator Definition ,shape ,PBI_CV_885EF3C3_31C1_4745_B2B9_20771D5AD196 ,shape ,PBI_CV_885EF3C3_31C1_4745_B2B9_20771D5AD196 ,shape ,PBI_CV_885EF3C3_31C1_4745_B2B9_20771D5AD196 ,shape ,BOX - Performance ,Fill Rate ,textbox ,TextEnhancerByMAQ46ASG0293G65JY43S89DKJ9 ,TextEnhancerByMAQ46ASG0293G65JY43S89DKJ9 ,TextEnhancerByMAQ46ASG0293G65JY43S89DKJ9 ,TextEnhancerByMAQ46ASG0293G65JY43S89DKJ9 ,TextEnhancerByMAQ46ASG0293G65JY43S89DKJ9 ,TextEnhancerByMAQ46ASG0293G65JY43S89DKJ9 ,TextEnhancerByMAQ46ASG0293G65JY43S89DKJ9 ,shape ,TextEnhancerByMAQ46ASG0293G65JY43S89DKJ9 ,textbox ,textbox ,cardVisual ,cardVisual ,cardVisual ,tableEx ,textbox ,textbox ,BOX - SPCChart ,TXT - Feedback title ,BOX - Feedback body ,BOX - Feedback Title ,SPC Chart ,textbox ,BOX - Performance ,Actual ,BOX - Performance ,Planned ,TXT - Reporting Perio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Trust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06532-390F-58A6-7F24-313A01BFAB20}"/>
              </a:ext>
            </a:extLst>
          </p:cNvPr>
          <p:cNvSpPr txBox="1"/>
          <p:nvPr/>
        </p:nvSpPr>
        <p:spPr>
          <a:xfrm>
            <a:off x="6825279" y="2064672"/>
            <a:ext cx="3852000" cy="216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Twice-daily staffing huddles and redeployment used to ensure safe staffing and skill-mix across sites.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Robust authorisation for temporary staffing; bank staff </a:t>
            </a:r>
            <a:r>
              <a:rPr lang="en-GB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considered before</a:t>
            </a: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agency.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Temporary staffing engaged to provide cover for essential training.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Sickness and long-term absence proactively managed through clinics and triage meetings.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Proactive recruitment and vacancy control processes in place.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XT - Indicator Title ,SPC Chart ,TXT - Indicator Title ,SPC 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Fill Rate Graphs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OX - Header ,BOX - Background ,TXT - Page Heading ,TXT - Reporting Period ,shape ,TXT - Indicator Title ,SPC Chart ,TXT - Indicator Title ,SPC Chart ,TextEnhancerByMAQ46ASG0293G65JY43S89DKJ9 ,lineChart ,TextEnhancerByMAQ46ASG0293G65JY43S89DKJ9 ,lineChart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Bank Agency Staff 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Acute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F568B-B355-26F9-EEB1-E7D0A6B59807}"/>
              </a:ext>
            </a:extLst>
          </p:cNvPr>
          <p:cNvSpPr txBox="1"/>
          <p:nvPr/>
        </p:nvSpPr>
        <p:spPr>
          <a:xfrm>
            <a:off x="8002620" y="1478600"/>
            <a:ext cx="3816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Daily or twice-daily staffing meetings to review staffing across sites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Admin attend daily staffing meetings to recording rational for increases in staffing 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EMDT model is being implemented: Occupational Therapists are included; other disciplines will be included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Bed flow meetings daily to highlight barriers to discharge for escalation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Majority of vacancies now recruited into and awaiting start dates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Weekly Acute Tracker is in progress to enable ‘pull’ of patients towards discharges.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Staff wellbeing meetings continue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Senior authorisation process for temporary workforce 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Workforce and psychology supporting staff wellbeing, regular staff support meetings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Yewdale: no admissions after 3pm Monday to Friday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Use of temporary staffing is only when all other options have been explored or related to essential training requirements</a:t>
            </a:r>
          </a:p>
          <a:p>
            <a:pPr marL="171450" lvl="0" indent="-1714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Shoredrift pilot (clinical OT lead) continues with positive feedback. </a:t>
            </a:r>
          </a:p>
          <a:p>
            <a:pPr algn="l">
              <a:spcAft>
                <a:spcPts val="600"/>
              </a:spcAft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Aft>
                <a:spcPts val="600"/>
              </a:spcAft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54E7-89E2-CFA2-2CBA-28081B561153}"/>
              </a:ext>
            </a:extLst>
          </p:cNvPr>
          <p:cNvSpPr txBox="1"/>
          <p:nvPr/>
        </p:nvSpPr>
        <p:spPr>
          <a:xfrm>
            <a:off x="4022479" y="1412239"/>
            <a:ext cx="3852000" cy="207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Refusal of staff to be protocolled (</a:t>
            </a:r>
            <a:r>
              <a:rPr lang="en-GB" sz="1100" kern="100" dirty="0" err="1">
                <a:latin typeface="Arial" panose="020B0604020202020204" pitchFamily="34" charset="0"/>
                <a:cs typeface="Arial" panose="020B0604020202020204" pitchFamily="34" charset="0"/>
              </a:rPr>
              <a:t>redeplyed</a:t>
            </a: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) to acute based wards.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Staff retention remains a challenge, particularly staff nurses completing preceptorship.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Staffing levels are based on number of Within Eyesight  Observations; escorts or therapeutic activity requires extra staffing to facilitate this.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Training, appraisals and Supervision continue to improve. PMVA &amp; mandatory training on is well below Trust targets in some areas.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Yewdale: recruitment to vacancies currently on hold</a:t>
            </a:r>
            <a:r>
              <a:rPr lang="en-GB" sz="1100" kern="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0CFF-2717-D986-42A1-C43AF1B13192}"/>
              </a:ext>
            </a:extLst>
          </p:cNvPr>
          <p:cNvSpPr txBox="1"/>
          <p:nvPr/>
        </p:nvSpPr>
        <p:spPr>
          <a:xfrm>
            <a:off x="4022479" y="4615234"/>
            <a:ext cx="3852000" cy="207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Staff turnover is reducing; retention  remains a challenge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Ongoing MDT focus on reviewing of observations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Bank staff being used rather than agency evidenced by data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Focused work on staff wellbeing is ongoing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Protocolling work continues to support staff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Leadership teams report improvements in team morale Hadrian and Rowanwood; extension to Band 5s acting up to Band 6 role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Yewdale: patient activities increased &amp; de-escalation techniques improving.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60B75-DA4E-FFBD-BF59-7FFFC126016B}"/>
              </a:ext>
            </a:extLst>
          </p:cNvPr>
          <p:cNvSpPr txBox="1"/>
          <p:nvPr/>
        </p:nvSpPr>
        <p:spPr>
          <a:xfrm>
            <a:off x="373380" y="1412239"/>
            <a:ext cx="3520958" cy="522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High levels of acuity to manage risk including self-harm, violence, physical health needs, escorting, NG nutrition, increased seclusion, engagement &amp; observations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EMDT roll out for all parts of MDT is in progress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Bed use above capacity. This includes patients temporarily at NSECH, in seclusion and long-term segregation beds being filled by new admissions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Patients who are clinically ready for discharge with no identified arrangements for ongoing care and support: the availability of social care remains a pressure.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Number of staff required to undertake essential training, resulting in additional shifts requiring cover.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Recently recruited Nursing Assistants needing intensive support with skills passport to help transition in roles.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High numbers of preceptees who cannot take charge, adding pressure to those who can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workforce to support vacancies, enhanced engagement, sickness and other absences.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Sickness and maternity leave is adding to pressures; the restriction of duties following pregnancy risk assessments also has an impact on staffing levels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30" kern="100" dirty="0">
                <a:latin typeface="Arial" panose="020B0604020202020204" pitchFamily="34" charset="0"/>
                <a:cs typeface="Arial" panose="020B0604020202020204" pitchFamily="34" charset="0"/>
              </a:rPr>
              <a:t>Yewdale: increased level of engagement and observations; no seclusion facility; limited agency cover availability due to the geographical location of the ward; 6 x Mental Health Nurses moving to new CNTW posts</a:t>
            </a:r>
          </a:p>
        </p:txBody>
      </p:sp>
    </p:spTree>
    <p:extLst>
      <p:ext uri="{BB962C8B-B14F-4D97-AF65-F5344CB8AC3E}">
        <p14:creationId xmlns:p14="http://schemas.microsoft.com/office/powerpoint/2010/main" val="53714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PICU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136BD-704E-24A7-3DC2-C1CCAB1D6AC3}"/>
              </a:ext>
            </a:extLst>
          </p:cNvPr>
          <p:cNvSpPr txBox="1"/>
          <p:nvPr/>
        </p:nvSpPr>
        <p:spPr>
          <a:xfrm>
            <a:off x="340465" y="1478599"/>
            <a:ext cx="352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lack of substantive experienced post- preceptorship Band 5 staff.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acuity: patients often have a forensic need/risk; this can be compounded by co-existing conditions, such as autism, and substance misuse.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restrictive practice to support clinical need and safety (Seclusion).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pathway patients.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who are clinically ready for discharge, with no identified arrangements for ongoing care and support.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Engagement and Observation levels.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staff training is difficult to achieve as not able to release staff members. 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temporary workforce to support enhanced engagement, sickness and other absences.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Physical Health needs. </a:t>
            </a:r>
          </a:p>
          <a:p>
            <a:pPr marL="171450" lvl="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Non-clinical staff due to ongoing investigations is creating pressure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1BC-45E4-93C9-BF88-A1DBF1C0D63D}"/>
              </a:ext>
            </a:extLst>
          </p:cNvPr>
          <p:cNvSpPr txBox="1"/>
          <p:nvPr/>
        </p:nvSpPr>
        <p:spPr>
          <a:xfrm>
            <a:off x="8002620" y="1478600"/>
            <a:ext cx="38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authorisation process for temporary workforce.  </a:t>
            </a:r>
          </a:p>
          <a:p>
            <a:pPr lvl="0" algn="just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Occupational Health to support staff returning to work. </a:t>
            </a:r>
          </a:p>
          <a:p>
            <a:pPr lvl="0" algn="just"/>
            <a:endParaRPr lang="en-GB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only admissions continue, with a view to exploring a reduced capacity male PICU environment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ECA8B-04FB-4086-512A-600CC8318030}"/>
              </a:ext>
            </a:extLst>
          </p:cNvPr>
          <p:cNvSpPr txBox="1"/>
          <p:nvPr/>
        </p:nvSpPr>
        <p:spPr>
          <a:xfrm>
            <a:off x="4022479" y="1478599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Daily difficulties level-loading of substantive post-preceptorship Band 5 nurses.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workforce.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Levels of incidents relating to violence and aggression, including the impact on staff wellbeing.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Band 5 preceptees following completion of preceptorship progress to Band 6 posts out with inpatient CBU.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Working to achieve parity of esteem (physical and mental health).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BEB28-457A-989F-859F-C2D478F771C0}"/>
              </a:ext>
            </a:extLst>
          </p:cNvPr>
          <p:cNvSpPr txBox="1"/>
          <p:nvPr/>
        </p:nvSpPr>
        <p:spPr>
          <a:xfrm>
            <a:off x="4022479" y="4623700"/>
            <a:ext cx="385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Clinical Band 7 on wards work in the numbers, including weekends and night shift, to assist with leadership and quality.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Loan of experienced Band 6 and 5 staff from more established wards has bolstered the nursing team.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workers: Bank worker numbers are increasing, reducing the need for agency.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Focused work on staff wellbeing is in progress.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Realigned Physical Health Champions, with additional bespoke training offer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Adult Rehab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8059-792D-0123-FF35-7FE7CB663F33}"/>
              </a:ext>
            </a:extLst>
          </p:cNvPr>
          <p:cNvSpPr txBox="1"/>
          <p:nvPr/>
        </p:nvSpPr>
        <p:spPr>
          <a:xfrm>
            <a:off x="340465" y="1493220"/>
            <a:ext cx="3528000" cy="471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numbers of preceptee and international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 educated</a:t>
            </a: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nurses who cannot take charge (adding pressure to those who can).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preceptees currently require significant support to complete the preceptorship process.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Patients who are clinically ready for discharge with no identified arrangements for ongoing care and support.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Some wards have patients with dysphagia, which is a significant risk requiring additional support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workforce to support vacancies, enhanced engagement, sickness and other absences.</a:t>
            </a:r>
            <a:endParaRPr lang="en-GB" sz="11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continued use of agency staff who are often unfamiliar with patients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 support vacancies, enhanced engagement and observations, sickness and other staffing issues.</a:t>
            </a:r>
            <a:endParaRPr lang="en-GB" sz="11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Essential staff training is not being achieved as it is not possible to release staff, due to patient acuity and staffing levels.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observation levels, nurse sickness &amp; maternity leave adds to pressures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B20DC-86F7-1CAD-4D1C-56A0D3957B7A}"/>
              </a:ext>
            </a:extLst>
          </p:cNvPr>
          <p:cNvSpPr txBox="1"/>
          <p:nvPr/>
        </p:nvSpPr>
        <p:spPr>
          <a:xfrm>
            <a:off x="7976747" y="1493220"/>
            <a:ext cx="3816000" cy="4124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CBUs</a:t>
            </a: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use locally agreed staffing huddles to manage resource gaps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with senior overview to support pressures.</a:t>
            </a:r>
            <a:endParaRPr lang="en-GB" sz="11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wellbeing meetings are being held.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Engagement with sexual safety work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Protocolling within pathways where possible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Pathway workstreams have restarted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Workforce support for flexible working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temporary staffing to support essential training demands.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Redeployment of staff across site to support safer staffing levels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Twice daily staffing meetings to ensure safer staffing and skill mix across the site.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87894-20F9-6FF7-F84B-6167BC055EE6}"/>
              </a:ext>
            </a:extLst>
          </p:cNvPr>
          <p:cNvSpPr txBox="1"/>
          <p:nvPr/>
        </p:nvSpPr>
        <p:spPr>
          <a:xfrm>
            <a:off x="3996606" y="1493220"/>
            <a:ext cx="3852000" cy="2058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Pressures relating to meeting training needs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workforce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Pressures due to escorting patients to other hospital sites and services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Significant support required for preceptees 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Staffing levels based on number of observations, escorts or therapeutic activity requires extra staffing to facilitate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C1E44-55D1-F20F-5839-E1DEB71A5DBE}"/>
              </a:ext>
            </a:extLst>
          </p:cNvPr>
          <p:cNvSpPr txBox="1"/>
          <p:nvPr/>
        </p:nvSpPr>
        <p:spPr>
          <a:xfrm>
            <a:off x="3996606" y="4648816"/>
            <a:ext cx="385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Bank staff being used rather than agency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Wider Multidisciplinary team supporting patient care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Focused work on staff wellbeing is in progress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Physical Health Champions realigned on all wards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vacancies across HCSW roles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vast improvement in training uptake</a:t>
            </a:r>
            <a:endParaRPr lang="en-GB" sz="11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Elm House &amp; </a:t>
            </a: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Willow View: turnover reducing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Newton and Kinnersley: Band 6 posts now filled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hape ,shape ,shape ,textbox ,textbox ,shape ,shape ,textbox ,shape ,shape ,textbox ,shape ,shape ,TextEnhancerByMAQ46ASG0293G65JY43S89DKJ9 ,TextEnhancerByMAQ46ASG0293G65JY43S89DKJ9 ,TextEnhancerByMAQ46ASG0293G65JY43S89DKJ9 ,TextEnhancerByMAQ46ASG0293G65JY43S89DKJ9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4" y="0"/>
            <a:ext cx="12124592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Older Persons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3FA53-DBD6-B21B-E75A-C5A59842FC54}"/>
              </a:ext>
            </a:extLst>
          </p:cNvPr>
          <p:cNvSpPr txBox="1"/>
          <p:nvPr/>
        </p:nvSpPr>
        <p:spPr>
          <a:xfrm>
            <a:off x="257623" y="1478599"/>
            <a:ext cx="3528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preceptees, which reduces the capacity of registered nurses who can take charge; the effects of long-term illness and the increase in short-term illness; restricted duties relating to pregnancy risk assessments; maternity leave and vacancies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High levels of acuity requiring enhanced engagement and observations to manage patient acuity and risk. 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Essential staff training is a challenge due to releasing staff, patient acuity, observation levels, escorts and staffing levels.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ngoing need to redeploy staff members  to wards other than their base ward, reducing continuity of care and increasing staff stress levels.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Use of temporary workforce to support vacancies, enhanced engagement, sickness and other absences.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Woodhorn: both Clinical Leads on long-term sick leave.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Woodhorn: limited resident doctor cover.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Hauxley: out of pathway patients.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DCE97-1BC4-EC14-DB77-AA0ED1270387}"/>
              </a:ext>
            </a:extLst>
          </p:cNvPr>
          <p:cNvSpPr txBox="1"/>
          <p:nvPr/>
        </p:nvSpPr>
        <p:spPr>
          <a:xfrm>
            <a:off x="8080261" y="1374224"/>
            <a:ext cx="3816000" cy="48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review of skill mix and flexibility of specialist nurses to cover take charge shifts on the wards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of Specialist Nurse/Ward Manager to cover  and support safer staffing levels on the wards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tailored support for preceptees to aid their development and scheduled preceptee sign off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Clinical supervision and appraisal completion; ‘Tartan Rug’ system is in place to improve Training monitoring.  Regular HR Triage’s in place to support absence and performance management in line with policy. 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attention on debrief and wellbeing of staff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attention on roles and responsibilities of MDT 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and observation levels reviewed daily by MDT and the senior nursing team including the Clinical Manager to ensure correct staffing in place.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 meetings to ensure clear ward priorities and support to more inexperienced staff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being used rather than agency.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 Team supporting patient care.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work on staff wellbeing is in progress.</a:t>
            </a:r>
          </a:p>
          <a:p>
            <a:pPr marL="171450" indent="-171450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Trust handover process implemented, subject to on-going audit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0BB7-C1D3-EC41-860D-70F2CE74A936}"/>
              </a:ext>
            </a:extLst>
          </p:cNvPr>
          <p:cNvSpPr txBox="1"/>
          <p:nvPr/>
        </p:nvSpPr>
        <p:spPr>
          <a:xfrm>
            <a:off x="4022479" y="1374224"/>
            <a:ext cx="3852000" cy="323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Supervision, appraisals and essential staff training not meeting Trust standards.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Ongoing need to redeploy staff 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wards other than their base ward, reducing </a:t>
            </a:r>
            <a:r>
              <a:rPr lang="en-GB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continuity of</a:t>
            </a: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Difficulties level-loading Band 5 nurses across wards.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Essential staff training is not being achieved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Continued need to u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se temporary staff.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impact of incidents relating to violence and aggression on staff wellbeing.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development and support for preceptees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Ruskin: increase in assaults to staff and patients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85AC8-15FF-E6CD-4A5A-542B52CCE8FF}"/>
              </a:ext>
            </a:extLst>
          </p:cNvPr>
          <p:cNvSpPr txBox="1"/>
          <p:nvPr/>
        </p:nvSpPr>
        <p:spPr>
          <a:xfrm>
            <a:off x="3994353" y="4613509"/>
            <a:ext cx="3852000" cy="21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feedback from relatives of patient/carer and from a patient who has been discharged from service.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</a:t>
            </a: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locality: staff turnover is reducing.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kern="100" dirty="0">
                <a:latin typeface="Arial" panose="020B0604020202020204" pitchFamily="34" charset="0"/>
                <a:cs typeface="Arial" panose="020B0604020202020204" pitchFamily="34" charset="0"/>
              </a:rPr>
              <a:t>Ruskin &amp; Oakwood: ongoing team culture and wellbeing work.</a:t>
            </a:r>
          </a:p>
          <a:p>
            <a:pPr>
              <a:spcAft>
                <a:spcPts val="600"/>
              </a:spcAft>
            </a:pPr>
            <a:endParaRPr lang="en-GB" sz="1050" dirty="0"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319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5046</Words>
  <Application>Microsoft Office PowerPoint</Application>
  <PresentationFormat>Widescreen</PresentationFormat>
  <Paragraphs>1044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Segoe UI</vt:lpstr>
      <vt:lpstr>Symbol</vt:lpstr>
      <vt:lpstr>Custom Design</vt:lpstr>
      <vt:lpstr>Title</vt:lpstr>
      <vt:lpstr>Narrative Summary</vt:lpstr>
      <vt:lpstr>Trust Overview</vt:lpstr>
      <vt:lpstr>Fill Rate Graphs</vt:lpstr>
      <vt:lpstr>Bank Agency Staff Use</vt:lpstr>
      <vt:lpstr>Adult Acute Summary</vt:lpstr>
      <vt:lpstr>PICU Summary</vt:lpstr>
      <vt:lpstr>Adult Rehab Summary</vt:lpstr>
      <vt:lpstr>Older Persons Summary</vt:lpstr>
      <vt:lpstr>CYPS Summary</vt:lpstr>
      <vt:lpstr>Secure Services Summary</vt:lpstr>
      <vt:lpstr>LD Autism Summary</vt:lpstr>
      <vt:lpstr>Neuro Specialist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Cowlard, Sarah</cp:lastModifiedBy>
  <cp:revision>6</cp:revision>
  <dcterms:created xsi:type="dcterms:W3CDTF">2016-09-04T11:54:55Z</dcterms:created>
  <dcterms:modified xsi:type="dcterms:W3CDTF">2025-04-24T09:20:40Z</dcterms:modified>
</cp:coreProperties>
</file>