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0" r:id="rId2"/>
    <p:sldId id="304" r:id="rId3"/>
    <p:sldId id="302" r:id="rId4"/>
    <p:sldId id="303" r:id="rId5"/>
    <p:sldId id="261" r:id="rId6"/>
    <p:sldId id="259" r:id="rId7"/>
    <p:sldId id="272" r:id="rId8"/>
    <p:sldId id="258" r:id="rId9"/>
    <p:sldId id="257" r:id="rId10"/>
    <p:sldId id="282" r:id="rId11"/>
    <p:sldId id="284" r:id="rId12"/>
    <p:sldId id="299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9360F-9EB6-443D-BBE1-75C795758C46}" v="2" dt="2025-03-21T17:11:09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3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A587-08D0-412E-8446-FAC166378DE2}" type="datetimeFigureOut">
              <a:rPr lang="en-GB" smtClean="0"/>
              <a:t>27/03/2025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A1FED-21D4-46A3-ADC0-5E9B1A7661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1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Name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Definition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Fill Rate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SPCChart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Feedback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Feedback body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Feedback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Planned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Background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Page Heading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Background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Page Heading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lineChart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lineChart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17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22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4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3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2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4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2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8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9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6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7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extbox ,shape ,TextEnhancerByMAQ46ASG0293G65JY43S89DKJ9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CYPS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DEB69-3377-93E5-6354-9C24CCEBB8AE}"/>
              </a:ext>
            </a:extLst>
          </p:cNvPr>
          <p:cNvSpPr txBox="1"/>
          <p:nvPr/>
        </p:nvSpPr>
        <p:spPr>
          <a:xfrm>
            <a:off x="340465" y="1478599"/>
            <a:ext cx="3528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A high level of preceptees who are unable to take charge of wards.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Increased sickness in registered and non-registered staff both short and long term.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agency staff to support staff vacancies/ sickness/ enhanced observations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disordered eating / eating disorder  and high levels of enhanced observations to support with this.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Nasogastric nutrition requirements.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Delayed discharges / readmission to hospital with limited placement options, as well as Patients who are Clinically Ready </a:t>
            </a:r>
            <a:r>
              <a:rPr lang="en-US" sz="1100">
                <a:latin typeface="Segoe UI" panose="020B0502040204020203" pitchFamily="34" charset="0"/>
                <a:cs typeface="Segoe UI" panose="020B0502040204020203" pitchFamily="34" charset="0"/>
              </a:rPr>
              <a:t>For Discharge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with no identified placements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and complex care packages requiring enhanced observations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significant self-harm resulting in increasing restrictions both individual and ward restrictions.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E236E-F650-97FE-A63F-E014403A8BC5}"/>
              </a:ext>
            </a:extLst>
          </p:cNvPr>
          <p:cNvSpPr txBox="1"/>
          <p:nvPr/>
        </p:nvSpPr>
        <p:spPr>
          <a:xfrm>
            <a:off x="4022479" y="1389822"/>
            <a:ext cx="38520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Nasogastric nutrition and increased use of safety pod due to this.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High number of preceptee nurses who are unable to take charge of the ward and ratio of preceptees in proportion to experienced registered nurses.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placements or delays on placements.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Safer staffing increased in order to progress someone out of LTS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Supporting staff through internal rotations.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Reducing enhanced observations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Increasing in positive risk taking and supporting staff through this.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586DE-B8ED-8E98-E625-9A929671B56D}"/>
              </a:ext>
            </a:extLst>
          </p:cNvPr>
          <p:cNvSpPr txBox="1"/>
          <p:nvPr/>
        </p:nvSpPr>
        <p:spPr>
          <a:xfrm>
            <a:off x="4022479" y="4633941"/>
            <a:ext cx="3852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Positive feedback received from </a:t>
            </a:r>
            <a:r>
              <a:rPr lang="en-US" sz="900" b="0" dirty="0"/>
              <a:t>Quality Network for Inpatient CAMHS (QNIC)</a:t>
            </a: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, Provider collaborative and Mock CQC inspection on Lotus Ward.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Lotus: 0 seclusion episodes,0 prone restraints and 0 supine restraints.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Redburn: No levels of sickness absence. Low levels of Bank / agency requirements.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Increase in training / supervision statistics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Internal rotations to support leadership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Support from HOPEs and positive and safe teams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Reduction in overall incidents, severity of incidents and use of enhanced observations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8493" y="1478599"/>
            <a:ext cx="37338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CYPS Inpatient Pathway Meeting.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Preceptee induction and support; band 5 fixed term recruitment to support preceptees.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huddles to review staffing levels where level loading of skill mix within service including temporary redeployment of staff to support qualified deficits.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Discharge planning meeting in place: delays in discharges escalated to increase focus on ensuring patients are being nursed in the correct pathway, dependent on level of risk or treatment need.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Regular workforce support in place for managing staff sickness.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drop-in sessions that are also being offered during shift change over to facilitate all staff across shift patterns to attend.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Secure Services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FA62B-7865-572C-DFFC-0D8D68E77B7A}"/>
              </a:ext>
            </a:extLst>
          </p:cNvPr>
          <p:cNvSpPr txBox="1"/>
          <p:nvPr/>
        </p:nvSpPr>
        <p:spPr>
          <a:xfrm>
            <a:off x="340465" y="1478599"/>
            <a:ext cx="352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from: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Alwinton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: high level of enhanced observations. Two patients requiring 3:1. Section 17 leave escorts are 2:1 ratio and gender specific.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Continued prolonged seclusion on Elsdon: individualised care package of 6:1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There are 18 preceptees across 10 wards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Bank use hotspots: Alwinton, Elsdon, Tweed Low Secure and Tyne Mental Health</a:t>
            </a:r>
          </a:p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EBC76-4326-35B9-9ECA-887EDFBE0954}"/>
              </a:ext>
            </a:extLst>
          </p:cNvPr>
          <p:cNvSpPr txBox="1"/>
          <p:nvPr/>
        </p:nvSpPr>
        <p:spPr>
          <a:xfrm>
            <a:off x="8002620" y="1478600"/>
            <a:ext cx="381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huddles to review staffing levels chaired by clinical manager, all 10 ward managers/representative attend to ensure skill mix, level loading of temporary staffing across the wards.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Group Directors agency authorisation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Workforce supported sickness absence clinics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Preceptee induction programme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Group Director/Finance vacancy control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DCBBF-AB34-8871-54AC-8E7103B433BA}"/>
              </a:ext>
            </a:extLst>
          </p:cNvPr>
          <p:cNvSpPr txBox="1"/>
          <p:nvPr/>
        </p:nvSpPr>
        <p:spPr>
          <a:xfrm>
            <a:off x="4022479" y="1478599"/>
            <a:ext cx="385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Hotspots of acuity: 299 patient related incidents across 10 wards (127 of theses violence and aggression).</a:t>
            </a:r>
          </a:p>
          <a:p>
            <a:pPr lvl="1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 total patient incident data by ward:</a:t>
            </a:r>
          </a:p>
          <a:p>
            <a:pPr lvl="1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Elsdon: 67 (1 patient)</a:t>
            </a:r>
          </a:p>
          <a:p>
            <a:pPr lvl="1"/>
            <a:r>
              <a:rPr lang="en-GB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Alwinton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: 68</a:t>
            </a:r>
          </a:p>
          <a:p>
            <a:pPr lvl="1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Rothbury: 41</a:t>
            </a:r>
          </a:p>
          <a:p>
            <a:pPr lvl="1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Tweed Hospital Based Rehab: 34</a:t>
            </a:r>
          </a:p>
          <a:p>
            <a:pPr lvl="1"/>
            <a:r>
              <a:rPr lang="en-GB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Linhope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: 33</a:t>
            </a:r>
          </a:p>
          <a:p>
            <a:pPr lvl="1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Tweed Low Secure: 32</a:t>
            </a:r>
          </a:p>
          <a:p>
            <a:pPr lvl="1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Tyne Mental Health: 24</a:t>
            </a:r>
          </a:p>
          <a:p>
            <a:pPr lvl="1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Tyne Hospital Based Rehab:18</a:t>
            </a:r>
          </a:p>
          <a:p>
            <a:pPr lvl="1"/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Berwick: 8 </a:t>
            </a:r>
          </a:p>
          <a:p>
            <a:pPr lvl="1"/>
            <a:r>
              <a:rPr lang="en-GB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Harthope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: 8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1365E-3403-80B7-55AD-DD249EC6693A}"/>
              </a:ext>
            </a:extLst>
          </p:cNvPr>
          <p:cNvSpPr txBox="1"/>
          <p:nvPr/>
        </p:nvSpPr>
        <p:spPr>
          <a:xfrm>
            <a:off x="4022479" y="4666034"/>
            <a:ext cx="385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Good vacancy fill rate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>
                <a:latin typeface="Segoe UI" panose="020B0502040204020203" pitchFamily="34" charset="0"/>
                <a:cs typeface="Segoe UI" panose="020B0502040204020203" pitchFamily="34" charset="0"/>
              </a:rPr>
              <a:t>Good staff retention rate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Slight increase in sickness absence however downward trajectory indication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Overall reduction in use of bank and agency staff.</a:t>
            </a:r>
          </a:p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LD Autism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1D562-C074-B0CE-BF1E-163F09CA728D}"/>
              </a:ext>
            </a:extLst>
          </p:cNvPr>
          <p:cNvSpPr txBox="1"/>
          <p:nvPr/>
        </p:nvSpPr>
        <p:spPr>
          <a:xfrm>
            <a:off x="373380" y="1427177"/>
            <a:ext cx="3527852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High numbers of preceptees who cannot take charge (adding pressure to those who can).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engagement and observations to manage patient acuity and risk.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not being achieved: difficulties releasing staff members due to staffing pressures.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Rose Lodge is limited to an internal response team, due to being standalone unit.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Rose Lodge: currently supporting a patient in long tern seclusion (this commenced mid-July 2024).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in the number of debriefs required needing staff attendance, taking staff away from clinical area (Mitford Unit)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Clinical supervision target not achieved due to ongoing clinical pressures (Mitford Unit).</a:t>
            </a:r>
            <a:endParaRPr lang="en-GB" sz="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Overtime usage and those opting out of the Working Time Directive is high within Mitford.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Releasing staff to engage in the HCSW development programme results in staffing pressure the last week of each month; temporary  workforce support is required (Mitford Unit).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Edenwood: continues to experience high levels of acuity pertaining to 2 patients.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5F07A-BBE3-2C77-D11F-C506FA7B20FD}"/>
              </a:ext>
            </a:extLst>
          </p:cNvPr>
          <p:cNvSpPr txBox="1"/>
          <p:nvPr/>
        </p:nvSpPr>
        <p:spPr>
          <a:xfrm>
            <a:off x="8002620" y="1345160"/>
            <a:ext cx="3816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patient care group locality staffing huddles to manage resource gaps,</a:t>
            </a: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 with senior overview to support pressures.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Utilisation of the wider multidisciplinary team where possible (Mitford).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Weekly staff-side drop-in support to promote staff wellbeing on Rose Lodge; fortnightly Assistant Director and staff-side drop-in support on Mitford.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Staff Wellbeing/Team meetings for Mitford staff are held and relevant actions </a:t>
            </a: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progressed.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A robust authorisation process is in place for temporary workforce engagement.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Observation levels and risk mitigation form part of a daily assessment of need within the daily and clinical reviews on Mitford.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Weekly reports at safety meeting of any incident of moderate or severe harm or RIDDOR that will impact on staff safety (Mitford Unit).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Specialist Care Group Violence and Aggression and Reducing Restrictive Interventions Group established, led by Group Directors and attended by CBU members.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Service supported by an Incident Management Group to review service improvement actions (Mitford).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Pause to admissions to Mitford unit continues; staffing requirements have reduced following the discharge of a patient (Mitford).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HCSW programme to be rolled out to support </a:t>
            </a: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and provide skills and knowledge (Mitford).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Recovery plan in place for Clinical Supervision (Specialist Care Group CBU).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Quality, safety, staffing meeting (Rose Lodge).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huddles facilitated to understand deficits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Long term sick meetings and monthly triage meetings held to monitor and ensure actions adhered to.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2779-DE09-408A-D59B-EAC57BD6CD27}"/>
              </a:ext>
            </a:extLst>
          </p:cNvPr>
          <p:cNvSpPr txBox="1"/>
          <p:nvPr/>
        </p:nvSpPr>
        <p:spPr>
          <a:xfrm>
            <a:off x="3984361" y="1502548"/>
            <a:ext cx="38520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wards; the impact of an inexperienced Healthcare Support Worker workforce.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not being achieved.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violence, aggression and assaults on staff and how this impacts staff wellbeing (Rose Lodge and the Mitford Unit).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Increase in staff incidents leading to RIDDOR reporting.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The ability to give staff focused time for involvement with staff debriefs (Mitford Unit).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kern="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pressure of vacancies to care packages: a meeting is now in place with the  finance team to monitor staffing need against discharges (Mitford Unit). </a:t>
            </a:r>
            <a:endParaRPr lang="en-GB" sz="7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750" dirty="0">
                <a:latin typeface="Segoe UI" panose="020B0502040204020203" pitchFamily="34" charset="0"/>
                <a:cs typeface="Segoe UI" panose="020B0502040204020203" pitchFamily="34" charset="0"/>
              </a:rPr>
              <a:t>Safer staffing levels increased safely to support acuity (Edenwood).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D0E74-ABB2-4D96-F0B7-B2BD4B062DC6}"/>
              </a:ext>
            </a:extLst>
          </p:cNvPr>
          <p:cNvSpPr txBox="1"/>
          <p:nvPr/>
        </p:nvSpPr>
        <p:spPr>
          <a:xfrm>
            <a:off x="3984361" y="4672096"/>
            <a:ext cx="385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 including weekends and night shift to assist with leadership and quality (Rose Lodge).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Psychology led staff support sessions (Rose Lodge).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Bank and overtime being used rather than Agency (Mitford).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Work on Mitford with the National HOPE(S) team  is in progress to support patients.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Robust system in place to report RIDDOR and provide updates as required (Mitford Unit).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Increase in specialist clinical nursing resource (Mitford).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Reduction in Long-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erm Sickness cases with staff returning on phased returns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 (Mitford Unit).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Planned meeting with commissioning ICBs for patients Clinically Ready</a:t>
            </a: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 For Discharge (Mitford).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800" dirty="0">
                <a:latin typeface="Segoe UI" panose="020B0502040204020203" pitchFamily="34" charset="0"/>
                <a:cs typeface="Segoe UI" panose="020B0502040204020203" pitchFamily="34" charset="0"/>
              </a:rPr>
              <a:t>Specialist nurse covering ward manager post  (Edenwood).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Neuro Specialist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089B0-9807-CD05-B090-CA84CBF089EB}"/>
              </a:ext>
            </a:extLst>
          </p:cNvPr>
          <p:cNvSpPr txBox="1"/>
          <p:nvPr/>
        </p:nvSpPr>
        <p:spPr>
          <a:xfrm>
            <a:off x="340465" y="1478599"/>
            <a:ext cx="35280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from: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5 Wards have high levels of sickness over the Trust target of 5%.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1: 8.86% increase from previous month.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2: 9.17% decrease from previous month.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Ward 4: 7.12% decrease from previous month.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Eating disorders: 12.57% increase from previous month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Beadnell: 14.03% increase from previous month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Sickness is predominantly non-registered workforce, with a high proportion of long-term sickness, appropriately managed in conjunction with Workforce.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Clinical acuity of Gibside with increase of violence and aggression to staff and patients linked to 1 patient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31A are requiring additional staffing to support restraint feeding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Allied Health Professions staffing levels at Walkergate Park do not meet the British Society of Rehabilitative Medicine guidelines for Level 1 Rehabilitation providers, which impacts service provision.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2977-8A5B-8D0B-D5C5-DB8E3312535A}"/>
              </a:ext>
            </a:extLst>
          </p:cNvPr>
          <p:cNvSpPr txBox="1"/>
          <p:nvPr/>
        </p:nvSpPr>
        <p:spPr>
          <a:xfrm>
            <a:off x="8002620" y="1478600"/>
            <a:ext cx="3816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CBU staffing huddle held twice weekly to review clinical activity/sickness and level-load staffing resources where possible.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Acuity: regular reviews by the Multi-Disciplinary Team 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Associate Director oversight where required to support discharge planning.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Acuity of admissions considered weekly to ensure patient safety for planned admissions.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Appropriate escalation to Clinical Manager/Point of Contact (POC) to support staffing levels as and when needed.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Regular liaison with Workforce to support long-term sickness cases and proactive approach to sickness management.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Proactive recruitment: vacancies are advertised promptly following group vacancy control meetings.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Proactive management of disciplinary cases to minimise impact on clinical services whilst maintaining safety.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Staff wellbeing support associated with clinical acuity increased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number of RNDAs across WGP incorporated into staffing numbers as past year 1 of programme, requiring significant amount of study/ placement time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70FE9-C09D-BAB8-2896-875AC4CBC3F7}"/>
              </a:ext>
            </a:extLst>
          </p:cNvPr>
          <p:cNvSpPr txBox="1"/>
          <p:nvPr/>
        </p:nvSpPr>
        <p:spPr>
          <a:xfrm>
            <a:off x="4022479" y="1478599"/>
            <a:ext cx="385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Gibside has increased staffing numbers in order to provide a site response at SNH, following closure and movement of other wards. Clinical acuity on the ward has increased and this has resulted in increased use of temporary staff.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31A needs additional staffing to support </a:t>
            </a:r>
            <a:r>
              <a:rPr lang="en-GB" sz="1100" dirty="0">
                <a:cs typeface="Segoe UI" panose="020B0502040204020203" pitchFamily="34" charset="0"/>
              </a:rPr>
              <a:t>the administration of nasogastric nutrition requiring restraint.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2CA4B-0442-EF96-75AE-3E2D825E9F8B}"/>
              </a:ext>
            </a:extLst>
          </p:cNvPr>
          <p:cNvSpPr txBox="1"/>
          <p:nvPr/>
        </p:nvSpPr>
        <p:spPr>
          <a:xfrm>
            <a:off x="4022479" y="4666034"/>
            <a:ext cx="385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New staff in post.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Lower numbers of vacancies in comparison to other parts of Trust.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Lower incidence of violence and aggression in comparison to other parts of Trust.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Low levels of agency use across Walkergate Park Hospital and Beadnell.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TXT - Reporting Perio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Narrative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6D93F-D09F-8CD3-635C-79A447A1C8C4}"/>
              </a:ext>
            </a:extLst>
          </p:cNvPr>
          <p:cNvSpPr txBox="1"/>
          <p:nvPr/>
        </p:nvSpPr>
        <p:spPr>
          <a:xfrm>
            <a:off x="8008036" y="1479421"/>
            <a:ext cx="385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Staffing &amp;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Specialist nurse covering Ward Manager role (</a:t>
            </a:r>
            <a:r>
              <a:rPr lang="en-GB" sz="800" b="0" dirty="0" err="1"/>
              <a:t>Edenwood</a:t>
            </a:r>
            <a:r>
              <a:rPr lang="en-GB" sz="800" b="0" dirty="0"/>
              <a:t>) and flexible redeployment across sites to support staffing levels. C</a:t>
            </a:r>
            <a:r>
              <a:rPr lang="en-GB" sz="800" b="0" dirty="0">
                <a:cs typeface="Segoe UI" panose="020B0502040204020203" pitchFamily="34" charset="0"/>
              </a:rPr>
              <a:t>linical Occupational Therapy lead pilot continues positively (</a:t>
            </a:r>
            <a:r>
              <a:rPr lang="en-GB" sz="800" b="0" dirty="0" err="1">
                <a:cs typeface="Segoe UI" panose="020B0502040204020203" pitchFamily="34" charset="0"/>
              </a:rPr>
              <a:t>Shoredrift</a:t>
            </a:r>
            <a:r>
              <a:rPr lang="en-GB" sz="800" b="0" dirty="0">
                <a:cs typeface="Segoe UI" panose="020B0502040204020203" pitchFamily="34" charset="0"/>
              </a:rPr>
              <a:t>).</a:t>
            </a:r>
            <a:endParaRPr lang="en-GB" sz="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Daily or twice daily staffing meetings and inpatient care group ‘huddles’.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Registered Nurse Degree Apprenticeship (RNDA) staff incorporated into staffing.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CPD initiatives supporting retention, with focused supervision for preceptees, including planned sign-off meetings.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Wellbeing initiatives focussing on debriefing and mental health support.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Management of sickness absence and disciplinary cases with Workforce support.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b="0" dirty="0"/>
          </a:p>
          <a:p>
            <a:r>
              <a:rPr lang="en-GB" sz="800" b="1" dirty="0"/>
              <a:t>Training &amp; Supervision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Recovery plan in place for clinical supervision (Specialist Care Group).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HCSW programme rolled out to enhance staff skills (Mitford).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Temporary staff used to cover gaps due to essential training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EMDT working group established, with OTs providing daily ward presence.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b="0" dirty="0"/>
          </a:p>
          <a:p>
            <a:r>
              <a:rPr lang="en-GB" sz="800" b="1" dirty="0"/>
              <a:t>Violence &amp;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Weekly safety reports of moderate/severe harm and RIDDOR (Mitford).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Specialist Care Group violence &amp; aggression and reducing restrictive interventions groups established. Exploring possible male only PICU.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Daily reviews of observation levels and risk mitigation by MDTs.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b="0" dirty="0"/>
          </a:p>
          <a:p>
            <a:r>
              <a:rPr lang="en-GB" sz="800" b="1" dirty="0"/>
              <a:t>Patient Discharge Delays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Discharge planning and bed flow meetings for timely escalation of delays.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Acuity reviews by MDT, with Associate Director oversight.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Pause to admissions at Mitford continues, reducing staffing pressures.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b="0" dirty="0"/>
          </a:p>
          <a:p>
            <a:r>
              <a:rPr lang="en-GB" sz="800" b="1" dirty="0"/>
              <a:t>Operational Pressures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Staffing huddles and meetings aimed to balance workload and skill mix.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Admin support added to staffing meetings for accurate documentation of resourcing decisions.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Temporary workforce managed through a robust authorisation process and used strategically to fill gaps related to training demands.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b="0" dirty="0"/>
          </a:p>
          <a:p>
            <a:r>
              <a:rPr lang="en-GB" sz="800" b="1" dirty="0"/>
              <a:t>Recruitment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dirty="0"/>
              <a:t>Vacancies promptly advertised following vacancy control meetings, with increasing proportion of positions filled.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7E268-B7AA-A547-E122-FD0642F40E32}"/>
              </a:ext>
            </a:extLst>
          </p:cNvPr>
          <p:cNvSpPr txBox="1"/>
          <p:nvPr/>
        </p:nvSpPr>
        <p:spPr>
          <a:xfrm>
            <a:off x="4008000" y="4678680"/>
            <a:ext cx="385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wellbeing: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Wellbeing initiatives, leadership accessibility and senior support. Reduced sickness and long-term cases managed effectively.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 vacancies filled. Preceptee support ongoing. Increased use of bank staff reducing agency reliance.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&amp; development: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training, appraisals and supervision with improved tracking. Specialist roles enhancing clinical leadership.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care &amp; safety: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 seclusions/incidents, improved care planning, increased activities.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focus on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safety;HOPE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 team involvement.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Ward Managers working clinically.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improvements: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Successful Allocate rollout; improved discharge planning; strengthened nursing leadership; bank and overtime being used rather than agency.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Mitford: robust RIDDOR reporting, reduced long-term sickness, planned ICB meeting for patients clinically ready for discharge.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Lotus ward received positive Quality Network for Inpatient CAMHS (QNIC), Provider Collaborative and Mock CQC feedback.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ABBD721-29BC-21E8-1CBA-130402AB9DD7}"/>
              </a:ext>
            </a:extLst>
          </p:cNvPr>
          <p:cNvSpPr txBox="1"/>
          <p:nvPr/>
        </p:nvSpPr>
        <p:spPr>
          <a:xfrm>
            <a:off x="315890" y="1402660"/>
            <a:ext cx="3635375" cy="545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4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High Patient Acuity &amp; Complexity</a:t>
            </a:r>
            <a:endParaRPr lang="en-GB" sz="84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Arial" panose="020B0604020202020204" pitchFamily="34" charset="0"/>
              </a:rPr>
              <a:t>Continuing and increased levels of observations and engagement, physical health needs, escorts to acute hospital, violence &amp; aggression and forensic risks.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Arial" panose="020B0604020202020204" pitchFamily="34" charset="0"/>
              </a:rPr>
              <a:t>Patients in long-term segregation and increased self-harm incidents leading to restrictive practice.</a:t>
            </a:r>
          </a:p>
          <a:p>
            <a:r>
              <a:rPr lang="en-GB" sz="84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Discharge delays &amp; out-of-pathway patients</a:t>
            </a:r>
            <a:endParaRPr lang="en-GB" sz="84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Arial" panose="020B0604020202020204" pitchFamily="34" charset="0"/>
              </a:rPr>
              <a:t>Multiple patients clinically ready for discharge without identified arrangements for ongoing care and support.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Arial" panose="020B0604020202020204" pitchFamily="34" charset="0"/>
              </a:rPr>
              <a:t>Acute wards exceeding capacity: seclusion beds used for admissions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Arial" panose="020B0604020202020204" pitchFamily="34" charset="0"/>
              </a:rPr>
              <a:t>Cross-pathway functional and organic patients (Hauxley).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Arial" panose="020B0604020202020204" pitchFamily="34" charset="0"/>
              </a:rPr>
              <a:t>Out of pathway patients in PICU.</a:t>
            </a:r>
          </a:p>
          <a:p>
            <a:r>
              <a:rPr lang="en-GB" sz="84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Staffing shortages &amp; workforce strain</a:t>
            </a:r>
            <a:endParaRPr lang="en-GB" sz="84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New HCSWs require intensive support; lack of substantive experienced Band 5 staff; preceptees unable to take charge; staff whose duties are restricted  due to ongoing investigations; high agency and bank staff cover.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Releasing staff to support vaccination rollout and acute hospitals requiring staff escorts for physical health interventions.</a:t>
            </a:r>
          </a:p>
          <a:p>
            <a:r>
              <a:rPr lang="en-GB" sz="84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Training &amp; development challenges</a:t>
            </a:r>
            <a:endParaRPr lang="en-GB" sz="84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Unable to release staff for increasing demand of essential training.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HCSW Development Programme adding additional pressures. </a:t>
            </a:r>
          </a:p>
          <a:p>
            <a:r>
              <a:rPr lang="en-GB" sz="84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Impact of sickness &amp; other absence</a:t>
            </a:r>
            <a:endParaRPr lang="en-GB" sz="84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Ongoing sickness above 5% target; notable increases in Beadnell and Eating Disorder Service.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High levels of overtime and staff opting out of the Working Time Directive (Mitford).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Sickness predominantly among HCSWs with a high proportion of long-term absences.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Long-term sickness absence and maternity leave of registered staff.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en-GB" sz="84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Operational &amp; unit-specific pressures</a:t>
            </a:r>
            <a:endParaRPr lang="en-GB" sz="84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Woodhorn: Medical cover gaps, increased observations and reduced leadership capacity.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Mitford: High debrief and supervision demand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Rose Lodge: Limited to an internal response team due to being a standalone unit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Edenwood: High acuity for two patients, requiring increased resources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31A: Additional staffing required to support the administration of nasogastric nutrition requiring restraint.</a:t>
            </a:r>
          </a:p>
          <a:p>
            <a:pPr marL="171450" indent="-1714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840" dirty="0">
                <a:cs typeface="Segoe UI" panose="020B0502040204020203" pitchFamily="34" charset="0"/>
              </a:rPr>
              <a:t>Walkergate Park Hospital: AHP staffing below British Society of Rehabilitative Medicine guidelines.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7F8AC0D-86F3-3002-A366-D1CA038F9302}"/>
              </a:ext>
            </a:extLst>
          </p:cNvPr>
          <p:cNvSpPr txBox="1"/>
          <p:nvPr/>
        </p:nvSpPr>
        <p:spPr>
          <a:xfrm>
            <a:off x="4008000" y="1402660"/>
            <a:ext cx="3635375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1" kern="10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20" dirty="0"/>
              <a:t>Staffing &amp; Retention: </a:t>
            </a:r>
            <a:r>
              <a:rPr lang="en-GB" sz="920" b="0" dirty="0"/>
              <a:t>Challenge to balance experienced staff and preceptees; increased reliance on temporary staff and internal rotations to support/level load safer staffing; Band 5s leaving for Band 6 posts</a:t>
            </a:r>
          </a:p>
          <a:p>
            <a:r>
              <a:rPr lang="en-GB" sz="920" dirty="0"/>
              <a:t>Training &amp; Supervision: </a:t>
            </a:r>
            <a:r>
              <a:rPr lang="en-GB" sz="920" b="0" dirty="0"/>
              <a:t>Essential training gaps: focus on PMVA training; preceptorship support requires focused attention.</a:t>
            </a:r>
          </a:p>
          <a:p>
            <a:r>
              <a:rPr lang="en-GB" sz="920" dirty="0"/>
              <a:t>Violence &amp; Safety: </a:t>
            </a:r>
            <a:r>
              <a:rPr lang="en-GB" sz="920" b="0" dirty="0"/>
              <a:t>Rising incidents of violence and assaults on staff, reluctance to work in acute settings and increased use of restrictive interventions highlight ongoing safety concerns.</a:t>
            </a:r>
          </a:p>
          <a:p>
            <a:r>
              <a:rPr lang="en-GB" sz="920" dirty="0"/>
              <a:t>Patient Discharge Delays: </a:t>
            </a:r>
            <a:r>
              <a:rPr lang="en-GB" sz="920" b="0" dirty="0"/>
              <a:t>Many clinically ready for discharge patients face delays due no identified arrangements for ongoing care and support.</a:t>
            </a:r>
          </a:p>
          <a:p>
            <a:r>
              <a:rPr lang="en-GB" sz="920" dirty="0"/>
              <a:t>Operational Pressures: </a:t>
            </a:r>
            <a:r>
              <a:rPr lang="en-GB" sz="920" b="0" dirty="0"/>
              <a:t>Higher patient acuity and increased observations demand flexible staffing solutions, with ongoing challenges in aligning safer staffing levels with ward needs and ensuring parity of esteem</a:t>
            </a:r>
          </a:p>
          <a:p>
            <a:r>
              <a:rPr lang="en-GB" sz="920" dirty="0"/>
              <a:t>Recruitment Challenges: </a:t>
            </a:r>
            <a:r>
              <a:rPr lang="en-GB" sz="920" b="0" dirty="0"/>
              <a:t>Difficulties in recruiting experienced staff results in wards being heavily reliant on preceptees, requiring additional leadership support and skill mix adjustments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TXT - Indicator Name ,TXT - Indicator Definition ,shape ,PBI_CV_885EF3C3_31C1_4745_B2B9_20771D5AD196 ,shape ,PBI_CV_885EF3C3_31C1_4745_B2B9_20771D5AD196 ,shape ,PBI_CV_885EF3C3_31C1_4745_B2B9_20771D5AD196 ,shape ,BOX - Performance ,Fill Rate ,textbox ,TextEnhancerByMAQ46ASG0293G65JY43S89DKJ9 ,TextEnhancerByMAQ46ASG0293G65JY43S89DKJ9 ,TextEnhancerByMAQ46ASG0293G65JY43S89DKJ9 ,TextEnhancerByMAQ46ASG0293G65JY43S89DKJ9 ,TextEnhancerByMAQ46ASG0293G65JY43S89DKJ9 ,TextEnhancerByMAQ46ASG0293G65JY43S89DKJ9 ,TextEnhancerByMAQ46ASG0293G65JY43S89DKJ9 ,shape ,TextEnhancerByMAQ46ASG0293G65JY43S89DKJ9 ,textbox ,textbox ,cardVisual ,cardVisual ,cardVisual ,tableEx ,textbox ,textbox ,BOX - SPCChart ,TXT - Feedback title ,BOX - Feedback body ,BOX - Feedback Title ,SPC Chart ,textbox ,BOX - Performance ,Actual ,BOX - Performance ,Planned ,TXT - Reporting Perio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Trust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48DA0-C2B4-DFC0-4B08-700144A14C99}"/>
              </a:ext>
            </a:extLst>
          </p:cNvPr>
          <p:cNvSpPr txBox="1"/>
          <p:nvPr/>
        </p:nvSpPr>
        <p:spPr>
          <a:xfrm>
            <a:off x="6825279" y="2064672"/>
            <a:ext cx="3852000" cy="209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Times New Roman" panose="02020603050405020304" pitchFamily="18" charset="0"/>
              </a:rPr>
              <a:t>Daily level-loading of experienced registered nurses is undertaken.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Times New Roman" panose="02020603050405020304" pitchFamily="18" charset="0"/>
              </a:rPr>
              <a:t>Daily or twice daily staffing huddles are held to reassess safe staffing levels.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Times New Roman" panose="02020603050405020304" pitchFamily="18" charset="0"/>
              </a:rPr>
              <a:t>Implementation of evaluation of competence at 9 months in the preceptorship process.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Times New Roman" panose="02020603050405020304" pitchFamily="18" charset="0"/>
              </a:rPr>
              <a:t>A robust authorisation process is in place for temporary staff utilisation.  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BOX - Background ,TXT - Page Heading ,TXT - Reporting Period ,shape ,TXT - Indicator Title ,SPC Chart ,TXT - Indicator Title ,SPC Chart ,TXT - Indicator Title ,SPC Chart ,TXT - Indicator Title ,SPC Chart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Fill Rate Graphs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BOX - Background ,TXT - Page Heading ,TXT - Reporting Period ,shape ,TXT - Indicator Title ,SPC Chart ,TXT - Indicator Title ,SPC Chart ,TextEnhancerByMAQ46ASG0293G65JY43S89DKJ9 ,lineChart ,TextEnhancerByMAQ46ASG0293G65JY43S89DKJ9 ,lineChart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Bank Agency Staff 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Adult Acute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7BCCA-8BFF-01DC-ED24-96F13C7A8528}"/>
              </a:ext>
            </a:extLst>
          </p:cNvPr>
          <p:cNvSpPr txBox="1"/>
          <p:nvPr/>
        </p:nvSpPr>
        <p:spPr>
          <a:xfrm>
            <a:off x="430409" y="1412239"/>
            <a:ext cx="3528000" cy="507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The Enhanced Multidisciplinary Team (EMDT) roll out for all parts of MDT is in progress.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Low numbers of nurses who can take charge, particularly Embleton and Alnmouth.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observation and engagement: 2 patients on 2:1, plus a patient in Long Term Segregation (LTS) on 2:1 fluctuating to 3:1 when in the garden (North Inpatient CBU).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LTS bed is being used regularly as an extra bed taking numbers to 20: often the patient admitted is on high observations or secluded (North Inpatient CBU).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Nasogastric nutrition is undertaken on the wards: this requires increased staff resources safely and effectively to manage this.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 of staff required to undertake essential training trajectories, e.g. PMVA, Learning Disability,  and Autism,, resulting in additional shifts needing to be covered.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High level of physical health acuity; high levels of escorts to acute general wards across all acute wards. This is an ongoing situation with acute wards having at least one ongoing escort to NSECH for re-siting of Nasogastric tubes and self-harm (North Inpatient CBU).  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Beds being filled above capacity. Beds of those patients at NSECH being filled by new admissions including seclusion beds.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Recently recruited Nursing Assistants needing intensive support with skills passport to help transition in the roles. 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preceptees who cannot take charge, adding pressure to those who can.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5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F568B-B355-26F9-EEB1-E7D0A6B59807}"/>
              </a:ext>
            </a:extLst>
          </p:cNvPr>
          <p:cNvSpPr txBox="1"/>
          <p:nvPr/>
        </p:nvSpPr>
        <p:spPr>
          <a:xfrm>
            <a:off x="8002620" y="1478600"/>
            <a:ext cx="3816000" cy="3176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Admin support now in daily staffing meetings to aid detailed recording of rationale for any increases in staffing levels.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EMDT working started on 14</a:t>
            </a:r>
            <a:r>
              <a:rPr lang="en-GB" sz="1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 October 2024 with OTs working on wards so will have a visible presence throughout the day. Engagement has started with other professions.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Bed flow meetings are held daily to highlight barriers to discharge so escalation can occur.  </a:t>
            </a:r>
            <a:endParaRPr lang="en-GB" sz="1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Majority of vacancies have now been recruited into and are awaiting start dates.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Twice daily staffing meetings to look at level of staffing across site.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wellbeing meetings are held.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of temporary staffing is only when all other options have been explored or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related to essential training requirements.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Pilot on Shoredrift (clinical OT lead) continues with positive feedback from ward and wider MDT.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954E7-89E2-CFA2-2CBA-28081B561153}"/>
              </a:ext>
            </a:extLst>
          </p:cNvPr>
          <p:cNvSpPr txBox="1"/>
          <p:nvPr/>
        </p:nvSpPr>
        <p:spPr>
          <a:xfrm>
            <a:off x="4022479" y="1412239"/>
            <a:ext cx="385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Ongoing need to redeploy staff to other wards and some refusal of some staff to acute based on fear and level of perceived risk.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Patients clinically ready for discharge without social care provision or forensic bed.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Safer staffing levels are based on number of Within Eyesight observations:  any escorts or therapeutic activity requires extra staffing to facilitate this.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EMDT model for all disciplines: needs understanding and exploring in more detail with wards and the CBU.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Attendance at essential training low due to staffing pressures.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retention remains a challenge, particularly staff nurses completing the preceptorship period.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0CFF-2717-D986-42A1-C43AF1B13192}"/>
              </a:ext>
            </a:extLst>
          </p:cNvPr>
          <p:cNvSpPr txBox="1"/>
          <p:nvPr/>
        </p:nvSpPr>
        <p:spPr>
          <a:xfrm>
            <a:off x="4022479" y="4503664"/>
            <a:ext cx="385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Low </a:t>
            </a:r>
            <a:r>
              <a:rPr lang="en-GB" sz="1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vacancies across Registered and non-registered roles.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Restarted weekly Acute Tracker to enable ‘pull’ of patients towards discharges.</a:t>
            </a:r>
            <a:endParaRPr lang="en-GB" sz="1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Ongoing MDT focus on reviewing of observations.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Leadership teams report improvements in team morale across acute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4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PICU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136BD-704E-24A7-3DC2-C1CCAB1D6AC3}"/>
              </a:ext>
            </a:extLst>
          </p:cNvPr>
          <p:cNvSpPr txBox="1"/>
          <p:nvPr/>
        </p:nvSpPr>
        <p:spPr>
          <a:xfrm>
            <a:off x="340465" y="1478599"/>
            <a:ext cx="3528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There is a lack of substantive experienced post- preceptorship Band 5 staff.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acuity: patients often have a forensic need/risk; this can be compounded by co-existing conditions, such as autism, and substance misuse.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restrictive practice to support clinical need and safety (Seclusion).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Out of pathway patients.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discharge, with no identified arrangements for ongoing care and support.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Enhanced Engagement and Observation levels.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Essential staff training is difficult to achieve as not able to release staff members. 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due to  enhanced engagement, sickness and other absences.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Complex Physical Health needs.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Clinical staff working to restricted duties due to ongoing investigations is creating pressure.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6B1BC-45E4-93C9-BF88-A1DBF1C0D63D}"/>
              </a:ext>
            </a:extLst>
          </p:cNvPr>
          <p:cNvSpPr txBox="1"/>
          <p:nvPr/>
        </p:nvSpPr>
        <p:spPr>
          <a:xfrm>
            <a:off x="8002620" y="1478600"/>
            <a:ext cx="381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Authorisation process for temporary workforce.  </a:t>
            </a:r>
          </a:p>
          <a:p>
            <a:pPr lvl="0" algn="just"/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the wider  Occupational Health to support staff returning to work.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 Physical Health offer is being reviewed, in line with the Physical Health Strategy.</a:t>
            </a:r>
          </a:p>
          <a:p>
            <a:pPr lvl="0" algn="just"/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Male only admissions currently, with a view to exploring a reduced capacity male PICU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ECA8B-04FB-4086-512A-600CC8318030}"/>
              </a:ext>
            </a:extLst>
          </p:cNvPr>
          <p:cNvSpPr txBox="1"/>
          <p:nvPr/>
        </p:nvSpPr>
        <p:spPr>
          <a:xfrm>
            <a:off x="4022479" y="1478599"/>
            <a:ext cx="385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Levels of incidents relating to violence and aggression, including the impact on staff wellbeing.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Band 5 preceptees following completion of preceptorship progress to Band 6 posts out with inpatient CBU.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Working to achieve parity of esteem (physical and mental health).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BEB28-457A-989F-859F-C2D478F771C0}"/>
              </a:ext>
            </a:extLst>
          </p:cNvPr>
          <p:cNvSpPr txBox="1"/>
          <p:nvPr/>
        </p:nvSpPr>
        <p:spPr>
          <a:xfrm>
            <a:off x="4022479" y="4602530"/>
            <a:ext cx="385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Clinical Band 7 on wards work in the numbers, including weekends and night shift, to assist with leadership and quality.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Loan of experienced Band 6 and 5 staff from more established wards has bolstered the nursing team.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workers: Bank worker numbers are increasing, reducing the need for agency.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Realigned Physical Health Champions, with additional bespoke training offer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Adult Rehab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28059-792D-0123-FF35-7FE7CB663F33}"/>
              </a:ext>
            </a:extLst>
          </p:cNvPr>
          <p:cNvSpPr txBox="1"/>
          <p:nvPr/>
        </p:nvSpPr>
        <p:spPr>
          <a:xfrm>
            <a:off x="340465" y="1478599"/>
            <a:ext cx="3528000" cy="445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Staffing pressures resulting from the need to release staff to undertake essential training..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Releasing of vaccinators to support delivery of the staff and patient vaccination programme across the hospital site..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Ongoing increased level of observation and engagement (4 patients on 2:1).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Increased level of registered long-term sickness.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Five staff members on maternity leave.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High numbers of preceptees who cannot take charge, adding pressure to those who can. 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levels of acuity requiring enhanced observation and engagement to manage patient acuity and risk .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support.</a:t>
            </a:r>
          </a:p>
          <a:p>
            <a:pPr marL="17145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vacancies, enhanced engagement, sickness and other absences 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High level of physical health acuity including dysphagia needs, high levels of escorts.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Supporting staff members that are part of workforce processes.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B20DC-86F7-1CAD-4D1C-56A0D3957B7A}"/>
              </a:ext>
            </a:extLst>
          </p:cNvPr>
          <p:cNvSpPr txBox="1"/>
          <p:nvPr/>
        </p:nvSpPr>
        <p:spPr>
          <a:xfrm>
            <a:off x="8002620" y="1478600"/>
            <a:ext cx="3816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Use of agency to fill staffing gaps related to training demands.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Band 6 posts have now been filled on Newton and Kinnersley.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Redeployment of staff across site to support safer staffing levels.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or twice daily staffing meetings to ensure safer staffing and skill mix across the site.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Long term sick meetings and monthly triage meetings held to monitor and ensure actions adhered to.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87894-20F9-6FF7-F84B-6167BC055EE6}"/>
              </a:ext>
            </a:extLst>
          </p:cNvPr>
          <p:cNvSpPr txBox="1"/>
          <p:nvPr/>
        </p:nvSpPr>
        <p:spPr>
          <a:xfrm>
            <a:off x="4022479" y="1478599"/>
            <a:ext cx="385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Attendance at essential training low due to staffing pressures.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Patients who are clinically ready for discharge with no identified arrangements for ongoing care and support, including social care.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 retention remains a challenge, particularly staff nurses completing preceptorship period.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C1E44-55D1-F20F-5839-E1DEB71A5DBE}"/>
              </a:ext>
            </a:extLst>
          </p:cNvPr>
          <p:cNvSpPr txBox="1"/>
          <p:nvPr/>
        </p:nvSpPr>
        <p:spPr>
          <a:xfrm>
            <a:off x="4022479" y="4666034"/>
            <a:ext cx="385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 vacancies across HCSW roles.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Increased attendance at training in some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Care planning to reduce observations as soon as safe to do so.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9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9908"/>
            <a:ext cx="12124592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Older Persons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3FA53-DBD6-B21B-E75A-C5A59842FC54}"/>
              </a:ext>
            </a:extLst>
          </p:cNvPr>
          <p:cNvSpPr txBox="1"/>
          <p:nvPr/>
        </p:nvSpPr>
        <p:spPr>
          <a:xfrm>
            <a:off x="247240" y="1335204"/>
            <a:ext cx="3528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 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umber of staff required to undertake essential training.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High 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number of preceptees and the comparatively lower number of experienced nurses who can take charge.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Ongoing increased level of observation and engagement.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Reduced ward leadership support on Woodhorn ward due to long-term sickness absence of both</a:t>
            </a:r>
            <a:r>
              <a:rPr lang="en-GB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clinical leads.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An increased proportion of out of pathway patients on Hauxley functional ward for the organic pathway and acute pathways.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Limited resident doctor cover on Woodhorn and high levels of physical health needs.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Use of temporary workforce to support high levels of enhanced observation and engagement, sickness and other absences.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DCE97-1BC4-EC14-DB77-AA0ED1270387}"/>
              </a:ext>
            </a:extLst>
          </p:cNvPr>
          <p:cNvSpPr txBox="1"/>
          <p:nvPr/>
        </p:nvSpPr>
        <p:spPr>
          <a:xfrm>
            <a:off x="7968944" y="1335204"/>
            <a:ext cx="38160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Individual tailored support for preceptees to aid their development and scheduled preceptee sign off meetings.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Redeployment of staff across site to support safer staffing levels.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Flexibility of Specialist Nurse/Ward Manager to cover  and support safer staffing levels on the wards.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Focused attention on completion of appraisals and sickness management to support staff wellbeing.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Focused attention on debrief and wellbeing of staff.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Focused attention on roles and responsibilities of wider MDT.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Engagement and observation levels reviewed daily by MDT and the senior nursing team including the Clinical Manager to ensure correct staffing in place.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Bank being used rather than Agency where possible.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Using the wider MDT to support patient care.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staffing huddles facilitated to understand deficits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Long-term sickness absence meetings and monthly triage meetings held to monitor and ensure actions adhered to.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0BB7-C1D3-EC41-860D-70F2CE74A936}"/>
              </a:ext>
            </a:extLst>
          </p:cNvPr>
          <p:cNvSpPr txBox="1"/>
          <p:nvPr/>
        </p:nvSpPr>
        <p:spPr>
          <a:xfrm>
            <a:off x="3929254" y="1144674"/>
            <a:ext cx="385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Leadership team meetings to ensure clear priorities and provide support to less experienced staff.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review of skill mix and flexibility of specialist nurses to cover take charge shifts on the wards.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Development and support to preceptees.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There is an ongoing need to redeploy staff members  to wards other than their base ward, reducing continuity of care.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Daily difficulties level-loading of substantive post-preceptorship Band 5 nurses on the wards.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85AC8-15FF-E6CD-4A5A-542B52CCE8FF}"/>
              </a:ext>
            </a:extLst>
          </p:cNvPr>
          <p:cNvSpPr txBox="1"/>
          <p:nvPr/>
        </p:nvSpPr>
        <p:spPr>
          <a:xfrm>
            <a:off x="3962930" y="4543805"/>
            <a:ext cx="385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Positive feedback from relatives of patient/carer experience for both wards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‘You said, we did’ feedback received monthly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Segoe UI" panose="020B0502040204020203" pitchFamily="34" charset="0"/>
                <a:cs typeface="Segoe UI" panose="020B0502040204020203" pitchFamily="34" charset="0"/>
              </a:rPr>
              <a:t>Focused work on staff wellbeing is in progress.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31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5565</Words>
  <Application>Microsoft Office PowerPoint</Application>
  <PresentationFormat>Widescreen</PresentationFormat>
  <Paragraphs>1048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Segoe UI</vt:lpstr>
      <vt:lpstr>Times New Roman</vt:lpstr>
      <vt:lpstr>Custom Design</vt:lpstr>
      <vt:lpstr>Title</vt:lpstr>
      <vt:lpstr>Narrative Summary</vt:lpstr>
      <vt:lpstr>Trust Overview</vt:lpstr>
      <vt:lpstr>Fill Rate Graphs</vt:lpstr>
      <vt:lpstr>Bank Agency Staff Use</vt:lpstr>
      <vt:lpstr>Adult Acute Summary</vt:lpstr>
      <vt:lpstr>PICU Summary</vt:lpstr>
      <vt:lpstr>Adult Rehab Summary</vt:lpstr>
      <vt:lpstr>Older Persons Summary</vt:lpstr>
      <vt:lpstr>CYPS Summary</vt:lpstr>
      <vt:lpstr>Secure Services Summary</vt:lpstr>
      <vt:lpstr>LD Autism Summary</vt:lpstr>
      <vt:lpstr>Neuro Specialist Summary</vt:lpstr>
    </vt:vector>
  </TitlesOfParts>
  <Company>Cumbria, Northumberland Tyne and Wear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Older Persons Summary</dc:title>
  <dc:creator>Robertson, Felicity (She/Her/Hers) (North Inpatient CBU)</dc:creator>
  <cp:lastModifiedBy>Hanley, Elizabeth</cp:lastModifiedBy>
  <cp:revision>21</cp:revision>
  <dcterms:created xsi:type="dcterms:W3CDTF">2024-05-01T08:46:59Z</dcterms:created>
  <dcterms:modified xsi:type="dcterms:W3CDTF">2025-03-27T13:25:57Z</dcterms:modified>
</cp:coreProperties>
</file>