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63" r:id="rId3"/>
    <p:sldId id="267" r:id="rId4"/>
    <p:sldId id="272" r:id="rId5"/>
    <p:sldId id="274" r:id="rId6"/>
    <p:sldId id="277" r:id="rId7"/>
    <p:sldId id="293" r:id="rId8"/>
    <p:sldId id="284" r:id="rId9"/>
    <p:sldId id="287" r:id="rId10"/>
    <p:sldId id="292" r:id="rId11"/>
    <p:sldId id="258" r:id="rId12"/>
    <p:sldId id="259" r:id="rId13"/>
    <p:sldId id="261" r:id="rId14"/>
    <p:sldId id="262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0" autoAdjust="0"/>
    <p:restoredTop sz="96101" autoAdjust="0"/>
  </p:normalViewPr>
  <p:slideViewPr>
    <p:cSldViewPr snapToGrid="0" snapToObjects="1">
      <p:cViewPr>
        <p:scale>
          <a:sx n="89" d="100"/>
          <a:sy n="89" d="100"/>
        </p:scale>
        <p:origin x="396" y="-4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ley, Elizabeth" userId="d75dd242-ebba-4288-b9b9-e6a1a869a544" providerId="ADAL" clId="{85569D6D-6B47-4088-BEAC-C7BB9D979B34}"/>
    <pc:docChg chg="undo redo custSel modSld">
      <pc:chgData name="Hanley, Elizabeth" userId="d75dd242-ebba-4288-b9b9-e6a1a869a544" providerId="ADAL" clId="{85569D6D-6B47-4088-BEAC-C7BB9D979B34}" dt="2024-04-22T13:06:23.202" v="206" actId="20577"/>
      <pc:docMkLst>
        <pc:docMk/>
      </pc:docMkLst>
      <pc:sldChg chg="modSp mod">
        <pc:chgData name="Hanley, Elizabeth" userId="d75dd242-ebba-4288-b9b9-e6a1a869a544" providerId="ADAL" clId="{85569D6D-6B47-4088-BEAC-C7BB9D979B34}" dt="2024-04-22T13:01:57.673" v="29" actId="20577"/>
        <pc:sldMkLst>
          <pc:docMk/>
          <pc:sldMk cId="0" sldId="263"/>
        </pc:sldMkLst>
        <pc:spChg chg="mod">
          <ac:chgData name="Hanley, Elizabeth" userId="d75dd242-ebba-4288-b9b9-e6a1a869a544" providerId="ADAL" clId="{85569D6D-6B47-4088-BEAC-C7BB9D979B34}" dt="2024-04-22T13:00:58.199" v="3" actId="20577"/>
          <ac:spMkLst>
            <pc:docMk/>
            <pc:sldMk cId="0" sldId="263"/>
            <ac:spMk id="2" creationId="{339F0358-8424-1596-CB66-664A7D76D173}"/>
          </ac:spMkLst>
        </pc:spChg>
        <pc:spChg chg="mod">
          <ac:chgData name="Hanley, Elizabeth" userId="d75dd242-ebba-4288-b9b9-e6a1a869a544" providerId="ADAL" clId="{85569D6D-6B47-4088-BEAC-C7BB9D979B34}" dt="2024-04-22T13:01:57.673" v="29" actId="20577"/>
          <ac:spMkLst>
            <pc:docMk/>
            <pc:sldMk cId="0" sldId="263"/>
            <ac:spMk id="6" creationId="{25D32CCF-A0B0-675E-86FD-94BC667A9618}"/>
          </ac:spMkLst>
        </pc:spChg>
      </pc:sldChg>
      <pc:sldChg chg="modSp mod">
        <pc:chgData name="Hanley, Elizabeth" userId="d75dd242-ebba-4288-b9b9-e6a1a869a544" providerId="ADAL" clId="{85569D6D-6B47-4088-BEAC-C7BB9D979B34}" dt="2024-04-22T13:02:46.488" v="42" actId="20577"/>
        <pc:sldMkLst>
          <pc:docMk/>
          <pc:sldMk cId="0" sldId="272"/>
        </pc:sldMkLst>
        <pc:spChg chg="mod">
          <ac:chgData name="Hanley, Elizabeth" userId="d75dd242-ebba-4288-b9b9-e6a1a869a544" providerId="ADAL" clId="{85569D6D-6B47-4088-BEAC-C7BB9D979B34}" dt="2024-04-22T13:02:46.488" v="42" actId="20577"/>
          <ac:spMkLst>
            <pc:docMk/>
            <pc:sldMk cId="0" sldId="272"/>
            <ac:spMk id="2" creationId="{CF3136BD-704E-24A7-3DC2-C1CCAB1D6AC3}"/>
          </ac:spMkLst>
        </pc:spChg>
      </pc:sldChg>
      <pc:sldChg chg="modSp mod">
        <pc:chgData name="Hanley, Elizabeth" userId="d75dd242-ebba-4288-b9b9-e6a1a869a544" providerId="ADAL" clId="{85569D6D-6B47-4088-BEAC-C7BB9D979B34}" dt="2024-04-22T13:03:48.607" v="63" actId="20577"/>
        <pc:sldMkLst>
          <pc:docMk/>
          <pc:sldMk cId="0" sldId="274"/>
        </pc:sldMkLst>
        <pc:spChg chg="mod">
          <ac:chgData name="Hanley, Elizabeth" userId="d75dd242-ebba-4288-b9b9-e6a1a869a544" providerId="ADAL" clId="{85569D6D-6B47-4088-BEAC-C7BB9D979B34}" dt="2024-04-22T13:03:33.481" v="44" actId="20577"/>
          <ac:spMkLst>
            <pc:docMk/>
            <pc:sldMk cId="0" sldId="274"/>
            <ac:spMk id="2" creationId="{A3D28059-792D-0123-FF35-7FE7CB663F33}"/>
          </ac:spMkLst>
        </pc:spChg>
        <pc:spChg chg="mod">
          <ac:chgData name="Hanley, Elizabeth" userId="d75dd242-ebba-4288-b9b9-e6a1a869a544" providerId="ADAL" clId="{85569D6D-6B47-4088-BEAC-C7BB9D979B34}" dt="2024-04-22T13:03:48.607" v="63" actId="20577"/>
          <ac:spMkLst>
            <pc:docMk/>
            <pc:sldMk cId="0" sldId="274"/>
            <ac:spMk id="6" creationId="{DB187894-20F9-6FF7-F84B-6167BC055EE6}"/>
          </ac:spMkLst>
        </pc:spChg>
      </pc:sldChg>
      <pc:sldChg chg="modSp mod">
        <pc:chgData name="Hanley, Elizabeth" userId="d75dd242-ebba-4288-b9b9-e6a1a869a544" providerId="ADAL" clId="{85569D6D-6B47-4088-BEAC-C7BB9D979B34}" dt="2024-04-22T13:05:44.670" v="156" actId="20577"/>
        <pc:sldMkLst>
          <pc:docMk/>
          <pc:sldMk cId="0" sldId="277"/>
        </pc:sldMkLst>
        <pc:spChg chg="mod">
          <ac:chgData name="Hanley, Elizabeth" userId="d75dd242-ebba-4288-b9b9-e6a1a869a544" providerId="ADAL" clId="{85569D6D-6B47-4088-BEAC-C7BB9D979B34}" dt="2024-04-22T13:04:55.677" v="86" actId="20577"/>
          <ac:spMkLst>
            <pc:docMk/>
            <pc:sldMk cId="0" sldId="277"/>
            <ac:spMk id="5" creationId="{3D4DCE97-1BC4-EC14-DB77-AA0ED1270387}"/>
          </ac:spMkLst>
        </pc:spChg>
        <pc:spChg chg="mod">
          <ac:chgData name="Hanley, Elizabeth" userId="d75dd242-ebba-4288-b9b9-e6a1a869a544" providerId="ADAL" clId="{85569D6D-6B47-4088-BEAC-C7BB9D979B34}" dt="2024-04-22T13:05:44.670" v="156" actId="20577"/>
          <ac:spMkLst>
            <pc:docMk/>
            <pc:sldMk cId="0" sldId="277"/>
            <ac:spMk id="7" creationId="{12F85AC8-15FF-E6CD-4A5A-542B52CCE8FF}"/>
          </ac:spMkLst>
        </pc:spChg>
      </pc:sldChg>
      <pc:sldChg chg="modSp mod">
        <pc:chgData name="Hanley, Elizabeth" userId="d75dd242-ebba-4288-b9b9-e6a1a869a544" providerId="ADAL" clId="{85569D6D-6B47-4088-BEAC-C7BB9D979B34}" dt="2024-04-22T13:06:23.202" v="206" actId="20577"/>
        <pc:sldMkLst>
          <pc:docMk/>
          <pc:sldMk cId="0" sldId="293"/>
        </pc:sldMkLst>
        <pc:spChg chg="mod">
          <ac:chgData name="Hanley, Elizabeth" userId="d75dd242-ebba-4288-b9b9-e6a1a869a544" providerId="ADAL" clId="{85569D6D-6B47-4088-BEAC-C7BB9D979B34}" dt="2024-04-22T13:06:23.202" v="206" actId="20577"/>
          <ac:spMkLst>
            <pc:docMk/>
            <pc:sldMk cId="0" sldId="293"/>
            <ac:spMk id="2" creationId="{927DEB69-3377-93E5-6354-9C24CCEBB8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49954-DCBE-4E6F-B596-FDD09DEBCAA7}" type="datetimeFigureOut">
              <a:rPr lang="en-GB" smtClean="0"/>
              <a:t>22/04/2024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6C15F-A3DF-4140-8E85-6E77033737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77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036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504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TBL - Commitment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TBL - Commitment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Reporting Period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8931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Reporting Period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TBL - Commitment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TBL - Commitment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TBL - Commitment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TBL - Commitment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TBL - Commitment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TBL - Commitment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TBL - Commitment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TBL - Commitment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272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fdc7986-afa3-4866-b5b6-79a4e2507175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fdc7986-afa3-4866-b5b6-79a4e2507175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fdc7986-afa3-4866-b5b6-79a4e2507175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fdc7986-afa3-4866-b5b6-79a4e2507175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fdc7986-afa3-4866-b5b6-79a4e2507175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extbox ,shape ,TextEnhancerByMAQ46ASG0293G65JY43S89DKJ9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8709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Title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Neuro Specialist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E089B0-9807-CD05-B090-CA84CBF089EB}"/>
              </a:ext>
            </a:extLst>
          </p:cNvPr>
          <p:cNvSpPr txBox="1"/>
          <p:nvPr/>
        </p:nvSpPr>
        <p:spPr>
          <a:xfrm>
            <a:off x="340465" y="1520945"/>
            <a:ext cx="3528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High levels of sickness, over the Trust target of 5%, however 3 wards within target (Beadnell, 31a, and Gibside)</a:t>
            </a:r>
          </a:p>
          <a:p>
            <a:pPr marL="171450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Ward 1: 12.4% increase </a:t>
            </a:r>
          </a:p>
          <a:p>
            <a:pPr marL="171450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Ward 2: 11.34% decrease </a:t>
            </a:r>
          </a:p>
          <a:p>
            <a:pPr marL="171450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Ward 3: 9.20% increase </a:t>
            </a:r>
          </a:p>
          <a:p>
            <a:pPr marL="171450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Ward 4: 7.38% decrease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Increased acuity on several wards across the CBU.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Acuity associated with complexities of physical health needs, rather than mental health needs, at Wakergate Park. This often means 2 staff  members are required for interventions such as moving and handling, personal care and Percutaneous Endoscopic Gastrostomy (PEG Feeding tube) care.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numbers of preceptee and international</a:t>
            </a: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ly educated</a:t>
            </a: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nurses who cannot take charge (adding pressure to those who can).</a:t>
            </a: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A2977-8A5B-8D0B-D5C5-DB8E3312535A}"/>
              </a:ext>
            </a:extLst>
          </p:cNvPr>
          <p:cNvSpPr txBox="1"/>
          <p:nvPr/>
        </p:nvSpPr>
        <p:spPr>
          <a:xfrm>
            <a:off x="8002620" y="1527680"/>
            <a:ext cx="38160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CBU staffing huddle is held twice per week to review clinical activity/sickness and level-load staffing resources where possible.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Acuity of admissions considered weekly to ensure patient safety for planned admissions.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Appropriate escalation to Clinical Manager/Point of Contact (POC) to support staffing levels as and when needed.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Regular liaison with Workforce to support long-term sickness cases and proactive approach to sickness management.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Proactive recruitment: vacancies are advertised promptly following weekly vacancy control meetings.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Band 3 recruitment at Walkergate Park Hospital now shortlisted.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Acuity: regular reviews by the Multi-Disciplinary Team and Associate Director oversight where required to support discharge planning.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Proactive management of disciplinary cases to minimise impact on clinical services whilst maintaining safety.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70FE9-C09D-BAB8-2896-875AC4CBC3F7}"/>
              </a:ext>
            </a:extLst>
          </p:cNvPr>
          <p:cNvSpPr txBox="1"/>
          <p:nvPr/>
        </p:nvSpPr>
        <p:spPr>
          <a:xfrm>
            <a:off x="4022479" y="1524312"/>
            <a:ext cx="385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Complex discharge requiring ward support for twice daily interventions putting additional pressure on 31a ward staff.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Frequent Prevention and Management of Violence and Aggression (PMVA planned intervention) required to administer Nasogastric (NG) feed to patient on ward 31a.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Complex admission on Ward 4, which has required increased nursing and operational management intervention to support the family.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D2CA4B-0442-EF96-75AE-3E2D825E9F8B}"/>
              </a:ext>
            </a:extLst>
          </p:cNvPr>
          <p:cNvSpPr txBox="1"/>
          <p:nvPr/>
        </p:nvSpPr>
        <p:spPr>
          <a:xfrm>
            <a:off x="3996606" y="4666034"/>
            <a:ext cx="385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2 Nursery Nurses starting in April on Beadnell.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3 Specialist wards within sickness target and some other wards showing a decrease in sickness (Wards 2 and 4).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Lower numbers of vacancies in comparison to other parts of Trust.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Lower frequency of violence and aggression in comparison to other parts of Trust.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Work is ongoing to reduce sickness levels and support people back to work with reasonable adjustments where required.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textbox ,textbox ,textbox ,textbox ,textbox ,textbox ,textbox ,textbox ,textbox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1304952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textbox ,textbox ,textbox ,textbox ,textbox ,textbox ,textbox ,textbox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Guide 2</a:t>
            </a:r>
          </a:p>
        </p:txBody>
      </p:sp>
    </p:spTree>
    <p:extLst>
      <p:ext uri="{BB962C8B-B14F-4D97-AF65-F5344CB8AC3E}">
        <p14:creationId xmlns:p14="http://schemas.microsoft.com/office/powerpoint/2010/main" val="1748155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Trust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A80D3B-CFB0-77F5-5F22-EF0E85447F06}"/>
              </a:ext>
            </a:extLst>
          </p:cNvPr>
          <p:cNvGrpSpPr/>
          <p:nvPr/>
        </p:nvGrpSpPr>
        <p:grpSpPr>
          <a:xfrm>
            <a:off x="76200" y="0"/>
            <a:ext cx="12020550" cy="6858000"/>
            <a:chOff x="76200" y="0"/>
            <a:chExt cx="12020550" cy="6858000"/>
          </a:xfrm>
        </p:grpSpPr>
        <p:pic>
          <p:nvPicPr>
            <p:cNvPr id="3" name="Picture" title="This slide contains the following visuals: shape ,textbox ,shape ,shape ,shape ,TBL - Commitment ,TBL - Commitment ,TXT - Reporting Period ,shape. Please refer to the notes on this slide for details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0"/>
              <a:ext cx="12020550" cy="6858000"/>
            </a:xfrm>
            <a:prstGeom prst="rect">
              <a:avLst/>
            </a:prstGeom>
            <a:no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735815-7FD7-89D0-A79F-F6FE4B9ED8C6}"/>
                </a:ext>
              </a:extLst>
            </p:cNvPr>
            <p:cNvSpPr txBox="1"/>
            <p:nvPr/>
          </p:nvSpPr>
          <p:spPr>
            <a:xfrm>
              <a:off x="6206247" y="457200"/>
              <a:ext cx="5729591" cy="17996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15743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Locality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DF0AFD-BF43-4B81-E75A-0CEC5380B9FB}"/>
              </a:ext>
            </a:extLst>
          </p:cNvPr>
          <p:cNvGrpSpPr/>
          <p:nvPr/>
        </p:nvGrpSpPr>
        <p:grpSpPr>
          <a:xfrm>
            <a:off x="76200" y="0"/>
            <a:ext cx="12020550" cy="6858000"/>
            <a:chOff x="76200" y="0"/>
            <a:chExt cx="12020550" cy="6858000"/>
          </a:xfrm>
        </p:grpSpPr>
        <p:pic>
          <p:nvPicPr>
            <p:cNvPr id="3" name="Picture" title="This slide contains the following visuals: shape ,TXT - Reporting Period ,textbox ,shape ,shape ,shape ,TBL - Commitment ,TBL - Commitment ,shape ,TBL - Commitment ,TBL - Commitment ,TBL - Commitment ,TBL - Commitment ,shape ,TBL - Commitment ,TBL - Commitment ,shape ,shape ,shape ,shape ,shape ,shape ,shape ,shape. Please refer to the notes on this slide for details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0"/>
              <a:ext cx="12020550" cy="6858000"/>
            </a:xfrm>
            <a:prstGeom prst="rect">
              <a:avLst/>
            </a:prstGeom>
            <a:noFill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9315BC-56CA-9CA2-DF4B-4B0098E61D99}"/>
                </a:ext>
              </a:extLst>
            </p:cNvPr>
            <p:cNvSpPr txBox="1"/>
            <p:nvPr/>
          </p:nvSpPr>
          <p:spPr>
            <a:xfrm>
              <a:off x="6196519" y="457200"/>
              <a:ext cx="5767200" cy="58074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961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8849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Ward Type Narrative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F0358-8424-1596-CB66-664A7D76D173}"/>
              </a:ext>
            </a:extLst>
          </p:cNvPr>
          <p:cNvSpPr txBox="1"/>
          <p:nvPr/>
        </p:nvSpPr>
        <p:spPr>
          <a:xfrm>
            <a:off x="340465" y="1478599"/>
            <a:ext cx="352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Issues impacting on safe staffing: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 high proportion of preceptees and Internationally Educated Nurses who are unable to take charge of the ward.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 significant vacancy rate in Secure Services.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An increase in the number of patients requiring an enhanced level of observation.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 high level of patient acuity, compounded by co-existing conditions and physical health needs.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An increase in the number of patients who are Clinically Ready for Discharge (CRFD) with no identified arrangements for ongoing care and support.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Out of pathway patients.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ABE57-FA36-F1B5-97ED-0FE7C4541C43}"/>
              </a:ext>
            </a:extLst>
          </p:cNvPr>
          <p:cNvSpPr txBox="1"/>
          <p:nvPr/>
        </p:nvSpPr>
        <p:spPr>
          <a:xfrm>
            <a:off x="7966620" y="1759953"/>
            <a:ext cx="385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Daily level-loading of experienced registered nurses is undertaken.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Daily or twice daily staffing huddles are held to reassess safe staffing levels.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Implementation of evaluation of competence at 9 months in the preceptorship process.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Staff wellbeing meetings are held, and relevant actions implemented.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 robust authorisation process is in place for temporary staff utilisation. 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Engagement in the Vacancy Control Process to provide evidence of need to recruit to clinical vacancies.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Use of Occupational Health to support staff returning to work.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32CCF-A0B0-675E-86FD-94BC667A9618}"/>
              </a:ext>
            </a:extLst>
          </p:cNvPr>
          <p:cNvSpPr txBox="1"/>
          <p:nvPr/>
        </p:nvSpPr>
        <p:spPr>
          <a:xfrm>
            <a:off x="4022479" y="1759953"/>
            <a:ext cx="385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Staff members are redeployed across CBUs according to need, which can reduce continuity of care and job satisfaction.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Pressures relating to enabling staff training.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Overall, the registered nursing workforce is relatively inexperienced.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There is a high level of incidents involving violence and aggression; focused work is in progress with respect to Mitford and Hadrian 1.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There are specific risks associated with stand-alone units (Yewdale; Elm House; Rose Lodge; Lotus ward; Mitford unit) and hospital sites not easily accessible by public transport (Northgate; Ferndene).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There is increasing incidence and complexity of physical health needs, with specific reference to the wards at Walkergate Park.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9B8037-BF70-EB04-A672-D1C0F4A4E9A2}"/>
              </a:ext>
            </a:extLst>
          </p:cNvPr>
          <p:cNvSpPr txBox="1"/>
          <p:nvPr/>
        </p:nvSpPr>
        <p:spPr>
          <a:xfrm>
            <a:off x="4022479" y="4768962"/>
            <a:ext cx="385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Staff turnover is decreasing (Central Locality).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Work is in progress to increase the capacity of the nurse bank to address temporary staffing needs, rather than using agency workers; a recurring advert for band 3 bank workers is in progress.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There is focused work is being undertaken to promote staff wellbeing.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Implementation of the Quality Improvement  Framework.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Progress of Inpatient Staffing Enhanced  Multidisciplinary Team and Evidence-based Safer Staffing Tools (e.g. Mental Health Optimal Staffing Tool) workstreams.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Positive and Safe cohort meetings.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216826"/>
            <a:ext cx="12020550" cy="8569234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Adult Acute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17BCCA-8BFF-01DC-ED24-96F13C7A8528}"/>
              </a:ext>
            </a:extLst>
          </p:cNvPr>
          <p:cNvSpPr txBox="1"/>
          <p:nvPr/>
        </p:nvSpPr>
        <p:spPr>
          <a:xfrm>
            <a:off x="361915" y="1632960"/>
            <a:ext cx="3528000" cy="646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numbers of preceptee and international</a:t>
            </a:r>
            <a:r>
              <a:rPr lang="en-GB" sz="10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ly educated</a:t>
            </a:r>
            <a:r>
              <a:rPr lang="en-GB" sz="105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nurses who cannot take charge (adding pressure to those who can).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High levels of acuity requiring enhanced engagement and observations to manage patient acuity and risk. </a:t>
            </a: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enhanced engagement, sickness and other absences.</a:t>
            </a:r>
            <a:r>
              <a:rPr lang="en-GB" sz="105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Issues r</a:t>
            </a:r>
            <a:r>
              <a:rPr lang="en-GB" sz="10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eleasing</a:t>
            </a: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 Adult Nurses to support the development of the physical health hub, reducing available staff to roster on shift.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Physical Health complexities.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On some wards, the Ward Managers have worked into the staffing numbers frequently to </a:t>
            </a: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provide</a:t>
            </a:r>
            <a:r>
              <a:rPr lang="en-GB" sz="10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additional registered nurse support.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Discussions are taking place relating to the recent environmental issues raised on Bede and whether the ward needs to close</a:t>
            </a:r>
            <a:r>
              <a:rPr lang="en-GB" sz="1050" kern="10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  <a:endParaRPr lang="en-GB" sz="1050" kern="100" dirty="0">
              <a:solidFill>
                <a:srgbClr val="FF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Yewdale is an isolated unit (80 mins approximate travel time from </a:t>
            </a: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the nearest </a:t>
            </a:r>
            <a:r>
              <a:rPr lang="en-GB" sz="10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CNTW site). There are ongoing staffing deficits resulting in a continued need for agency usage, particularly on Yewdale;</a:t>
            </a: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 du</a:t>
            </a:r>
            <a:r>
              <a:rPr lang="en-GB" sz="10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 to the ward location, it is also difficult to staff with bank or agency and requires frequently having to pay for taxi transport for agency workers.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Seclusion required within both male and female pathways.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Vacancies both registered and Healthcare Support Workers in all acute services.</a:t>
            </a:r>
            <a:endParaRPr lang="en-GB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F568B-B355-26F9-EEB1-E7D0A6B59807}"/>
              </a:ext>
            </a:extLst>
          </p:cNvPr>
          <p:cNvSpPr txBox="1"/>
          <p:nvPr/>
        </p:nvSpPr>
        <p:spPr>
          <a:xfrm>
            <a:off x="7944322" y="1635202"/>
            <a:ext cx="3816000" cy="486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CBUs</a:t>
            </a:r>
            <a:r>
              <a:rPr lang="en-GB" sz="105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use locally agreed staffing huddles to manage resource gaps</a:t>
            </a:r>
            <a:r>
              <a:rPr lang="en-GB" sz="10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</a:t>
            </a: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 with senior overview to support pressures.</a:t>
            </a:r>
            <a:endParaRPr lang="en-GB" sz="105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Staff wellbeing meetings are held.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 of temporary staffing is only when all other options have been explored or </a:t>
            </a:r>
            <a:r>
              <a:rPr lang="en-GB" sz="10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related to KPI training </a:t>
            </a: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requirements</a:t>
            </a:r>
            <a:r>
              <a:rPr lang="en-GB" sz="10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GB" sz="105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Authorisation process for temporary workforce. 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Ongoing recruitment for all Band 3 vacancies.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Use of Occupational Health to support staff returning to work.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The Physical Health offer is being reviewed, in line with the Physical Health Strategy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Clinical Nurse Manager and additional senior nursing support are aligned to Yewdale daily.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There is as Local agreement between senior teams on Yewdale and Evidence Based Medicine for admissions to be screened directly prior to admission.  No admissions are accepted after 3pm.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The 136 suite on Yewdale temporarily closed.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Currently recruiting staff for flexi-pool opportunities in North Cumbria to reduce the use of bank and agency.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9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954E7-89E2-CFA2-2CBA-28081B561153}"/>
              </a:ext>
            </a:extLst>
          </p:cNvPr>
          <p:cNvSpPr txBox="1"/>
          <p:nvPr/>
        </p:nvSpPr>
        <p:spPr>
          <a:xfrm>
            <a:off x="3991118" y="1632960"/>
            <a:ext cx="3852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There is an ongoing need</a:t>
            </a: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to </a:t>
            </a:r>
            <a:r>
              <a:rPr lang="en-GB" sz="8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redeploy staff members</a:t>
            </a: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to wards other than their base ward, reducing </a:t>
            </a:r>
            <a:r>
              <a:rPr lang="en-GB" sz="8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continuity of</a:t>
            </a: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care.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Pressure </a:t>
            </a:r>
            <a:r>
              <a:rPr lang="en-GB" sz="8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relating to </a:t>
            </a: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meeting clinical needs.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Workforce remains </a:t>
            </a:r>
            <a:r>
              <a:rPr lang="en-GB" sz="8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relatively inexperienced overall.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Daily difficulties level-loading of substantive post-preceptorship Band 5 nurses on the wards.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is not being achieved: difficulties releasing staff members due to staffing pressures.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Levels of incidents relating to violence and aggression impact on staff wellbeing: for example, </a:t>
            </a:r>
            <a:r>
              <a:rPr lang="en-GB" sz="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33 incidents of Violence and aggression on Hadrian 1, with 21 </a:t>
            </a: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involving one</a:t>
            </a:r>
            <a:r>
              <a:rPr lang="en-GB" sz="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patient.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Requirements to utilise seclusion to manage risk behaviours: for example, on 5 episodes of seclusions related to the same individual (North Cumbria)</a:t>
            </a: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continues.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Following completion of preceptorship, B5 Preceptees are progressing quickly to Band 6 posts, out with inpatient CBU.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Increase in levels of acuity on Hadrian1 and Yewdale.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High incidents of sickness absence, both Long Term Sickness and Short-Term.</a:t>
            </a:r>
            <a:endParaRPr lang="en-GB" sz="800" kern="100" dirty="0">
              <a:solidFill>
                <a:srgbClr val="FF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90CFF-2717-D986-42A1-C43AF1B13192}"/>
              </a:ext>
            </a:extLst>
          </p:cNvPr>
          <p:cNvSpPr txBox="1"/>
          <p:nvPr/>
        </p:nvSpPr>
        <p:spPr>
          <a:xfrm>
            <a:off x="3991118" y="5758211"/>
            <a:ext cx="39914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Staff turnover appears to be reducing, retention remains </a:t>
            </a:r>
            <a:r>
              <a:rPr lang="en-GB" sz="8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</a:t>
            </a: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biggest challenge.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Preceptorship rotation is planned to help ease </a:t>
            </a:r>
            <a:r>
              <a:rPr lang="en-GB" sz="8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redeployment concerns.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workforce:  Bank being used rather than agency evidenced by data.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Focused work on staff wellbeing is in progress.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Physical Health Champions have been realigned on the wards.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Implementation of Allocate continues, which will strengthen monitoring of staffing levels and the related governance.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Appropriate change of pathway for patients has been progressed (Hadrian 1).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GB" sz="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taff continue to be flexible wherever possible.</a:t>
            </a:r>
            <a:endParaRPr lang="en-GB" sz="11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4068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PICU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136BD-704E-24A7-3DC2-C1CCAB1D6AC3}"/>
              </a:ext>
            </a:extLst>
          </p:cNvPr>
          <p:cNvSpPr txBox="1"/>
          <p:nvPr/>
        </p:nvSpPr>
        <p:spPr>
          <a:xfrm>
            <a:off x="340465" y="1481967"/>
            <a:ext cx="35280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There is a lack of substantive experienced post- preceptorship Band 5 staff.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High admission rate.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High acuity: patients often have a forensic need/risk; this can be compounded by co-existing conditions, such as autism, and substance misuse.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Use of restrictive practice to support clinical need and safety (Seclusion).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Out of pathway patients.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discharge, with no identified arrangements for ongoing care and support.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Enhanced Engagement and Observation levels.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not being achieved as not able to release staff members. 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due to  enhanced engagement, sickness and other absences.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Complex Physical Health needs.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Vacancies within the Ward Leadership Team.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Mixed gender PICU/Ward creates risks relating to sexual safety.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6B1BC-45E4-93C9-BF88-A1DBF1C0D63D}"/>
              </a:ext>
            </a:extLst>
          </p:cNvPr>
          <p:cNvSpPr txBox="1"/>
          <p:nvPr/>
        </p:nvSpPr>
        <p:spPr>
          <a:xfrm>
            <a:off x="8002620" y="1478600"/>
            <a:ext cx="381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Daily staffing hub with senior overview to support pressures.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Authorisation process for temporary workforce. 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Ongoing recruitment for all Band 3 vacancies.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Use of Occupational Health to support staff returning to work.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The Physical Health offer is being reviewed, in line with the Physical Health Strategy.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Engagement with sexual safety work.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ECA8B-04FB-4086-512A-600CC8318030}"/>
              </a:ext>
            </a:extLst>
          </p:cNvPr>
          <p:cNvSpPr txBox="1"/>
          <p:nvPr/>
        </p:nvSpPr>
        <p:spPr>
          <a:xfrm>
            <a:off x="4022479" y="1485334"/>
            <a:ext cx="385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Daily difficulties level-loading of substantive post-preceptorship Band 5 nurses on the wards.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not being achieved.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Levels of incidents relating to violence and aggression, including the impact on staff wellbeing.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Band 5 preceptees following completion of preceptorship progress to Band 6 posts out with inpatient CBU.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Working to achieve parity of esteem (physical and mental health).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Mixed gender PICU/Ward creates risks relating to sexual safety.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BEB28-457A-989F-859F-C2D478F771C0}"/>
              </a:ext>
            </a:extLst>
          </p:cNvPr>
          <p:cNvSpPr txBox="1"/>
          <p:nvPr/>
        </p:nvSpPr>
        <p:spPr>
          <a:xfrm>
            <a:off x="4022479" y="4729512"/>
            <a:ext cx="3852000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workers: Bank worker numbers are increasing reducing the need for agency.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Focused work on staff wellbeing is in progress.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HOPE(S) team support to clinical teams is in place.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Realigned Physical Health Champions.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Adult Rehab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D28059-792D-0123-FF35-7FE7CB663F33}"/>
              </a:ext>
            </a:extLst>
          </p:cNvPr>
          <p:cNvSpPr txBox="1"/>
          <p:nvPr/>
        </p:nvSpPr>
        <p:spPr>
          <a:xfrm>
            <a:off x="340465" y="1493220"/>
            <a:ext cx="3528000" cy="478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numbers of preceptee and international</a:t>
            </a:r>
            <a:r>
              <a:rPr lang="en-GB" sz="8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ly educated</a:t>
            </a: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nurses who cannot take charge (adding pressure to those who can).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enhanced engagement, sickness and other absences.</a:t>
            </a:r>
            <a:endParaRPr lang="en-GB" sz="800" kern="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All wards report a high number of patients who require enhanced engagement and observation. This can also relate to patients who have physical health and frailty need.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Elm House, Willow View and Bridgewell have several patients with  dysphagia, which is a significant risk and requires additional one to one support at mealtimes.</a:t>
            </a:r>
            <a:endParaRPr lang="en-GB" sz="800" kern="1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Higher staff sickness levels at Elm House.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support.</a:t>
            </a:r>
            <a:endParaRPr lang="en-GB" sz="800" kern="1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continued use of agency staff who are often unfamiliar with patients</a:t>
            </a:r>
            <a:r>
              <a:rPr lang="en-GB" sz="8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to support vacancies, enhanced engagement and observations, sickness and other staffing issues.</a:t>
            </a:r>
            <a:endParaRPr lang="en-GB" sz="800" kern="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is not being achieved as it is not possible to release staff, due to patient acuity and staffing levels.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Due to physical health needs</a:t>
            </a:r>
            <a:r>
              <a:rPr lang="en-GB" sz="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patients received care within the acute Trust, which results in staff support </a:t>
            </a: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to attend appointments</a:t>
            </a:r>
            <a:r>
              <a:rPr lang="en-GB" sz="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GB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800" b="1" dirty="0">
                <a:latin typeface="Segoe UI" panose="020B0502040204020203" pitchFamily="34" charset="0"/>
                <a:cs typeface="Segoe UI" panose="020B0502040204020203" pitchFamily="34" charset="0"/>
              </a:rPr>
              <a:t>Outbreaks: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Significant Norovirus outbreak on Ruskin, impacting on safer staffing levels, which impacted on Oakwood, as the ward providing additional staffing resource.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Covid outbreak on Willow View. </a:t>
            </a:r>
            <a:endParaRPr lang="en-GB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B20DC-86F7-1CAD-4D1C-56A0D3957B7A}"/>
              </a:ext>
            </a:extLst>
          </p:cNvPr>
          <p:cNvSpPr txBox="1"/>
          <p:nvPr/>
        </p:nvSpPr>
        <p:spPr>
          <a:xfrm>
            <a:off x="7976747" y="1493220"/>
            <a:ext cx="3816000" cy="237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CBUs</a:t>
            </a:r>
            <a:r>
              <a:rPr lang="en-GB" sz="9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use locally agreed staffing huddles to manage resource gaps</a:t>
            </a:r>
            <a:r>
              <a:rPr lang="en-GB" sz="9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</a:t>
            </a: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 with senior overview to support pressures.</a:t>
            </a:r>
            <a:endParaRPr lang="en-GB" sz="900" kern="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Staff wellbeing meetings are being held.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 of temporary staffing is only when all other options have been explored. There is an</a:t>
            </a:r>
            <a:r>
              <a:rPr lang="en-GB" sz="9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</a:t>
            </a: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uthorisation process for the use of temporary workforce. South Inpatient had and external advert out for all Band 3 vacancies.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Review Physical Health offer has been strengthened in line with Trust Physical </a:t>
            </a: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Health</a:t>
            </a: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 Strategy.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Engagement with sexual safety work.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Currently recruiting staff for flexi- pool opportunities in Cumbria locality to reduce the use of bank and agency workers.</a:t>
            </a:r>
            <a:endParaRPr lang="en-GB" sz="11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187894-20F9-6FF7-F84B-6167BC055EE6}"/>
              </a:ext>
            </a:extLst>
          </p:cNvPr>
          <p:cNvSpPr txBox="1"/>
          <p:nvPr/>
        </p:nvSpPr>
        <p:spPr>
          <a:xfrm>
            <a:off x="3996606" y="1493220"/>
            <a:ext cx="3852000" cy="2271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There is still a need to </a:t>
            </a:r>
            <a:r>
              <a:rPr lang="en-GB" sz="8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redeploy</a:t>
            </a: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staff to wards which is not their base ward, reducing continuity of care.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Pressures </a:t>
            </a:r>
            <a:r>
              <a:rPr lang="en-GB" sz="8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relating to </a:t>
            </a: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meeting training needs.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Daily difficulties level-loading of substantive post-preceptorship Band 5 nurses on the wards.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Barriers to onward care pathways due to unable to identify appropriate care and support.</a:t>
            </a:r>
            <a:endParaRPr lang="en-GB" sz="8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The impact of incidents relating to violence and aggression and the impact on staff wellbeing.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Pressures due to escorting patients to other hospital sites and services.</a:t>
            </a:r>
            <a:endParaRPr lang="en-GB" sz="8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High incidents of sickness absence both long-ter</a:t>
            </a: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GB" sz="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short-term.</a:t>
            </a:r>
            <a:endParaRPr lang="en-GB" sz="8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C1E44-55D1-F20F-5839-E1DEB71A5DBE}"/>
              </a:ext>
            </a:extLst>
          </p:cNvPr>
          <p:cNvSpPr txBox="1"/>
          <p:nvPr/>
        </p:nvSpPr>
        <p:spPr>
          <a:xfrm>
            <a:off x="3996606" y="4648816"/>
            <a:ext cx="385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workforce:  Bank being used rather than Agency.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Using the wider Multi- Disciplinary Team to support  patient care. 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Focused work on staff wellbeing is in progress.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Physical Health Champions have been realigned on all wards in South locality.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Bridgewelll ward pilot of use of choking rescue device (LifeVcac).</a:t>
            </a:r>
            <a:endParaRPr lang="en-GB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Elm House and Willow View: s</a:t>
            </a:r>
            <a:r>
              <a:rPr lang="en-GB" sz="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taff turnover appears to be reducing.</a:t>
            </a:r>
            <a:endParaRPr lang="en-GB" sz="800" kern="1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Ruskin has been able to support preceptee nurses to  complete their preceptorship.; </a:t>
            </a: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Reduction in violence and aggression incidents on Ruskin and Oakwood wards.</a:t>
            </a: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Older Persons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3FA53-DBD6-B21B-E75A-C5A59842FC54}"/>
              </a:ext>
            </a:extLst>
          </p:cNvPr>
          <p:cNvSpPr txBox="1"/>
          <p:nvPr/>
        </p:nvSpPr>
        <p:spPr>
          <a:xfrm>
            <a:off x="340465" y="1478599"/>
            <a:ext cx="3528000" cy="4291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numbers of preceptee and international</a:t>
            </a: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ly educated</a:t>
            </a: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nurses who cannot take charge (adding pressure to those who can).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High levels of acuity requiring enhanced engagement and observations to manage patient acuity and risk. </a:t>
            </a: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enhanced engagement, sickness and other absences.</a:t>
            </a: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is not being achieved as it is not possible to release staff, due to patient acuity and staffing levels.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Aft>
                <a:spcPts val="600"/>
              </a:spcAft>
            </a:pPr>
            <a:endParaRPr lang="en-GB" sz="800" dirty="0">
              <a:solidFill>
                <a:srgbClr val="0070C0"/>
              </a:solidFill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00B050"/>
              </a:solidFill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800" dirty="0"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DCE97-1BC4-EC14-DB77-AA0ED1270387}"/>
              </a:ext>
            </a:extLst>
          </p:cNvPr>
          <p:cNvSpPr txBox="1"/>
          <p:nvPr/>
        </p:nvSpPr>
        <p:spPr>
          <a:xfrm>
            <a:off x="8002620" y="1478600"/>
            <a:ext cx="3816000" cy="335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Localities use locally agreed staffing huddles to manage resource gaps</a:t>
            </a: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</a:t>
            </a: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 with senior overview to support pressures.</a:t>
            </a:r>
            <a:endParaRPr lang="en-GB" sz="11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Staff wellbeing meetings are being held.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 of temporary staffing is only when all other options have been explored. There is an</a:t>
            </a: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</a:t>
            </a: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uthorisation process for the use of temporary workforce.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Ongoing recruitment to Band 3 vacancies.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Review Physical Health offer has been strengthened in line with Trust Physical Health Strategy. </a:t>
            </a:r>
            <a:endParaRPr lang="en-GB" sz="1100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Engagement in sexual safety work.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1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0BB7-C1D3-EC41-860D-70F2CE74A936}"/>
              </a:ext>
            </a:extLst>
          </p:cNvPr>
          <p:cNvSpPr txBox="1"/>
          <p:nvPr/>
        </p:nvSpPr>
        <p:spPr>
          <a:xfrm>
            <a:off x="4009542" y="1473406"/>
            <a:ext cx="3852000" cy="2404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There is an ongoing need</a:t>
            </a:r>
            <a:r>
              <a:rPr lang="en-GB" sz="10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to </a:t>
            </a:r>
            <a:r>
              <a:rPr lang="en-GB" sz="10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redeploy staff members</a:t>
            </a:r>
            <a:r>
              <a:rPr lang="en-GB" sz="10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to wards other than their base ward, reducing </a:t>
            </a:r>
            <a:r>
              <a:rPr lang="en-GB" sz="10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continuity of</a:t>
            </a:r>
            <a:r>
              <a:rPr lang="en-GB" sz="10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care.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Daily difficulties level-loading of substantive post-preceptorship Band 5 nurses on the wards.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is not being achieved: difficulties releasing staff members due to staffing pressures.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kern="100" dirty="0">
                <a:latin typeface="Segoe UI" panose="020B0502040204020203" pitchFamily="34" charset="0"/>
                <a:cs typeface="Segoe UI" panose="020B0502040204020203" pitchFamily="34" charset="0"/>
              </a:rPr>
              <a:t>Continue need to u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se  temporary staff.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The impact of incidents relating to violence and aggression, including on staff wellbeing.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Barriers to onward care pathways due to no identified arrangements for ongoing care and support.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85AC8-15FF-E6CD-4A5A-542B52CCE8FF}"/>
              </a:ext>
            </a:extLst>
          </p:cNvPr>
          <p:cNvSpPr txBox="1"/>
          <p:nvPr/>
        </p:nvSpPr>
        <p:spPr>
          <a:xfrm>
            <a:off x="4012923" y="4522012"/>
            <a:ext cx="3852000" cy="181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9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Staff turnover in Central locality appears to be reducing.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Central locality it is planned to rotate preceptees to help ease </a:t>
            </a:r>
            <a:r>
              <a:rPr lang="en-GB" sz="10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redeployment</a:t>
            </a:r>
            <a:r>
              <a:rPr lang="en-GB" sz="10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concerns from staff.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Bank being used rather than Agency.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Using the wider Multi-Disciplinary Team to support patient care.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Focused work on staff wellbeing is in progress.</a:t>
            </a:r>
            <a:endParaRPr lang="en-GB" sz="900" dirty="0"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CYPS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DEB69-3377-93E5-6354-9C24CCEBB8AE}"/>
              </a:ext>
            </a:extLst>
          </p:cNvPr>
          <p:cNvSpPr txBox="1"/>
          <p:nvPr/>
        </p:nvSpPr>
        <p:spPr>
          <a:xfrm>
            <a:off x="340465" y="1538126"/>
            <a:ext cx="3528000" cy="312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Patients who are clinically ready for discharge, </a:t>
            </a: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with no identified arrangements for ongoing care and support.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Over 18 years old patients within children’s service and difficulty transferring to adult services (out of Trust) also contributes to enhanced engagement and observations, due to safeguarding concerns.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clinical acuity within inpatient services.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Qualified nurse sickness (2 x B6 and 1 x B5 </a:t>
            </a: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long- term.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Staffing deficit due to </a:t>
            </a: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medium</a:t>
            </a: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-term absence, relating to maternity leave and vacancies.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Patients have been nursed in acute hospitals requiring high levels of staff resources.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29EDE-38B9-EF2A-0A30-8DA9134ED36F}"/>
              </a:ext>
            </a:extLst>
          </p:cNvPr>
          <p:cNvSpPr txBox="1"/>
          <p:nvPr/>
        </p:nvSpPr>
        <p:spPr>
          <a:xfrm>
            <a:off x="8002620" y="1538126"/>
            <a:ext cx="3816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Daily staffing huddles are held to review staffing levels with Ward Managers and Clinical Managers.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Reduction in enhanced engagement and observation levels.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Staff members </a:t>
            </a: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are being redeployed from other wards,</a:t>
            </a: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ensuring supportive skill-mix across the site.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Drop-in sessions for staff with senior management are in place.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Reflective practice available for all staff members.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If agency use cover is required, familiar workers will pick up shifts, which supports continuity.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Level-loading of skill mix within services, including temporary redeployment of staff to support.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Current vacancies are out </a:t>
            </a: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 advert.</a:t>
            </a:r>
            <a:endParaRPr lang="en-GB" sz="11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E236E-F650-97FE-A63F-E014403A8BC5}"/>
              </a:ext>
            </a:extLst>
          </p:cNvPr>
          <p:cNvSpPr txBox="1"/>
          <p:nvPr/>
        </p:nvSpPr>
        <p:spPr>
          <a:xfrm>
            <a:off x="4022479" y="1538126"/>
            <a:ext cx="3852000" cy="2121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Due to redeployment of staff, several new staff members have been  employed. These staff members will start at approximately the same time, requiring induction support.</a:t>
            </a:r>
          </a:p>
          <a:p>
            <a:pPr marL="171450" lvl="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Increase in enhanced engagement and observations due to </a:t>
            </a: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high acuity of need.</a:t>
            </a:r>
          </a:p>
          <a:p>
            <a:pPr marL="171450" lvl="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Lotus Ward is a standalone unit, which has a limited response team.</a:t>
            </a:r>
          </a:p>
          <a:p>
            <a:pPr marL="171450" lvl="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use of agency workers due to staff sickness and the acuity needs of the young people.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586DE-B8ED-8E98-E625-9A929671B56D}"/>
              </a:ext>
            </a:extLst>
          </p:cNvPr>
          <p:cNvSpPr txBox="1"/>
          <p:nvPr/>
        </p:nvSpPr>
        <p:spPr>
          <a:xfrm>
            <a:off x="4022479" y="4666034"/>
            <a:ext cx="3852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There have been several successful recruitment </a:t>
            </a: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campaigns.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Since moving to Ferndene, the environment has been much more positive for the young people and </a:t>
            </a: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staff (p</a:t>
            </a: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ositive feedback has been received).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Additional support  is available from the wider Children and Young Peo</a:t>
            </a: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ples Services workforce due to</a:t>
            </a: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the location of inpatient services on one site.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Daily staff wellbeing drop-in sessions with ward manager are in progress.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Secure Services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FA62B-7865-572C-DFFC-0D8D68E77B7A}"/>
              </a:ext>
            </a:extLst>
          </p:cNvPr>
          <p:cNvSpPr txBox="1"/>
          <p:nvPr/>
        </p:nvSpPr>
        <p:spPr>
          <a:xfrm>
            <a:off x="366338" y="1636201"/>
            <a:ext cx="35280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Issues Impacting on Safer Staffing: 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Vacancies: Band 5 x 12.5wte.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Increased sickness absence 5.81% (13 short-term sickness; 15 long term sickness)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Increased numbers of preceptees on the wards who require additional support and cannot take charge.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There is a significant number of patients requiring enhanced engagement and observations due to high acuity of needs.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Seclusion was used for 13 episodes for 8 patients in March.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Long Term Segregation continues for some patients.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Individualised Care Package for a patient required 6 nursing staff to be with them continually.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EBC76-4326-35B9-9ECA-887EDFBE0954}"/>
              </a:ext>
            </a:extLst>
          </p:cNvPr>
          <p:cNvSpPr txBox="1"/>
          <p:nvPr/>
        </p:nvSpPr>
        <p:spPr>
          <a:xfrm>
            <a:off x="8077614" y="1638426"/>
            <a:ext cx="3816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Daily Staffing Huddles to level-load experience and agency and any gender specific observations.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Recruitment is ongoing.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Nursing Assistants Inductions/Development are in progress.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Weekly continued professional development programme is being supported on the wards.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DCBBF-AB34-8871-54AC-8E7103B433BA}"/>
              </a:ext>
            </a:extLst>
          </p:cNvPr>
          <p:cNvSpPr txBox="1"/>
          <p:nvPr/>
        </p:nvSpPr>
        <p:spPr>
          <a:xfrm>
            <a:off x="4022479" y="1636201"/>
            <a:ext cx="3852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There has been a noted increase  in incidents of violence and aggression. High level activity data: 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20 incidents on Elsdon x 1 patient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18 incidents on Alwinton x 2 patients (10, 8)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14 incidents on Harthope x 2 patients (9, 5)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9 incidents on Tweed Low Secure x 1 patient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7 incidents on Tyne Low Secure x 1 patient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1365E-3403-80B7-55AD-DD249EC6693A}"/>
              </a:ext>
            </a:extLst>
          </p:cNvPr>
          <p:cNvSpPr txBox="1"/>
          <p:nvPr/>
        </p:nvSpPr>
        <p:spPr>
          <a:xfrm>
            <a:off x="4022479" y="4856534"/>
            <a:ext cx="385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Staff drop-ins increasing senior leadership accessibility.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Staff and Patient Debriefs held following violence and aggression incidents.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Continued monitoring of agency use with reduction to 18 WTE (additional 9 WTE for Individualised Care Package).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LD Autism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1D562-C074-B0CE-BF1E-163F09CA728D}"/>
              </a:ext>
            </a:extLst>
          </p:cNvPr>
          <p:cNvSpPr txBox="1"/>
          <p:nvPr/>
        </p:nvSpPr>
        <p:spPr>
          <a:xfrm>
            <a:off x="340465" y="1478599"/>
            <a:ext cx="3528000" cy="4978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numbers of preceptee and international</a:t>
            </a:r>
            <a:r>
              <a:rPr lang="en-GB" sz="10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ly educated</a:t>
            </a:r>
            <a:r>
              <a:rPr lang="en-GB" sz="105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nurses who cannot take charge (adding pressure to those who can).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High levels of acuity requiring enhanced engagement and observations to manage patient acuity and risk. </a:t>
            </a: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is not being achieved: difficulties releasing staff members due to staffing pressures.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enhanced engagement, sickness and other absences.</a:t>
            </a:r>
            <a:endParaRPr lang="en-GB" sz="1050" kern="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Increase in Hate Crime on Rose Lodge, which is impacting on staff.  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enhanced engagement, sickness and other absences.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Rose Lodge is limited to an internal response team, due to being standalone unit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Edenwood: one of the patient always requires 3 staff with them; additional site support is available if needed.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Ongoing unfilled vacancies on Mitford.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5F07A-BBE3-2C77-D11F-C506FA7B20FD}"/>
              </a:ext>
            </a:extLst>
          </p:cNvPr>
          <p:cNvSpPr txBox="1"/>
          <p:nvPr/>
        </p:nvSpPr>
        <p:spPr>
          <a:xfrm>
            <a:off x="8002620" y="1478600"/>
            <a:ext cx="3816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Daily level-loading of experienced registered nurses is undertaken on Mitford.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Daily staffing hub with senior overview to support pressures on Rose Lodge; twice daily on Mitford and Edenwood to reassess safe staffing levels.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Weekly staff-side drop-in support to promote staff wellbeing on Rose Lodge.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Staff wellbeing meetings for Mitford staff are held and relevant actions progressed.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A robust authorisation process is in place for temporary workforce engagement. 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Rose Lodge staff and senior managers are working with the police to pursue individual incidents in relation to Hate Crime.</a:t>
            </a: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F2779-DE09-408A-D59B-EAC57BD6CD27}"/>
              </a:ext>
            </a:extLst>
          </p:cNvPr>
          <p:cNvSpPr txBox="1"/>
          <p:nvPr/>
        </p:nvSpPr>
        <p:spPr>
          <a:xfrm>
            <a:off x="4022479" y="1478599"/>
            <a:ext cx="38520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Daily difficulties level-loading of substantive post-preceptorship Band 5 nurses on the wards.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not being achieved.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Levels of incidents relating to violence, aggression and assaults on staff and how this impacts on staff wellbeing.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Focused work on Mitford in relation to RIDDOR incident.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Focused workforce work in relation to right to Work on Mitford.</a:t>
            </a:r>
            <a:endParaRPr lang="en-GB" sz="105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D0E74-ABB2-4D96-F0B7-B2BD4B062DC6}"/>
              </a:ext>
            </a:extLst>
          </p:cNvPr>
          <p:cNvSpPr txBox="1"/>
          <p:nvPr/>
        </p:nvSpPr>
        <p:spPr>
          <a:xfrm>
            <a:off x="4022479" y="4666034"/>
            <a:ext cx="385200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workforce: Bank being used rather than Agency.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Focused work on staff wellbeing is in progress across all wards.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Work on Rose Lodge with the National HOPE(S) team  is in progress to support discharge of a patient now clinically ready for discharge.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Physical Health Champions have been realigned on Rose Lodge.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There were no incidents recorded relating to violence and aggression on Edenwood.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2106</TotalTime>
  <Words>4862</Words>
  <Application>Microsoft Office PowerPoint</Application>
  <PresentationFormat>Widescreen</PresentationFormat>
  <Paragraphs>970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Segoe UI</vt:lpstr>
      <vt:lpstr>Symbol</vt:lpstr>
      <vt:lpstr>Custom Design</vt:lpstr>
      <vt:lpstr>Title</vt:lpstr>
      <vt:lpstr>Ward Type Narrative Summary</vt:lpstr>
      <vt:lpstr>Adult Acute Summary</vt:lpstr>
      <vt:lpstr>PICU Summary</vt:lpstr>
      <vt:lpstr>Adult Rehab Summary</vt:lpstr>
      <vt:lpstr>Older Persons Summary</vt:lpstr>
      <vt:lpstr>CYPS Summary</vt:lpstr>
      <vt:lpstr>Secure Services Summary</vt:lpstr>
      <vt:lpstr>LD Autism Summary</vt:lpstr>
      <vt:lpstr>Neuro Specialist Summary</vt:lpstr>
      <vt:lpstr>Guide</vt:lpstr>
      <vt:lpstr>Guide 2</vt:lpstr>
      <vt:lpstr>Trust</vt:lpstr>
      <vt:lpstr>Locality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Hanley, Elizabeth</cp:lastModifiedBy>
  <cp:revision>47</cp:revision>
  <cp:lastPrinted>2024-04-18T08:04:29Z</cp:lastPrinted>
  <dcterms:created xsi:type="dcterms:W3CDTF">2016-09-04T11:54:55Z</dcterms:created>
  <dcterms:modified xsi:type="dcterms:W3CDTF">2024-04-22T13:06:29Z</dcterms:modified>
</cp:coreProperties>
</file>