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7" r:id="rId2"/>
    <p:sldId id="258" r:id="rId3"/>
    <p:sldId id="259" r:id="rId4"/>
    <p:sldId id="263" r:id="rId5"/>
    <p:sldId id="303" r:id="rId6"/>
    <p:sldId id="262" r:id="rId7"/>
    <p:sldId id="264" r:id="rId8"/>
    <p:sldId id="265" r:id="rId9"/>
    <p:sldId id="266" r:id="rId10"/>
    <p:sldId id="296" r:id="rId11"/>
    <p:sldId id="256" r:id="rId12"/>
    <p:sldId id="297" r:id="rId13"/>
    <p:sldId id="298" r:id="rId14"/>
    <p:sldId id="295" r:id="rId15"/>
    <p:sldId id="294" r:id="rId16"/>
    <p:sldId id="302" r:id="rId17"/>
    <p:sldId id="260" r:id="rId18"/>
    <p:sldId id="267" r:id="rId19"/>
    <p:sldId id="268" r:id="rId20"/>
    <p:sldId id="269" r:id="rId21"/>
    <p:sldId id="270" r:id="rId22"/>
    <p:sldId id="271" r:id="rId23"/>
    <p:sldId id="272" r:id="rId24"/>
    <p:sldId id="273" r:id="rId25"/>
    <p:sldId id="274" r:id="rId26"/>
    <p:sldId id="275" r:id="rId27"/>
    <p:sldId id="276" r:id="rId28"/>
    <p:sldId id="290"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99" r:id="rId42"/>
    <p:sldId id="300" r:id="rId43"/>
    <p:sldId id="301"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84045" autoAdjust="0"/>
  </p:normalViewPr>
  <p:slideViewPr>
    <p:cSldViewPr snapToGrid="0" snapToObjects="1">
      <p:cViewPr varScale="1">
        <p:scale>
          <a:sx n="72" d="100"/>
          <a:sy n="72" d="100"/>
        </p:scale>
        <p:origin x="45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F54195-5A1C-47D6-AB3F-C98E22C522C2}" type="datetimeFigureOut">
              <a:rPr lang="en-GB" smtClean="0"/>
              <a:t>15/03/2024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F39C0A-00DC-4A0A-8537-C1650CB2EA18}" type="slidenum">
              <a:rPr lang="en-GB" smtClean="0"/>
              <a:t>‹#›</a:t>
            </a:fld>
            <a:endParaRPr lang="en-GB" dirty="0"/>
          </a:p>
        </p:txBody>
      </p:sp>
    </p:spTree>
    <p:extLst>
      <p:ext uri="{BB962C8B-B14F-4D97-AF65-F5344CB8AC3E}">
        <p14:creationId xmlns:p14="http://schemas.microsoft.com/office/powerpoint/2010/main" val="149392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246106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3462784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263283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236611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3901339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TXT - Reporting Period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TBL - Commitment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Excel_Worksheet9.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8.xlsx"/><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7.xlsx"/><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Worksheet9.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8.xlsx"/><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7.xlsx"/><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Excel_Worksheet12.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11.xlsx"/><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0.xlsx"/><Relationship Id="rId4" Type="http://schemas.openxmlformats.org/officeDocument/2006/relationships/image" Target="../media/image14.png"/><Relationship Id="rId9" Type="http://schemas.openxmlformats.org/officeDocument/2006/relationships/package" Target="../embeddings/Microsoft_Excel_Worksheet13.xlsx"/></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16.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15.xlsx"/><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4.xlsx"/><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7.xlsx"/><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package" Target="../embeddings/Microsoft_Excel_Worksheet20.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19.xlsx"/><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8.xlsx"/><Relationship Id="rId4" Type="http://schemas.openxmlformats.org/officeDocument/2006/relationships/image" Target="../media/image19.png"/><Relationship Id="rId9" Type="http://schemas.openxmlformats.org/officeDocument/2006/relationships/package" Target="../embeddings/Microsoft_Excel_Worksheet21.xlsx"/></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Excel_Worksheet20.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19.xlsx"/><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8.xlsx"/><Relationship Id="rId4" Type="http://schemas.openxmlformats.org/officeDocument/2006/relationships/image" Target="../media/image20.png"/><Relationship Id="rId9" Type="http://schemas.openxmlformats.org/officeDocument/2006/relationships/package" Target="../embeddings/Microsoft_Excel_Worksheet21.xlsx"/></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22.xlsx"/><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Worksheet25.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24.xlsx"/><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23.xlsx"/><Relationship Id="rId4" Type="http://schemas.openxmlformats.org/officeDocument/2006/relationships/image" Target="../media/image23.png"/><Relationship Id="rId9" Type="http://schemas.openxmlformats.org/officeDocument/2006/relationships/package" Target="../embeddings/Microsoft_Excel_Worksheet26.xlsx"/></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Excel_Worksheet29.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28.xlsx"/><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27.xlsx"/><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31.xlsx"/><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30.xlsx"/><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Excel_Worksheet34.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33.xlsx"/><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32.xlsx"/><Relationship Id="rId4" Type="http://schemas.openxmlformats.org/officeDocument/2006/relationships/image" Target="../media/image27.png"/><Relationship Id="rId9" Type="http://schemas.openxmlformats.org/officeDocument/2006/relationships/package" Target="../embeddings/Microsoft_Excel_Worksheet35.xlsx"/></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package" Target="../embeddings/Microsoft_Excel_Worksheet38.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37.xlsx"/><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36.xlsx"/><Relationship Id="rId4" Type="http://schemas.openxmlformats.org/officeDocument/2006/relationships/image" Target="../media/image29.png"/><Relationship Id="rId9" Type="http://schemas.openxmlformats.org/officeDocument/2006/relationships/package" Target="../embeddings/Microsoft_Excel_Worksheet39.xlsx"/></Relationships>
</file>

<file path=ppt/slides/_rels/slide37.xml.rels><?xml version="1.0" encoding="UTF-8" standalone="yes"?>
<Relationships xmlns="http://schemas.openxmlformats.org/package/2006/relationships"><Relationship Id="rId8" Type="http://schemas.openxmlformats.org/officeDocument/2006/relationships/package" Target="../embeddings/Microsoft_Excel_Worksheet42.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41.xlsx"/><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40.xlsx"/><Relationship Id="rId4" Type="http://schemas.openxmlformats.org/officeDocument/2006/relationships/image" Target="../media/image30.png"/><Relationship Id="rId9" Type="http://schemas.openxmlformats.org/officeDocument/2006/relationships/package" Target="../embeddings/Microsoft_Excel_Worksheet43.xlsx"/></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41.xlsx"/><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40.xlsx"/><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Excel_Worksheet46.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45.xlsx"/><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44.xlsx"/><Relationship Id="rId4" Type="http://schemas.openxmlformats.org/officeDocument/2006/relationships/image" Target="../media/image33.png"/><Relationship Id="rId9" Type="http://schemas.openxmlformats.org/officeDocument/2006/relationships/package" Target="../embeddings/Microsoft_Excel_Worksheet47.xlsx"/></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Excel_Worksheet50.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49.xlsx"/><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48.xlsx"/><Relationship Id="rId4" Type="http://schemas.openxmlformats.org/officeDocument/2006/relationships/image" Target="../media/image35.png"/><Relationship Id="rId9" Type="http://schemas.openxmlformats.org/officeDocument/2006/relationships/package" Target="../embeddings/Microsoft_Excel_Worksheet51.xlsx"/></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Excel_Worksheet54.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53.xlsx"/><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52.xlsx"/><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xlsx"/><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2.xlsx"/><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7.png"/><Relationship Id="rId9" Type="http://schemas.openxmlformats.org/officeDocument/2006/relationships/package" Target="../embeddings/Microsoft_Excel_Worksheet4.xlsx"/></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2.xlsx"/><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8.png"/><Relationship Id="rId9" Type="http://schemas.openxmlformats.org/officeDocument/2006/relationships/package" Target="../embeddings/Microsoft_Excel_Worksheet4.xlsx"/></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2.xlsx"/><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9.png"/><Relationship Id="rId9" Type="http://schemas.openxmlformats.org/officeDocument/2006/relationships/package" Target="../embeddings/Microsoft_Excel_Worksheet4.xlsx"/></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7" Type="http://schemas.openxmlformats.org/officeDocument/2006/relationships/package" Target="../embeddings/Microsoft_Excel_Worksheet6.xlsx"/><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package" Target="../embeddings/Microsoft_Excel_Worksheet5.xlsx"/><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textbox ,shape ,TextEnhancerByMAQ46ASG0293G65JY43S89DKJ9 ,imag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Title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C0B2-47F8-11F4-5363-B2C845FA5967}"/>
              </a:ext>
            </a:extLst>
          </p:cNvPr>
          <p:cNvSpPr>
            <a:spLocks noGrp="1"/>
          </p:cNvSpPr>
          <p:nvPr>
            <p:ph type="title"/>
          </p:nvPr>
        </p:nvSpPr>
        <p:spPr/>
        <p:txBody>
          <a:bodyPr/>
          <a:lstStyle/>
          <a:p>
            <a:pPr algn="ctr"/>
            <a:b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Skill mix information by ward: North Locality</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4" name="Content Placeholder 3">
            <a:extLst>
              <a:ext uri="{FF2B5EF4-FFF2-40B4-BE49-F238E27FC236}">
                <a16:creationId xmlns:a16="http://schemas.microsoft.com/office/drawing/2014/main" id="{322AC596-38C9-31BD-19AC-8279F2D6948A}"/>
              </a:ext>
            </a:extLst>
          </p:cNvPr>
          <p:cNvGraphicFramePr>
            <a:graphicFrameLocks noGrp="1"/>
          </p:cNvGraphicFramePr>
          <p:nvPr>
            <p:ph idx="1"/>
          </p:nvPr>
        </p:nvGraphicFramePr>
        <p:xfrm>
          <a:off x="655984" y="1378226"/>
          <a:ext cx="10515598" cy="4996073"/>
        </p:xfrm>
        <a:graphic>
          <a:graphicData uri="http://schemas.openxmlformats.org/drawingml/2006/table">
            <a:tbl>
              <a:tblPr firstRow="1" firstCol="1" bandRow="1"/>
              <a:tblGrid>
                <a:gridCol w="724721">
                  <a:extLst>
                    <a:ext uri="{9D8B030D-6E8A-4147-A177-3AD203B41FA5}">
                      <a16:colId xmlns:a16="http://schemas.microsoft.com/office/drawing/2014/main" val="1586241973"/>
                    </a:ext>
                  </a:extLst>
                </a:gridCol>
                <a:gridCol w="1299735">
                  <a:extLst>
                    <a:ext uri="{9D8B030D-6E8A-4147-A177-3AD203B41FA5}">
                      <a16:colId xmlns:a16="http://schemas.microsoft.com/office/drawing/2014/main" val="1802975968"/>
                    </a:ext>
                  </a:extLst>
                </a:gridCol>
                <a:gridCol w="1009165">
                  <a:extLst>
                    <a:ext uri="{9D8B030D-6E8A-4147-A177-3AD203B41FA5}">
                      <a16:colId xmlns:a16="http://schemas.microsoft.com/office/drawing/2014/main" val="3948785896"/>
                    </a:ext>
                  </a:extLst>
                </a:gridCol>
                <a:gridCol w="975821">
                  <a:extLst>
                    <a:ext uri="{9D8B030D-6E8A-4147-A177-3AD203B41FA5}">
                      <a16:colId xmlns:a16="http://schemas.microsoft.com/office/drawing/2014/main" val="92333220"/>
                    </a:ext>
                  </a:extLst>
                </a:gridCol>
                <a:gridCol w="822712">
                  <a:extLst>
                    <a:ext uri="{9D8B030D-6E8A-4147-A177-3AD203B41FA5}">
                      <a16:colId xmlns:a16="http://schemas.microsoft.com/office/drawing/2014/main" val="404380865"/>
                    </a:ext>
                  </a:extLst>
                </a:gridCol>
                <a:gridCol w="881914">
                  <a:extLst>
                    <a:ext uri="{9D8B030D-6E8A-4147-A177-3AD203B41FA5}">
                      <a16:colId xmlns:a16="http://schemas.microsoft.com/office/drawing/2014/main" val="2795881247"/>
                    </a:ext>
                  </a:extLst>
                </a:gridCol>
                <a:gridCol w="927506">
                  <a:extLst>
                    <a:ext uri="{9D8B030D-6E8A-4147-A177-3AD203B41FA5}">
                      <a16:colId xmlns:a16="http://schemas.microsoft.com/office/drawing/2014/main" val="3736713243"/>
                    </a:ext>
                  </a:extLst>
                </a:gridCol>
                <a:gridCol w="975821">
                  <a:extLst>
                    <a:ext uri="{9D8B030D-6E8A-4147-A177-3AD203B41FA5}">
                      <a16:colId xmlns:a16="http://schemas.microsoft.com/office/drawing/2014/main" val="1595719801"/>
                    </a:ext>
                  </a:extLst>
                </a:gridCol>
                <a:gridCol w="1164998">
                  <a:extLst>
                    <a:ext uri="{9D8B030D-6E8A-4147-A177-3AD203B41FA5}">
                      <a16:colId xmlns:a16="http://schemas.microsoft.com/office/drawing/2014/main" val="3673005213"/>
                    </a:ext>
                  </a:extLst>
                </a:gridCol>
                <a:gridCol w="930228">
                  <a:extLst>
                    <a:ext uri="{9D8B030D-6E8A-4147-A177-3AD203B41FA5}">
                      <a16:colId xmlns:a16="http://schemas.microsoft.com/office/drawing/2014/main" val="2097064027"/>
                    </a:ext>
                  </a:extLst>
                </a:gridCol>
                <a:gridCol w="802977">
                  <a:extLst>
                    <a:ext uri="{9D8B030D-6E8A-4147-A177-3AD203B41FA5}">
                      <a16:colId xmlns:a16="http://schemas.microsoft.com/office/drawing/2014/main" val="422083008"/>
                    </a:ext>
                  </a:extLst>
                </a:gridCol>
              </a:tblGrid>
              <a:tr h="910247">
                <a:tc>
                  <a:txBody>
                    <a:bodyPr/>
                    <a:lstStyle/>
                    <a:p>
                      <a:pPr>
                        <a:lnSpc>
                          <a:spcPct val="107000"/>
                        </a:lnSpc>
                        <a:spcAft>
                          <a:spcPts val="800"/>
                        </a:spcAft>
                      </a:pPr>
                      <a:r>
                        <a:rPr lang="en-GB" sz="7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752696"/>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Alnmouth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3-3-1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5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1.5</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11.5</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16205"/>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Bluebell Court</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2-2-1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5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0.8</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9.2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111129"/>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Embleton</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3-3-1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6</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394109"/>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Hauxley</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2-2-1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11.28</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798762"/>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Kinnersley</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2-2-1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173434"/>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Mitford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3-3-2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7</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19</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226397"/>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Mitford Bungalows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00814"/>
                  </a:ext>
                </a:extLst>
              </a:tr>
              <a:tr h="415773">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Newton</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3-3-1</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13</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991922"/>
                  </a:ext>
                </a:extLst>
              </a:tr>
              <a:tr h="489373">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Warkworth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3-3-1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5</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13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135173"/>
                  </a:ext>
                </a:extLst>
              </a:tr>
              <a:tr h="397585">
                <a:tc>
                  <a:txBody>
                    <a:bodyPr/>
                    <a:lstStyle/>
                    <a:p>
                      <a:pPr>
                        <a:lnSpc>
                          <a:spcPct val="107000"/>
                        </a:lnSpc>
                        <a:spcAft>
                          <a:spcPts val="800"/>
                        </a:spcAft>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Woodhorn</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3-3-2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2.4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14</a:t>
                      </a:r>
                    </a:p>
                  </a:txBody>
                  <a:tcPr marL="52427" marR="5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846690"/>
                  </a:ext>
                </a:extLst>
              </a:tr>
            </a:tbl>
          </a:graphicData>
        </a:graphic>
      </p:graphicFrame>
    </p:spTree>
    <p:extLst>
      <p:ext uri="{BB962C8B-B14F-4D97-AF65-F5344CB8AC3E}">
        <p14:creationId xmlns:p14="http://schemas.microsoft.com/office/powerpoint/2010/main" val="133210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356E-BC80-E1C9-9004-2544276740EC}"/>
              </a:ext>
            </a:extLst>
          </p:cNvPr>
          <p:cNvSpPr>
            <a:spLocks noGrp="1"/>
          </p:cNvSpPr>
          <p:nvPr>
            <p:ph type="ctrTitle"/>
          </p:nvPr>
        </p:nvSpPr>
        <p:spPr>
          <a:xfrm>
            <a:off x="1524001" y="452762"/>
            <a:ext cx="8951650" cy="1411549"/>
          </a:xfrm>
        </p:spPr>
        <p:txBody>
          <a:bodyPr/>
          <a:lstStyle/>
          <a:p>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Skill mix information by ward: Central Locality</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4" name="Table 3">
            <a:extLst>
              <a:ext uri="{FF2B5EF4-FFF2-40B4-BE49-F238E27FC236}">
                <a16:creationId xmlns:a16="http://schemas.microsoft.com/office/drawing/2014/main" id="{3D7824B2-201A-71D7-D820-BC70F52C0981}"/>
              </a:ext>
            </a:extLst>
          </p:cNvPr>
          <p:cNvGraphicFramePr>
            <a:graphicFrameLocks noGrp="1"/>
          </p:cNvGraphicFramePr>
          <p:nvPr/>
        </p:nvGraphicFramePr>
        <p:xfrm>
          <a:off x="1714907" y="1786175"/>
          <a:ext cx="8762186" cy="4430239"/>
        </p:xfrm>
        <a:graphic>
          <a:graphicData uri="http://schemas.openxmlformats.org/drawingml/2006/table">
            <a:tbl>
              <a:tblPr firstRow="1" firstCol="1" bandRow="1"/>
              <a:tblGrid>
                <a:gridCol w="724931">
                  <a:extLst>
                    <a:ext uri="{9D8B030D-6E8A-4147-A177-3AD203B41FA5}">
                      <a16:colId xmlns:a16="http://schemas.microsoft.com/office/drawing/2014/main" val="39760491"/>
                    </a:ext>
                  </a:extLst>
                </a:gridCol>
                <a:gridCol w="746899">
                  <a:extLst>
                    <a:ext uri="{9D8B030D-6E8A-4147-A177-3AD203B41FA5}">
                      <a16:colId xmlns:a16="http://schemas.microsoft.com/office/drawing/2014/main" val="3107781400"/>
                    </a:ext>
                  </a:extLst>
                </a:gridCol>
                <a:gridCol w="733025">
                  <a:extLst>
                    <a:ext uri="{9D8B030D-6E8A-4147-A177-3AD203B41FA5}">
                      <a16:colId xmlns:a16="http://schemas.microsoft.com/office/drawing/2014/main" val="3919404161"/>
                    </a:ext>
                  </a:extLst>
                </a:gridCol>
                <a:gridCol w="682153">
                  <a:extLst>
                    <a:ext uri="{9D8B030D-6E8A-4147-A177-3AD203B41FA5}">
                      <a16:colId xmlns:a16="http://schemas.microsoft.com/office/drawing/2014/main" val="2042308048"/>
                    </a:ext>
                  </a:extLst>
                </a:gridCol>
                <a:gridCol w="812801">
                  <a:extLst>
                    <a:ext uri="{9D8B030D-6E8A-4147-A177-3AD203B41FA5}">
                      <a16:colId xmlns:a16="http://schemas.microsoft.com/office/drawing/2014/main" val="393263539"/>
                    </a:ext>
                  </a:extLst>
                </a:gridCol>
                <a:gridCol w="886219">
                  <a:extLst>
                    <a:ext uri="{9D8B030D-6E8A-4147-A177-3AD203B41FA5}">
                      <a16:colId xmlns:a16="http://schemas.microsoft.com/office/drawing/2014/main" val="268798823"/>
                    </a:ext>
                  </a:extLst>
                </a:gridCol>
                <a:gridCol w="819738">
                  <a:extLst>
                    <a:ext uri="{9D8B030D-6E8A-4147-A177-3AD203B41FA5}">
                      <a16:colId xmlns:a16="http://schemas.microsoft.com/office/drawing/2014/main" val="2379722168"/>
                    </a:ext>
                  </a:extLst>
                </a:gridCol>
                <a:gridCol w="819161">
                  <a:extLst>
                    <a:ext uri="{9D8B030D-6E8A-4147-A177-3AD203B41FA5}">
                      <a16:colId xmlns:a16="http://schemas.microsoft.com/office/drawing/2014/main" val="3304479425"/>
                    </a:ext>
                  </a:extLst>
                </a:gridCol>
                <a:gridCol w="819738">
                  <a:extLst>
                    <a:ext uri="{9D8B030D-6E8A-4147-A177-3AD203B41FA5}">
                      <a16:colId xmlns:a16="http://schemas.microsoft.com/office/drawing/2014/main" val="2366431296"/>
                    </a:ext>
                  </a:extLst>
                </a:gridCol>
                <a:gridCol w="737650">
                  <a:extLst>
                    <a:ext uri="{9D8B030D-6E8A-4147-A177-3AD203B41FA5}">
                      <a16:colId xmlns:a16="http://schemas.microsoft.com/office/drawing/2014/main" val="1543858365"/>
                    </a:ext>
                  </a:extLst>
                </a:gridCol>
                <a:gridCol w="979871">
                  <a:extLst>
                    <a:ext uri="{9D8B030D-6E8A-4147-A177-3AD203B41FA5}">
                      <a16:colId xmlns:a16="http://schemas.microsoft.com/office/drawing/2014/main" val="4251555173"/>
                    </a:ext>
                  </a:extLst>
                </a:gridCol>
              </a:tblGrid>
              <a:tr h="645766">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466798"/>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Akenside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256486"/>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Bede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6</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693916"/>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Castleside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485970"/>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Elm House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540305"/>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Fellside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055788"/>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Lamesley</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601875"/>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Lowry</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12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406613"/>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Willow View</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77899"/>
                  </a:ext>
                </a:extLst>
              </a:tr>
              <a:tr h="41173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2410" marR="6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164457"/>
                  </a:ext>
                </a:extLst>
              </a:tr>
            </a:tbl>
          </a:graphicData>
        </a:graphic>
      </p:graphicFrame>
    </p:spTree>
    <p:extLst>
      <p:ext uri="{BB962C8B-B14F-4D97-AF65-F5344CB8AC3E}">
        <p14:creationId xmlns:p14="http://schemas.microsoft.com/office/powerpoint/2010/main" val="72991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FDAF-4C14-FE05-AB3E-5D8B421CCEC5}"/>
              </a:ext>
            </a:extLst>
          </p:cNvPr>
          <p:cNvSpPr>
            <a:spLocks noGrp="1"/>
          </p:cNvSpPr>
          <p:nvPr>
            <p:ph type="title"/>
          </p:nvPr>
        </p:nvSpPr>
        <p:spPr/>
        <p:txBody>
          <a:bodyPr>
            <a:normAutofit/>
          </a:bodyPr>
          <a:lstStyle/>
          <a:p>
            <a:pPr algn="ct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Skill mix information by ward: South Locality</a:t>
            </a:r>
            <a:endParaRPr lang="en-GB" sz="1400" dirty="0"/>
          </a:p>
        </p:txBody>
      </p:sp>
      <p:graphicFrame>
        <p:nvGraphicFramePr>
          <p:cNvPr id="4" name="Content Placeholder 3">
            <a:extLst>
              <a:ext uri="{FF2B5EF4-FFF2-40B4-BE49-F238E27FC236}">
                <a16:creationId xmlns:a16="http://schemas.microsoft.com/office/drawing/2014/main" id="{BAC42B06-D07D-8934-4B37-3107E68B5DED}"/>
              </a:ext>
            </a:extLst>
          </p:cNvPr>
          <p:cNvGraphicFramePr>
            <a:graphicFrameLocks noGrp="1"/>
          </p:cNvGraphicFramePr>
          <p:nvPr>
            <p:ph idx="1"/>
          </p:nvPr>
        </p:nvGraphicFramePr>
        <p:xfrm>
          <a:off x="1073425" y="1227963"/>
          <a:ext cx="10515599" cy="5481320"/>
        </p:xfrm>
        <a:graphic>
          <a:graphicData uri="http://schemas.openxmlformats.org/drawingml/2006/table">
            <a:tbl>
              <a:tblPr firstRow="1" firstCol="1" bandRow="1"/>
              <a:tblGrid>
                <a:gridCol w="869997">
                  <a:extLst>
                    <a:ext uri="{9D8B030D-6E8A-4147-A177-3AD203B41FA5}">
                      <a16:colId xmlns:a16="http://schemas.microsoft.com/office/drawing/2014/main" val="1106874529"/>
                    </a:ext>
                  </a:extLst>
                </a:gridCol>
                <a:gridCol w="896363">
                  <a:extLst>
                    <a:ext uri="{9D8B030D-6E8A-4147-A177-3AD203B41FA5}">
                      <a16:colId xmlns:a16="http://schemas.microsoft.com/office/drawing/2014/main" val="1525687172"/>
                    </a:ext>
                  </a:extLst>
                </a:gridCol>
                <a:gridCol w="879711">
                  <a:extLst>
                    <a:ext uri="{9D8B030D-6E8A-4147-A177-3AD203B41FA5}">
                      <a16:colId xmlns:a16="http://schemas.microsoft.com/office/drawing/2014/main" val="1187011548"/>
                    </a:ext>
                  </a:extLst>
                </a:gridCol>
                <a:gridCol w="818658">
                  <a:extLst>
                    <a:ext uri="{9D8B030D-6E8A-4147-A177-3AD203B41FA5}">
                      <a16:colId xmlns:a16="http://schemas.microsoft.com/office/drawing/2014/main" val="3397576646"/>
                    </a:ext>
                  </a:extLst>
                </a:gridCol>
                <a:gridCol w="975453">
                  <a:extLst>
                    <a:ext uri="{9D8B030D-6E8A-4147-A177-3AD203B41FA5}">
                      <a16:colId xmlns:a16="http://schemas.microsoft.com/office/drawing/2014/main" val="1208305660"/>
                    </a:ext>
                  </a:extLst>
                </a:gridCol>
                <a:gridCol w="1063562">
                  <a:extLst>
                    <a:ext uri="{9D8B030D-6E8A-4147-A177-3AD203B41FA5}">
                      <a16:colId xmlns:a16="http://schemas.microsoft.com/office/drawing/2014/main" val="3174175168"/>
                    </a:ext>
                  </a:extLst>
                </a:gridCol>
                <a:gridCol w="983777">
                  <a:extLst>
                    <a:ext uri="{9D8B030D-6E8A-4147-A177-3AD203B41FA5}">
                      <a16:colId xmlns:a16="http://schemas.microsoft.com/office/drawing/2014/main" val="2185123825"/>
                    </a:ext>
                  </a:extLst>
                </a:gridCol>
                <a:gridCol w="983084">
                  <a:extLst>
                    <a:ext uri="{9D8B030D-6E8A-4147-A177-3AD203B41FA5}">
                      <a16:colId xmlns:a16="http://schemas.microsoft.com/office/drawing/2014/main" val="185927490"/>
                    </a:ext>
                  </a:extLst>
                </a:gridCol>
                <a:gridCol w="983777">
                  <a:extLst>
                    <a:ext uri="{9D8B030D-6E8A-4147-A177-3AD203B41FA5}">
                      <a16:colId xmlns:a16="http://schemas.microsoft.com/office/drawing/2014/main" val="1885610309"/>
                    </a:ext>
                  </a:extLst>
                </a:gridCol>
                <a:gridCol w="885262">
                  <a:extLst>
                    <a:ext uri="{9D8B030D-6E8A-4147-A177-3AD203B41FA5}">
                      <a16:colId xmlns:a16="http://schemas.microsoft.com/office/drawing/2014/main" val="1085806953"/>
                    </a:ext>
                  </a:extLst>
                </a:gridCol>
                <a:gridCol w="1175955">
                  <a:extLst>
                    <a:ext uri="{9D8B030D-6E8A-4147-A177-3AD203B41FA5}">
                      <a16:colId xmlns:a16="http://schemas.microsoft.com/office/drawing/2014/main" val="1845872099"/>
                    </a:ext>
                  </a:extLst>
                </a:gridCol>
              </a:tblGrid>
              <a:tr h="588900">
                <a:tc>
                  <a:txBody>
                    <a:bodyPr/>
                    <a:lstStyle/>
                    <a:p>
                      <a:pPr>
                        <a:lnSpc>
                          <a:spcPct val="107000"/>
                        </a:lnSpc>
                        <a:spcAft>
                          <a:spcPts val="800"/>
                        </a:spcAft>
                      </a:pPr>
                      <a:r>
                        <a:rPr lang="en-GB" sz="1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Average Figures for Month</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Safer Staffing Registered Total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Take charge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Preceptee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International Educated Adult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International Educated Mental Health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Sickness/ Maternity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Alternative to clinical duties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Non- Clinical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Vacancies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Total Registered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 post)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All Grades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942381"/>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Aldervale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13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60289"/>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Beckfield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5- 3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338917"/>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Bridgewell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17511"/>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Brooke House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5872"/>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Cleadon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4</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716850"/>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Clearbrook</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546898"/>
                  </a:ext>
                </a:extLst>
              </a:tr>
              <a:tr h="588900">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Longview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AM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 PM</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 N/S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7- 2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6- 2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Band 5- 3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10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91779"/>
                  </a:ext>
                </a:extLst>
              </a:tr>
            </a:tbl>
          </a:graphicData>
        </a:graphic>
      </p:graphicFrame>
    </p:spTree>
    <p:extLst>
      <p:ext uri="{BB962C8B-B14F-4D97-AF65-F5344CB8AC3E}">
        <p14:creationId xmlns:p14="http://schemas.microsoft.com/office/powerpoint/2010/main" val="20669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6658-3CB6-D6FA-7E78-F8E53B145346}"/>
              </a:ext>
            </a:extLst>
          </p:cNvPr>
          <p:cNvSpPr>
            <a:spLocks noGrp="1"/>
          </p:cNvSpPr>
          <p:nvPr>
            <p:ph type="title"/>
          </p:nvPr>
        </p:nvSpPr>
        <p:spPr>
          <a:xfrm>
            <a:off x="838200" y="365126"/>
            <a:ext cx="10515600" cy="886626"/>
          </a:xfrm>
        </p:spPr>
        <p:txBody>
          <a:bodyPr>
            <a:normAutofit/>
          </a:bodyPr>
          <a:lstStyle/>
          <a:p>
            <a:pPr algn="ctr"/>
            <a:br>
              <a:rPr lang="en-GB" sz="1200" b="1" u="sng"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b="1" u="sng" kern="100" dirty="0">
                <a:effectLst/>
                <a:latin typeface="Calibri" panose="020F0502020204030204" pitchFamily="34" charset="0"/>
                <a:ea typeface="Calibri" panose="020F0502020204030204" pitchFamily="34" charset="0"/>
                <a:cs typeface="Times New Roman" panose="02020603050405020304" pitchFamily="18" charset="0"/>
              </a:rPr>
              <a:t>Skill mix information by ward: South Locality</a:t>
            </a:r>
            <a:endParaRPr lang="en-GB" sz="1200" dirty="0"/>
          </a:p>
        </p:txBody>
      </p:sp>
      <p:sp>
        <p:nvSpPr>
          <p:cNvPr id="3" name="Content Placeholder 2">
            <a:extLst>
              <a:ext uri="{FF2B5EF4-FFF2-40B4-BE49-F238E27FC236}">
                <a16:creationId xmlns:a16="http://schemas.microsoft.com/office/drawing/2014/main" id="{BEE1EDA6-08B9-393F-5157-E3C60E9C69C3}"/>
              </a:ext>
            </a:extLst>
          </p:cNvPr>
          <p:cNvSpPr>
            <a:spLocks noGrp="1"/>
          </p:cNvSpPr>
          <p:nvPr>
            <p:ph idx="1"/>
          </p:nvPr>
        </p:nvSpPr>
        <p:spPr/>
        <p:txBody>
          <a:bodyPr/>
          <a:lstStyle/>
          <a:p>
            <a:endParaRPr lang="en-GB" dirty="0"/>
          </a:p>
          <a:p>
            <a:endParaRPr lang="en-GB" dirty="0"/>
          </a:p>
        </p:txBody>
      </p:sp>
      <p:graphicFrame>
        <p:nvGraphicFramePr>
          <p:cNvPr id="4" name="Table 3">
            <a:extLst>
              <a:ext uri="{FF2B5EF4-FFF2-40B4-BE49-F238E27FC236}">
                <a16:creationId xmlns:a16="http://schemas.microsoft.com/office/drawing/2014/main" id="{B50756BA-1D23-CB58-3CE2-184DF133EAD2}"/>
              </a:ext>
            </a:extLst>
          </p:cNvPr>
          <p:cNvGraphicFramePr>
            <a:graphicFrameLocks noGrp="1"/>
          </p:cNvGraphicFramePr>
          <p:nvPr>
            <p:extLst>
              <p:ext uri="{D42A27DB-BD31-4B8C-83A1-F6EECF244321}">
                <p14:modId xmlns:p14="http://schemas.microsoft.com/office/powerpoint/2010/main" val="252530056"/>
              </p:ext>
            </p:extLst>
          </p:nvPr>
        </p:nvGraphicFramePr>
        <p:xfrm>
          <a:off x="1340528" y="1473693"/>
          <a:ext cx="9712172" cy="5237825"/>
        </p:xfrm>
        <a:graphic>
          <a:graphicData uri="http://schemas.openxmlformats.org/drawingml/2006/table">
            <a:tbl>
              <a:tblPr firstRow="1" firstCol="1" bandRow="1"/>
              <a:tblGrid>
                <a:gridCol w="803527">
                  <a:extLst>
                    <a:ext uri="{9D8B030D-6E8A-4147-A177-3AD203B41FA5}">
                      <a16:colId xmlns:a16="http://schemas.microsoft.com/office/drawing/2014/main" val="1421999998"/>
                    </a:ext>
                  </a:extLst>
                </a:gridCol>
                <a:gridCol w="827877">
                  <a:extLst>
                    <a:ext uri="{9D8B030D-6E8A-4147-A177-3AD203B41FA5}">
                      <a16:colId xmlns:a16="http://schemas.microsoft.com/office/drawing/2014/main" val="3144302707"/>
                    </a:ext>
                  </a:extLst>
                </a:gridCol>
                <a:gridCol w="812499">
                  <a:extLst>
                    <a:ext uri="{9D8B030D-6E8A-4147-A177-3AD203B41FA5}">
                      <a16:colId xmlns:a16="http://schemas.microsoft.com/office/drawing/2014/main" val="1972551567"/>
                    </a:ext>
                  </a:extLst>
                </a:gridCol>
                <a:gridCol w="756110">
                  <a:extLst>
                    <a:ext uri="{9D8B030D-6E8A-4147-A177-3AD203B41FA5}">
                      <a16:colId xmlns:a16="http://schemas.microsoft.com/office/drawing/2014/main" val="3582696101"/>
                    </a:ext>
                  </a:extLst>
                </a:gridCol>
                <a:gridCol w="900924">
                  <a:extLst>
                    <a:ext uri="{9D8B030D-6E8A-4147-A177-3AD203B41FA5}">
                      <a16:colId xmlns:a16="http://schemas.microsoft.com/office/drawing/2014/main" val="384349370"/>
                    </a:ext>
                  </a:extLst>
                </a:gridCol>
                <a:gridCol w="982303">
                  <a:extLst>
                    <a:ext uri="{9D8B030D-6E8A-4147-A177-3AD203B41FA5}">
                      <a16:colId xmlns:a16="http://schemas.microsoft.com/office/drawing/2014/main" val="2048712940"/>
                    </a:ext>
                  </a:extLst>
                </a:gridCol>
                <a:gridCol w="908614">
                  <a:extLst>
                    <a:ext uri="{9D8B030D-6E8A-4147-A177-3AD203B41FA5}">
                      <a16:colId xmlns:a16="http://schemas.microsoft.com/office/drawing/2014/main" val="1043509046"/>
                    </a:ext>
                  </a:extLst>
                </a:gridCol>
                <a:gridCol w="907972">
                  <a:extLst>
                    <a:ext uri="{9D8B030D-6E8A-4147-A177-3AD203B41FA5}">
                      <a16:colId xmlns:a16="http://schemas.microsoft.com/office/drawing/2014/main" val="470490814"/>
                    </a:ext>
                  </a:extLst>
                </a:gridCol>
                <a:gridCol w="908614">
                  <a:extLst>
                    <a:ext uri="{9D8B030D-6E8A-4147-A177-3AD203B41FA5}">
                      <a16:colId xmlns:a16="http://schemas.microsoft.com/office/drawing/2014/main" val="302149160"/>
                    </a:ext>
                  </a:extLst>
                </a:gridCol>
                <a:gridCol w="817625">
                  <a:extLst>
                    <a:ext uri="{9D8B030D-6E8A-4147-A177-3AD203B41FA5}">
                      <a16:colId xmlns:a16="http://schemas.microsoft.com/office/drawing/2014/main" val="3927873614"/>
                    </a:ext>
                  </a:extLst>
                </a:gridCol>
                <a:gridCol w="1086107">
                  <a:extLst>
                    <a:ext uri="{9D8B030D-6E8A-4147-A177-3AD203B41FA5}">
                      <a16:colId xmlns:a16="http://schemas.microsoft.com/office/drawing/2014/main" val="856564852"/>
                    </a:ext>
                  </a:extLst>
                </a:gridCol>
              </a:tblGrid>
              <a:tr h="704558">
                <a:tc>
                  <a:txBody>
                    <a:bodyPr/>
                    <a:lstStyle/>
                    <a:p>
                      <a:pPr>
                        <a:lnSpc>
                          <a:spcPct val="107000"/>
                        </a:lnSpc>
                        <a:spcAft>
                          <a:spcPts val="800"/>
                        </a:spcAft>
                      </a:pPr>
                      <a:r>
                        <a:rPr lang="en-GB" sz="1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Average Figures for Month</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Safer Staffing Registered Total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Take charge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Preceptee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International Educated Adult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International Educated Mental Health Nurse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Sickness/ Maternity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Alternative to clinical duties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Non- Clinical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Vacancies Registered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Total Registered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(in post)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00" dirty="0">
                          <a:effectLst/>
                          <a:latin typeface="Calibri" panose="020F0502020204030204" pitchFamily="34" charset="0"/>
                          <a:ea typeface="Calibri" panose="020F0502020204030204" pitchFamily="34" charset="0"/>
                          <a:cs typeface="Calibri" panose="020F0502020204030204" pitchFamily="34" charset="0"/>
                        </a:rPr>
                        <a:t>All Grades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896288"/>
                  </a:ext>
                </a:extLst>
              </a:tr>
              <a:tr h="754184">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Mowbray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AM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N/S</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7- 1.5</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6- 2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5- 5.5</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333788"/>
                  </a:ext>
                </a:extLst>
              </a:tr>
              <a:tr h="938649">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Rose lodge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AM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N/S</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7- 2 Band 6- 3</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5- 4</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16</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817744"/>
                  </a:ext>
                </a:extLst>
              </a:tr>
              <a:tr h="754184">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Roker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AM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N/S</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7- 2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6- 2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5- 5</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051137"/>
                  </a:ext>
                </a:extLst>
              </a:tr>
              <a:tr h="1043125">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Shoredrift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AM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N/S</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7- 2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6- 3</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5- 3</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93635"/>
                  </a:ext>
                </a:extLst>
              </a:tr>
              <a:tr h="1043125">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Springrise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AM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PM</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N/S</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7- 2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6- 3</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Band 5- 2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7691" marR="6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050184"/>
                  </a:ext>
                </a:extLst>
              </a:tr>
            </a:tbl>
          </a:graphicData>
        </a:graphic>
      </p:graphicFrame>
    </p:spTree>
    <p:extLst>
      <p:ext uri="{BB962C8B-B14F-4D97-AF65-F5344CB8AC3E}">
        <p14:creationId xmlns:p14="http://schemas.microsoft.com/office/powerpoint/2010/main" val="7399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0644-CC67-97AA-AE26-A596CF274CC6}"/>
              </a:ext>
            </a:extLst>
          </p:cNvPr>
          <p:cNvSpPr>
            <a:spLocks noGrp="1"/>
          </p:cNvSpPr>
          <p:nvPr>
            <p:ph type="title"/>
          </p:nvPr>
        </p:nvSpPr>
        <p:spPr/>
        <p:txBody>
          <a:bodyPr/>
          <a:lstStyle/>
          <a:p>
            <a:pPr algn="ct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Skill mix information by ward: North Cumbria</a:t>
            </a:r>
            <a:endParaRPr lang="en-GB" dirty="0"/>
          </a:p>
        </p:txBody>
      </p:sp>
      <p:graphicFrame>
        <p:nvGraphicFramePr>
          <p:cNvPr id="4" name="Content Placeholder 3">
            <a:extLst>
              <a:ext uri="{FF2B5EF4-FFF2-40B4-BE49-F238E27FC236}">
                <a16:creationId xmlns:a16="http://schemas.microsoft.com/office/drawing/2014/main" id="{AFDCA9D8-5EEF-13E6-DB43-0EB841147F61}"/>
              </a:ext>
            </a:extLst>
          </p:cNvPr>
          <p:cNvGraphicFramePr>
            <a:graphicFrameLocks noGrp="1"/>
          </p:cNvGraphicFramePr>
          <p:nvPr>
            <p:ph idx="1"/>
            <p:extLst>
              <p:ext uri="{D42A27DB-BD31-4B8C-83A1-F6EECF244321}">
                <p14:modId xmlns:p14="http://schemas.microsoft.com/office/powerpoint/2010/main" val="3635286178"/>
              </p:ext>
            </p:extLst>
          </p:nvPr>
        </p:nvGraphicFramePr>
        <p:xfrm>
          <a:off x="742123" y="1815548"/>
          <a:ext cx="10760761" cy="4253948"/>
        </p:xfrm>
        <a:graphic>
          <a:graphicData uri="http://schemas.openxmlformats.org/drawingml/2006/table">
            <a:tbl>
              <a:tblPr firstRow="1" firstCol="1" bandRow="1"/>
              <a:tblGrid>
                <a:gridCol w="890281">
                  <a:extLst>
                    <a:ext uri="{9D8B030D-6E8A-4147-A177-3AD203B41FA5}">
                      <a16:colId xmlns:a16="http://schemas.microsoft.com/office/drawing/2014/main" val="2950682744"/>
                    </a:ext>
                  </a:extLst>
                </a:gridCol>
                <a:gridCol w="917260">
                  <a:extLst>
                    <a:ext uri="{9D8B030D-6E8A-4147-A177-3AD203B41FA5}">
                      <a16:colId xmlns:a16="http://schemas.microsoft.com/office/drawing/2014/main" val="1986051866"/>
                    </a:ext>
                  </a:extLst>
                </a:gridCol>
                <a:gridCol w="900222">
                  <a:extLst>
                    <a:ext uri="{9D8B030D-6E8A-4147-A177-3AD203B41FA5}">
                      <a16:colId xmlns:a16="http://schemas.microsoft.com/office/drawing/2014/main" val="948417113"/>
                    </a:ext>
                  </a:extLst>
                </a:gridCol>
                <a:gridCol w="837745">
                  <a:extLst>
                    <a:ext uri="{9D8B030D-6E8A-4147-A177-3AD203B41FA5}">
                      <a16:colId xmlns:a16="http://schemas.microsoft.com/office/drawing/2014/main" val="133007730"/>
                    </a:ext>
                  </a:extLst>
                </a:gridCol>
                <a:gridCol w="998194">
                  <a:extLst>
                    <a:ext uri="{9D8B030D-6E8A-4147-A177-3AD203B41FA5}">
                      <a16:colId xmlns:a16="http://schemas.microsoft.com/office/drawing/2014/main" val="488996513"/>
                    </a:ext>
                  </a:extLst>
                </a:gridCol>
                <a:gridCol w="1088358">
                  <a:extLst>
                    <a:ext uri="{9D8B030D-6E8A-4147-A177-3AD203B41FA5}">
                      <a16:colId xmlns:a16="http://schemas.microsoft.com/office/drawing/2014/main" val="3233258881"/>
                    </a:ext>
                  </a:extLst>
                </a:gridCol>
                <a:gridCol w="1006713">
                  <a:extLst>
                    <a:ext uri="{9D8B030D-6E8A-4147-A177-3AD203B41FA5}">
                      <a16:colId xmlns:a16="http://schemas.microsoft.com/office/drawing/2014/main" val="943998624"/>
                    </a:ext>
                  </a:extLst>
                </a:gridCol>
                <a:gridCol w="1006004">
                  <a:extLst>
                    <a:ext uri="{9D8B030D-6E8A-4147-A177-3AD203B41FA5}">
                      <a16:colId xmlns:a16="http://schemas.microsoft.com/office/drawing/2014/main" val="1911904542"/>
                    </a:ext>
                  </a:extLst>
                </a:gridCol>
                <a:gridCol w="1006713">
                  <a:extLst>
                    <a:ext uri="{9D8B030D-6E8A-4147-A177-3AD203B41FA5}">
                      <a16:colId xmlns:a16="http://schemas.microsoft.com/office/drawing/2014/main" val="2915139268"/>
                    </a:ext>
                  </a:extLst>
                </a:gridCol>
                <a:gridCol w="905900">
                  <a:extLst>
                    <a:ext uri="{9D8B030D-6E8A-4147-A177-3AD203B41FA5}">
                      <a16:colId xmlns:a16="http://schemas.microsoft.com/office/drawing/2014/main" val="2402823899"/>
                    </a:ext>
                  </a:extLst>
                </a:gridCol>
                <a:gridCol w="1203371">
                  <a:extLst>
                    <a:ext uri="{9D8B030D-6E8A-4147-A177-3AD203B41FA5}">
                      <a16:colId xmlns:a16="http://schemas.microsoft.com/office/drawing/2014/main" val="1775442464"/>
                    </a:ext>
                  </a:extLst>
                </a:gridCol>
              </a:tblGrid>
              <a:tr h="193198">
                <a:tc gridSpan="11">
                  <a:txBody>
                    <a:bodyPr/>
                    <a:lstStyle/>
                    <a:p>
                      <a:pPr algn="ct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North Cumbria Locality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8724183"/>
                  </a:ext>
                </a:extLst>
              </a:tr>
              <a:tr h="799628">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973805"/>
                  </a:ext>
                </a:extLst>
              </a:tr>
              <a:tr h="509830">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Edenwood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958306"/>
                  </a:ext>
                </a:extLst>
              </a:tr>
              <a:tr h="509830">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Hadrian 1</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2x B6</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4722"/>
                  </a:ext>
                </a:extLst>
              </a:tr>
              <a:tr h="509830">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Hadrian 2</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5</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3x B6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598522"/>
                  </a:ext>
                </a:extLst>
              </a:tr>
              <a:tr h="509830">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Oakwood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1x B6</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358764"/>
                  </a:ext>
                </a:extLst>
              </a:tr>
              <a:tr h="711972">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Ruskin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5</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1x B5 </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1x B7 Mat leave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7x B5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07508"/>
                  </a:ext>
                </a:extLst>
              </a:tr>
              <a:tr h="509830">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Yewdale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6</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1x B6</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1x B5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683877"/>
                  </a:ext>
                </a:extLst>
              </a:tr>
            </a:tbl>
          </a:graphicData>
        </a:graphic>
      </p:graphicFrame>
    </p:spTree>
    <p:extLst>
      <p:ext uri="{BB962C8B-B14F-4D97-AF65-F5344CB8AC3E}">
        <p14:creationId xmlns:p14="http://schemas.microsoft.com/office/powerpoint/2010/main" val="92838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D554-95A9-7CDB-2AEB-7E390A2992BC}"/>
              </a:ext>
            </a:extLst>
          </p:cNvPr>
          <p:cNvSpPr>
            <a:spLocks noGrp="1"/>
          </p:cNvSpPr>
          <p:nvPr>
            <p:ph type="title"/>
          </p:nvPr>
        </p:nvSpPr>
        <p:spPr/>
        <p:txBody>
          <a:bodyPr>
            <a:normAutofit fontScale="90000"/>
          </a:bodyPr>
          <a:lstStyle/>
          <a:p>
            <a:pPr algn="ctr"/>
            <a:b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br>
            <a:b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Skill mix information by ward: Children and Young People Services (CYPS)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4" name="Content Placeholder 3">
            <a:extLst>
              <a:ext uri="{FF2B5EF4-FFF2-40B4-BE49-F238E27FC236}">
                <a16:creationId xmlns:a16="http://schemas.microsoft.com/office/drawing/2014/main" id="{5698433B-D9C0-0802-DA11-30C8C2D06DE7}"/>
              </a:ext>
            </a:extLst>
          </p:cNvPr>
          <p:cNvGraphicFramePr>
            <a:graphicFrameLocks noGrp="1"/>
          </p:cNvGraphicFramePr>
          <p:nvPr>
            <p:ph idx="1"/>
            <p:extLst>
              <p:ext uri="{D42A27DB-BD31-4B8C-83A1-F6EECF244321}">
                <p14:modId xmlns:p14="http://schemas.microsoft.com/office/powerpoint/2010/main" val="2488602537"/>
              </p:ext>
            </p:extLst>
          </p:nvPr>
        </p:nvGraphicFramePr>
        <p:xfrm>
          <a:off x="838200" y="1974574"/>
          <a:ext cx="10515600" cy="4306957"/>
        </p:xfrm>
        <a:graphic>
          <a:graphicData uri="http://schemas.openxmlformats.org/drawingml/2006/table">
            <a:tbl>
              <a:tblPr firstRow="1" firstCol="1" bandRow="1"/>
              <a:tblGrid>
                <a:gridCol w="897395">
                  <a:extLst>
                    <a:ext uri="{9D8B030D-6E8A-4147-A177-3AD203B41FA5}">
                      <a16:colId xmlns:a16="http://schemas.microsoft.com/office/drawing/2014/main" val="4187864964"/>
                    </a:ext>
                  </a:extLst>
                </a:gridCol>
                <a:gridCol w="893926">
                  <a:extLst>
                    <a:ext uri="{9D8B030D-6E8A-4147-A177-3AD203B41FA5}">
                      <a16:colId xmlns:a16="http://schemas.microsoft.com/office/drawing/2014/main" val="3794573101"/>
                    </a:ext>
                  </a:extLst>
                </a:gridCol>
                <a:gridCol w="877976">
                  <a:extLst>
                    <a:ext uri="{9D8B030D-6E8A-4147-A177-3AD203B41FA5}">
                      <a16:colId xmlns:a16="http://schemas.microsoft.com/office/drawing/2014/main" val="3645658907"/>
                    </a:ext>
                  </a:extLst>
                </a:gridCol>
                <a:gridCol w="818335">
                  <a:extLst>
                    <a:ext uri="{9D8B030D-6E8A-4147-A177-3AD203B41FA5}">
                      <a16:colId xmlns:a16="http://schemas.microsoft.com/office/drawing/2014/main" val="2910073643"/>
                    </a:ext>
                  </a:extLst>
                </a:gridCol>
                <a:gridCol w="975066">
                  <a:extLst>
                    <a:ext uri="{9D8B030D-6E8A-4147-A177-3AD203B41FA5}">
                      <a16:colId xmlns:a16="http://schemas.microsoft.com/office/drawing/2014/main" val="2473812688"/>
                    </a:ext>
                  </a:extLst>
                </a:gridCol>
                <a:gridCol w="1060367">
                  <a:extLst>
                    <a:ext uri="{9D8B030D-6E8A-4147-A177-3AD203B41FA5}">
                      <a16:colId xmlns:a16="http://schemas.microsoft.com/office/drawing/2014/main" val="648448663"/>
                    </a:ext>
                  </a:extLst>
                </a:gridCol>
                <a:gridCol w="978533">
                  <a:extLst>
                    <a:ext uri="{9D8B030D-6E8A-4147-A177-3AD203B41FA5}">
                      <a16:colId xmlns:a16="http://schemas.microsoft.com/office/drawing/2014/main" val="3594102865"/>
                    </a:ext>
                  </a:extLst>
                </a:gridCol>
                <a:gridCol w="979228">
                  <a:extLst>
                    <a:ext uri="{9D8B030D-6E8A-4147-A177-3AD203B41FA5}">
                      <a16:colId xmlns:a16="http://schemas.microsoft.com/office/drawing/2014/main" val="3963421520"/>
                    </a:ext>
                  </a:extLst>
                </a:gridCol>
                <a:gridCol w="982001">
                  <a:extLst>
                    <a:ext uri="{9D8B030D-6E8A-4147-A177-3AD203B41FA5}">
                      <a16:colId xmlns:a16="http://schemas.microsoft.com/office/drawing/2014/main" val="3848521842"/>
                    </a:ext>
                  </a:extLst>
                </a:gridCol>
                <a:gridCol w="882831">
                  <a:extLst>
                    <a:ext uri="{9D8B030D-6E8A-4147-A177-3AD203B41FA5}">
                      <a16:colId xmlns:a16="http://schemas.microsoft.com/office/drawing/2014/main" val="4275055249"/>
                    </a:ext>
                  </a:extLst>
                </a:gridCol>
                <a:gridCol w="1169942">
                  <a:extLst>
                    <a:ext uri="{9D8B030D-6E8A-4147-A177-3AD203B41FA5}">
                      <a16:colId xmlns:a16="http://schemas.microsoft.com/office/drawing/2014/main" val="2537195267"/>
                    </a:ext>
                  </a:extLst>
                </a:gridCol>
              </a:tblGrid>
              <a:tr h="319912">
                <a:tc gridSpan="11">
                  <a:txBody>
                    <a:bodyPr/>
                    <a:lstStyle/>
                    <a:p>
                      <a:pPr algn="ct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Children and Young Peoples Services.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8377627"/>
                  </a:ext>
                </a:extLst>
              </a:tr>
              <a:tr h="1324077">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92689"/>
                  </a:ext>
                </a:extLst>
              </a:tr>
              <a:tr h="654634">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Lotus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 (preceptors)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766221"/>
                  </a:ext>
                </a:extLst>
              </a:tr>
              <a:tr h="844211">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Stephenson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337373"/>
                  </a:ext>
                </a:extLst>
              </a:tr>
              <a:tr h="844211">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Redburn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236126"/>
                  </a:ext>
                </a:extLst>
              </a:tr>
              <a:tr h="319912">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Riding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741465"/>
                  </a:ext>
                </a:extLst>
              </a:tr>
            </a:tbl>
          </a:graphicData>
        </a:graphic>
      </p:graphicFrame>
    </p:spTree>
    <p:extLst>
      <p:ext uri="{BB962C8B-B14F-4D97-AF65-F5344CB8AC3E}">
        <p14:creationId xmlns:p14="http://schemas.microsoft.com/office/powerpoint/2010/main" val="250460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7A9C-533C-DF65-8824-186EF0839684}"/>
              </a:ext>
            </a:extLst>
          </p:cNvPr>
          <p:cNvSpPr>
            <a:spLocks noGrp="1"/>
          </p:cNvSpPr>
          <p:nvPr>
            <p:ph type="ctrTitle"/>
          </p:nvPr>
        </p:nvSpPr>
        <p:spPr>
          <a:xfrm>
            <a:off x="1524000" y="1122363"/>
            <a:ext cx="8815754" cy="1226942"/>
          </a:xfrm>
        </p:spPr>
        <p:txBody>
          <a:bodyPr/>
          <a:lstStyle/>
          <a:p>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Skill mix information by ward: Secure Services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4" name="Table 3">
            <a:extLst>
              <a:ext uri="{FF2B5EF4-FFF2-40B4-BE49-F238E27FC236}">
                <a16:creationId xmlns:a16="http://schemas.microsoft.com/office/drawing/2014/main" id="{63B30887-4A88-E30A-2D4E-B5010010D73B}"/>
              </a:ext>
            </a:extLst>
          </p:cNvPr>
          <p:cNvGraphicFramePr>
            <a:graphicFrameLocks noGrp="1"/>
          </p:cNvGraphicFramePr>
          <p:nvPr>
            <p:extLst>
              <p:ext uri="{D42A27DB-BD31-4B8C-83A1-F6EECF244321}">
                <p14:modId xmlns:p14="http://schemas.microsoft.com/office/powerpoint/2010/main" val="3855947705"/>
              </p:ext>
            </p:extLst>
          </p:nvPr>
        </p:nvGraphicFramePr>
        <p:xfrm>
          <a:off x="759655" y="1652651"/>
          <a:ext cx="10705516" cy="4634256"/>
        </p:xfrm>
        <a:graphic>
          <a:graphicData uri="http://schemas.openxmlformats.org/drawingml/2006/table">
            <a:tbl>
              <a:tblPr firstRow="1" firstCol="1" bandRow="1"/>
              <a:tblGrid>
                <a:gridCol w="885711">
                  <a:extLst>
                    <a:ext uri="{9D8B030D-6E8A-4147-A177-3AD203B41FA5}">
                      <a16:colId xmlns:a16="http://schemas.microsoft.com/office/drawing/2014/main" val="1895844963"/>
                    </a:ext>
                  </a:extLst>
                </a:gridCol>
                <a:gridCol w="912552">
                  <a:extLst>
                    <a:ext uri="{9D8B030D-6E8A-4147-A177-3AD203B41FA5}">
                      <a16:colId xmlns:a16="http://schemas.microsoft.com/office/drawing/2014/main" val="3576579040"/>
                    </a:ext>
                  </a:extLst>
                </a:gridCol>
                <a:gridCol w="895600">
                  <a:extLst>
                    <a:ext uri="{9D8B030D-6E8A-4147-A177-3AD203B41FA5}">
                      <a16:colId xmlns:a16="http://schemas.microsoft.com/office/drawing/2014/main" val="1728545794"/>
                    </a:ext>
                  </a:extLst>
                </a:gridCol>
                <a:gridCol w="833444">
                  <a:extLst>
                    <a:ext uri="{9D8B030D-6E8A-4147-A177-3AD203B41FA5}">
                      <a16:colId xmlns:a16="http://schemas.microsoft.com/office/drawing/2014/main" val="3054887899"/>
                    </a:ext>
                  </a:extLst>
                </a:gridCol>
                <a:gridCol w="993070">
                  <a:extLst>
                    <a:ext uri="{9D8B030D-6E8A-4147-A177-3AD203B41FA5}">
                      <a16:colId xmlns:a16="http://schemas.microsoft.com/office/drawing/2014/main" val="3580246440"/>
                    </a:ext>
                  </a:extLst>
                </a:gridCol>
                <a:gridCol w="1082770">
                  <a:extLst>
                    <a:ext uri="{9D8B030D-6E8A-4147-A177-3AD203B41FA5}">
                      <a16:colId xmlns:a16="http://schemas.microsoft.com/office/drawing/2014/main" val="3741323542"/>
                    </a:ext>
                  </a:extLst>
                </a:gridCol>
                <a:gridCol w="1001544">
                  <a:extLst>
                    <a:ext uri="{9D8B030D-6E8A-4147-A177-3AD203B41FA5}">
                      <a16:colId xmlns:a16="http://schemas.microsoft.com/office/drawing/2014/main" val="731514176"/>
                    </a:ext>
                  </a:extLst>
                </a:gridCol>
                <a:gridCol w="1000839">
                  <a:extLst>
                    <a:ext uri="{9D8B030D-6E8A-4147-A177-3AD203B41FA5}">
                      <a16:colId xmlns:a16="http://schemas.microsoft.com/office/drawing/2014/main" val="35562376"/>
                    </a:ext>
                  </a:extLst>
                </a:gridCol>
                <a:gridCol w="1001544">
                  <a:extLst>
                    <a:ext uri="{9D8B030D-6E8A-4147-A177-3AD203B41FA5}">
                      <a16:colId xmlns:a16="http://schemas.microsoft.com/office/drawing/2014/main" val="790111683"/>
                    </a:ext>
                  </a:extLst>
                </a:gridCol>
                <a:gridCol w="901250">
                  <a:extLst>
                    <a:ext uri="{9D8B030D-6E8A-4147-A177-3AD203B41FA5}">
                      <a16:colId xmlns:a16="http://schemas.microsoft.com/office/drawing/2014/main" val="2218031378"/>
                    </a:ext>
                  </a:extLst>
                </a:gridCol>
                <a:gridCol w="1197192">
                  <a:extLst>
                    <a:ext uri="{9D8B030D-6E8A-4147-A177-3AD203B41FA5}">
                      <a16:colId xmlns:a16="http://schemas.microsoft.com/office/drawing/2014/main" val="1640218099"/>
                    </a:ext>
                  </a:extLst>
                </a:gridCol>
              </a:tblGrid>
              <a:tr h="134155">
                <a:tc gridSpan="11">
                  <a:txBody>
                    <a:bodyPr/>
                    <a:lstStyle/>
                    <a:p>
                      <a:pPr algn="ct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 Secure Services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49002698"/>
                  </a:ext>
                </a:extLst>
              </a:tr>
              <a:tr h="555252">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 WTE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320131"/>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Alwinton</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10.28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9.28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10.28</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664015"/>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Berwick</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80193"/>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Elsdon</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 (+4 seconded)</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31823"/>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Harthope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258158"/>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Linhope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10.77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794525"/>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Rothbury</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4</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537721"/>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Tweed Forensic</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756610"/>
                  </a:ext>
                </a:extLst>
              </a:tr>
              <a:tr h="414886">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Tweed Learning Disability</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579372"/>
                  </a:ext>
                </a:extLst>
              </a:tr>
              <a:tr h="354020">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Tyne Forensic</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6</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55819"/>
                  </a:ext>
                </a:extLst>
              </a:tr>
              <a:tr h="414886">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Tyne Learning Disability</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5.30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 (preceptor)</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5.30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295412"/>
                  </a:ext>
                </a:extLst>
              </a:tr>
            </a:tbl>
          </a:graphicData>
        </a:graphic>
      </p:graphicFrame>
    </p:spTree>
    <p:extLst>
      <p:ext uri="{BB962C8B-B14F-4D97-AF65-F5344CB8AC3E}">
        <p14:creationId xmlns:p14="http://schemas.microsoft.com/office/powerpoint/2010/main" val="410205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CBA7-5FB7-771B-7A0F-B17A9C38EBA0}"/>
              </a:ext>
            </a:extLst>
          </p:cNvPr>
          <p:cNvSpPr>
            <a:spLocks noGrp="1"/>
          </p:cNvSpPr>
          <p:nvPr>
            <p:ph type="title"/>
          </p:nvPr>
        </p:nvSpPr>
        <p:spPr/>
        <p:txBody>
          <a:bodyPr/>
          <a:lstStyle/>
          <a:p>
            <a:pPr algn="ct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Skill mix information by ward: Neuro and Specialist</a:t>
            </a:r>
            <a:endParaRPr lang="en-GB" dirty="0"/>
          </a:p>
        </p:txBody>
      </p:sp>
      <p:graphicFrame>
        <p:nvGraphicFramePr>
          <p:cNvPr id="4" name="Content Placeholder 3">
            <a:extLst>
              <a:ext uri="{FF2B5EF4-FFF2-40B4-BE49-F238E27FC236}">
                <a16:creationId xmlns:a16="http://schemas.microsoft.com/office/drawing/2014/main" id="{A686F02E-4BAF-906F-5245-6D382F890E32}"/>
              </a:ext>
            </a:extLst>
          </p:cNvPr>
          <p:cNvGraphicFramePr>
            <a:graphicFrameLocks noGrp="1"/>
          </p:cNvGraphicFramePr>
          <p:nvPr>
            <p:ph idx="1"/>
            <p:extLst>
              <p:ext uri="{D42A27DB-BD31-4B8C-83A1-F6EECF244321}">
                <p14:modId xmlns:p14="http://schemas.microsoft.com/office/powerpoint/2010/main" val="4178559503"/>
              </p:ext>
            </p:extLst>
          </p:nvPr>
        </p:nvGraphicFramePr>
        <p:xfrm>
          <a:off x="993913" y="1671162"/>
          <a:ext cx="10190921" cy="4573579"/>
        </p:xfrm>
        <a:graphic>
          <a:graphicData uri="http://schemas.openxmlformats.org/drawingml/2006/table">
            <a:tbl>
              <a:tblPr firstRow="1" firstCol="1" bandRow="1"/>
              <a:tblGrid>
                <a:gridCol w="843136">
                  <a:extLst>
                    <a:ext uri="{9D8B030D-6E8A-4147-A177-3AD203B41FA5}">
                      <a16:colId xmlns:a16="http://schemas.microsoft.com/office/drawing/2014/main" val="223607632"/>
                    </a:ext>
                  </a:extLst>
                </a:gridCol>
                <a:gridCol w="868686">
                  <a:extLst>
                    <a:ext uri="{9D8B030D-6E8A-4147-A177-3AD203B41FA5}">
                      <a16:colId xmlns:a16="http://schemas.microsoft.com/office/drawing/2014/main" val="2606970509"/>
                    </a:ext>
                  </a:extLst>
                </a:gridCol>
                <a:gridCol w="852549">
                  <a:extLst>
                    <a:ext uri="{9D8B030D-6E8A-4147-A177-3AD203B41FA5}">
                      <a16:colId xmlns:a16="http://schemas.microsoft.com/office/drawing/2014/main" val="4087179413"/>
                    </a:ext>
                  </a:extLst>
                </a:gridCol>
                <a:gridCol w="793383">
                  <a:extLst>
                    <a:ext uri="{9D8B030D-6E8A-4147-A177-3AD203B41FA5}">
                      <a16:colId xmlns:a16="http://schemas.microsoft.com/office/drawing/2014/main" val="2307784395"/>
                    </a:ext>
                  </a:extLst>
                </a:gridCol>
                <a:gridCol w="945334">
                  <a:extLst>
                    <a:ext uri="{9D8B030D-6E8A-4147-A177-3AD203B41FA5}">
                      <a16:colId xmlns:a16="http://schemas.microsoft.com/office/drawing/2014/main" val="1518071786"/>
                    </a:ext>
                  </a:extLst>
                </a:gridCol>
                <a:gridCol w="1030723">
                  <a:extLst>
                    <a:ext uri="{9D8B030D-6E8A-4147-A177-3AD203B41FA5}">
                      <a16:colId xmlns:a16="http://schemas.microsoft.com/office/drawing/2014/main" val="3747618492"/>
                    </a:ext>
                  </a:extLst>
                </a:gridCol>
                <a:gridCol w="953403">
                  <a:extLst>
                    <a:ext uri="{9D8B030D-6E8A-4147-A177-3AD203B41FA5}">
                      <a16:colId xmlns:a16="http://schemas.microsoft.com/office/drawing/2014/main" val="98239502"/>
                    </a:ext>
                  </a:extLst>
                </a:gridCol>
                <a:gridCol w="952730">
                  <a:extLst>
                    <a:ext uri="{9D8B030D-6E8A-4147-A177-3AD203B41FA5}">
                      <a16:colId xmlns:a16="http://schemas.microsoft.com/office/drawing/2014/main" val="2539004811"/>
                    </a:ext>
                  </a:extLst>
                </a:gridCol>
                <a:gridCol w="953403">
                  <a:extLst>
                    <a:ext uri="{9D8B030D-6E8A-4147-A177-3AD203B41FA5}">
                      <a16:colId xmlns:a16="http://schemas.microsoft.com/office/drawing/2014/main" val="765355635"/>
                    </a:ext>
                  </a:extLst>
                </a:gridCol>
                <a:gridCol w="857929">
                  <a:extLst>
                    <a:ext uri="{9D8B030D-6E8A-4147-A177-3AD203B41FA5}">
                      <a16:colId xmlns:a16="http://schemas.microsoft.com/office/drawing/2014/main" val="3034028480"/>
                    </a:ext>
                  </a:extLst>
                </a:gridCol>
                <a:gridCol w="1139645">
                  <a:extLst>
                    <a:ext uri="{9D8B030D-6E8A-4147-A177-3AD203B41FA5}">
                      <a16:colId xmlns:a16="http://schemas.microsoft.com/office/drawing/2014/main" val="4037108870"/>
                    </a:ext>
                  </a:extLst>
                </a:gridCol>
              </a:tblGrid>
              <a:tr h="136736">
                <a:tc gridSpan="11">
                  <a:txBody>
                    <a:bodyPr/>
                    <a:lstStyle/>
                    <a:p>
                      <a:pPr algn="ct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Neurological and Specialist Services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1138273"/>
                  </a:ext>
                </a:extLst>
              </a:tr>
              <a:tr h="565882">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Safer Staffing Registered Total</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Take charge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Preceptee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Adult Nurse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International Educated Mental Health Nurse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Sickness/ Maternity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Alternative to clinical duties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Vacancies Registered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Total Registered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(in post)</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499419"/>
                  </a:ext>
                </a:extLst>
              </a:tr>
              <a:tr h="807971">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Beadnell</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8 </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a:t>
                      </a: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Not including</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WM or B7 SpN)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5 </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a:t>
                      </a: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Not including</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WM or B7 SpN)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  (one of preceptors)</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 – both appointed – waiting for start dates</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a:t>
                      </a: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 including</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ward manager and B7 specialist nurse</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40478"/>
                  </a:ext>
                </a:extLst>
              </a:tr>
              <a:tr h="801617">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Gibside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 (not including WM and B7 CL)</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(not including WM and CL)</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 (but on sick so counted there too)</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12</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(including WM and B7 CL)</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802343"/>
                  </a:ext>
                </a:extLst>
              </a:tr>
              <a:tr h="703357">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Ward 31A</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 (not including WM and band 6 CNL)</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9 (not including WM)</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12 (including WM and band 6 CNL)</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890092"/>
                  </a:ext>
                </a:extLst>
              </a:tr>
              <a:tr h="378823">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Ward 1</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929060"/>
                  </a:ext>
                </a:extLst>
              </a:tr>
              <a:tr h="378823">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Ward 2</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11</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864769"/>
                  </a:ext>
                </a:extLst>
              </a:tr>
              <a:tr h="378823">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Ward 3</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13</a:t>
                      </a: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456426"/>
                  </a:ext>
                </a:extLst>
              </a:tr>
              <a:tr h="378823">
                <a:tc>
                  <a:txBody>
                    <a:bodyPr/>
                    <a:lstStyle/>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Ward 4</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14</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2</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495781"/>
                  </a:ext>
                </a:extLst>
              </a:tr>
            </a:tbl>
          </a:graphicData>
        </a:graphic>
      </p:graphicFrame>
    </p:spTree>
    <p:extLst>
      <p:ext uri="{BB962C8B-B14F-4D97-AF65-F5344CB8AC3E}">
        <p14:creationId xmlns:p14="http://schemas.microsoft.com/office/powerpoint/2010/main" val="392213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Acute Summary</a:t>
            </a:r>
          </a:p>
        </p:txBody>
      </p:sp>
      <p:sp>
        <p:nvSpPr>
          <p:cNvPr id="2" name="TextBox 1">
            <a:extLst>
              <a:ext uri="{FF2B5EF4-FFF2-40B4-BE49-F238E27FC236}">
                <a16:creationId xmlns:a16="http://schemas.microsoft.com/office/drawing/2014/main" id="{1748CFDA-59B1-B802-E9B4-9466E9ADAEBE}"/>
              </a:ext>
            </a:extLst>
          </p:cNvPr>
          <p:cNvSpPr txBox="1"/>
          <p:nvPr/>
        </p:nvSpPr>
        <p:spPr>
          <a:xfrm>
            <a:off x="340465" y="1478599"/>
            <a:ext cx="3528000" cy="5432256"/>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and Internationally Educated Nurses who are unable to take charge of the ward; Ward Managers are included in the staffing numbers when needed, which reduces the overall ward management capacity.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increased number of patients on the forensic pathway; patients who are out of pathway; Care cluster 8 patients; patients with autism; patients with a learning disability.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acuity, compounded by co-existing conditions.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patient flow rate (admissions and discharges).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The impact of registered nurse attendance at meetings and patient Tribunals; undertaking the administration of medication; daily reviews.</a:t>
            </a:r>
          </a:p>
          <a:p>
            <a:pPr marL="171450" indent="-171450">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Band 5 preceptees are progressing to band 6 posts out-with the in-patient CBU on completion of preceptorship,</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Providing some cover for junior doctors’ strike.</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F272953-564E-BA2C-1BFE-FD3DDB18F621}"/>
              </a:ext>
            </a:extLst>
          </p:cNvPr>
          <p:cNvSpPr txBox="1"/>
          <p:nvPr/>
        </p:nvSpPr>
        <p:spPr>
          <a:xfrm>
            <a:off x="8002620" y="1478600"/>
            <a:ext cx="3816000" cy="3262432"/>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level-loading of experienced registered nurses is undertaken.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Weekly meetings are held to review registered nurse availability the following week (North Locality).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Acting up arrangements are in place for registered nurses where required (band 5 to 6; band 6 to 7).</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wellbeing meetings are held and relevant actions implemented.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Yewdale: senior oversight is in place to ensure responsiveness to staffing issues; all admissions are screened and no admissions are accepted after 3pm; the s.136 suite is temporarily closed.</a:t>
            </a:r>
          </a:p>
        </p:txBody>
      </p:sp>
      <p:sp>
        <p:nvSpPr>
          <p:cNvPr id="6" name="TextBox 5">
            <a:extLst>
              <a:ext uri="{FF2B5EF4-FFF2-40B4-BE49-F238E27FC236}">
                <a16:creationId xmlns:a16="http://schemas.microsoft.com/office/drawing/2014/main" id="{43B31D77-6BC4-4D98-AB2F-5533301C64C8}"/>
              </a:ext>
            </a:extLst>
          </p:cNvPr>
          <p:cNvSpPr txBox="1"/>
          <p:nvPr/>
        </p:nvSpPr>
        <p:spPr>
          <a:xfrm>
            <a:off x="4022479" y="1478599"/>
            <a:ext cx="3852000" cy="318548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members are redeployed across CBUs according to need, which can reduce continuity of care and job satisfaction.; staff members required to change shift at short notice and to work when annual leave has been booked.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continues to be a registered nurse vacancy issue (North Locality); registered nurses are not always available via the nurse bank.</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Overall, the registered nursing workforce is relatively inexperienced.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Yewdale: standalone unit is at significant distance from other Trust  hospital sites. There is an increased use of agency and a significant vacancy rate.</a:t>
            </a:r>
          </a:p>
        </p:txBody>
      </p:sp>
      <p:sp>
        <p:nvSpPr>
          <p:cNvPr id="7" name="TextBox 6">
            <a:extLst>
              <a:ext uri="{FF2B5EF4-FFF2-40B4-BE49-F238E27FC236}">
                <a16:creationId xmlns:a16="http://schemas.microsoft.com/office/drawing/2014/main" id="{FDCF79EA-39E5-86DA-97CD-5D569204F8F1}"/>
              </a:ext>
            </a:extLst>
          </p:cNvPr>
          <p:cNvSpPr txBox="1"/>
          <p:nvPr/>
        </p:nvSpPr>
        <p:spPr>
          <a:xfrm>
            <a:off x="4091851" y="5713784"/>
            <a:ext cx="3852000" cy="67710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turnover is decreasing (Central Locality)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 preceptorship rotation is planned to help reduce the impact of redeployment (Central).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shape ,TBL - Commitment ,TBL - Commitment ,TXT - Reporting Period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Acute</a:t>
            </a:r>
          </a:p>
        </p:txBody>
      </p:sp>
      <p:sp>
        <p:nvSpPr>
          <p:cNvPr id="2" name="TextBox 1">
            <a:extLst>
              <a:ext uri="{FF2B5EF4-FFF2-40B4-BE49-F238E27FC236}">
                <a16:creationId xmlns:a16="http://schemas.microsoft.com/office/drawing/2014/main" id="{D349DF3F-BC90-9497-20C2-DA5A4BCA30EB}"/>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CEC8366E-F12E-D431-6D15-F4731C9E21C0}"/>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613444DC-757F-1B74-B794-E78E94296C9A}"/>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7" name="Object 6">
            <a:extLst>
              <a:ext uri="{FF2B5EF4-FFF2-40B4-BE49-F238E27FC236}">
                <a16:creationId xmlns:a16="http://schemas.microsoft.com/office/drawing/2014/main" id="{3476CC5F-6142-F10A-4288-EADE4A6F9C55}"/>
              </a:ext>
            </a:extLst>
          </p:cNvPr>
          <p:cNvGraphicFramePr>
            <a:graphicFrameLocks noChangeAspect="1"/>
          </p:cNvGraphicFramePr>
          <p:nvPr>
            <p:extLst>
              <p:ext uri="{D42A27DB-BD31-4B8C-83A1-F6EECF244321}">
                <p14:modId xmlns:p14="http://schemas.microsoft.com/office/powerpoint/2010/main" val="3641853872"/>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7" name="Object 6">
                        <a:extLst>
                          <a:ext uri="{FF2B5EF4-FFF2-40B4-BE49-F238E27FC236}">
                            <a16:creationId xmlns:a16="http://schemas.microsoft.com/office/drawing/2014/main" id="{3476CC5F-6142-F10A-4288-EADE4A6F9C55}"/>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78B7E7D-FC3D-537E-7058-FAF2E59A3A1D}"/>
              </a:ext>
            </a:extLst>
          </p:cNvPr>
          <p:cNvGraphicFramePr>
            <a:graphicFrameLocks noChangeAspect="1"/>
          </p:cNvGraphicFramePr>
          <p:nvPr>
            <p:extLst>
              <p:ext uri="{D42A27DB-BD31-4B8C-83A1-F6EECF244321}">
                <p14:modId xmlns:p14="http://schemas.microsoft.com/office/powerpoint/2010/main" val="1032009633"/>
              </p:ext>
            </p:extLst>
          </p:nvPr>
        </p:nvGraphicFramePr>
        <p:xfrm>
          <a:off x="6331608"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8" name="Object 7">
                        <a:extLst>
                          <a:ext uri="{FF2B5EF4-FFF2-40B4-BE49-F238E27FC236}">
                            <a16:creationId xmlns:a16="http://schemas.microsoft.com/office/drawing/2014/main" id="{278B7E7D-FC3D-537E-7058-FAF2E59A3A1D}"/>
                          </a:ext>
                        </a:extLst>
                      </p:cNvPr>
                      <p:cNvPicPr/>
                      <p:nvPr/>
                    </p:nvPicPr>
                    <p:blipFill>
                      <a:blip r:embed="rId6"/>
                      <a:stretch>
                        <a:fillRect/>
                      </a:stretch>
                    </p:blipFill>
                    <p:spPr>
                      <a:xfrm>
                        <a:off x="6331608" y="2042705"/>
                        <a:ext cx="590659"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AFE5DB1-8D96-8439-DA91-6803BCE023F1}"/>
              </a:ext>
            </a:extLst>
          </p:cNvPr>
          <p:cNvGraphicFramePr>
            <a:graphicFrameLocks noChangeAspect="1"/>
          </p:cNvGraphicFramePr>
          <p:nvPr>
            <p:extLst>
              <p:ext uri="{D42A27DB-BD31-4B8C-83A1-F6EECF244321}">
                <p14:modId xmlns:p14="http://schemas.microsoft.com/office/powerpoint/2010/main" val="4202976881"/>
              </p:ext>
            </p:extLst>
          </p:nvPr>
        </p:nvGraphicFramePr>
        <p:xfrm>
          <a:off x="6349206" y="3335231"/>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9" name="Object 8">
                        <a:extLst>
                          <a:ext uri="{FF2B5EF4-FFF2-40B4-BE49-F238E27FC236}">
                            <a16:creationId xmlns:a16="http://schemas.microsoft.com/office/drawing/2014/main" id="{7AFE5DB1-8D96-8439-DA91-6803BCE023F1}"/>
                          </a:ext>
                        </a:extLst>
                      </p:cNvPr>
                      <p:cNvPicPr/>
                      <p:nvPr/>
                    </p:nvPicPr>
                    <p:blipFill>
                      <a:blip r:embed="rId6"/>
                      <a:stretch>
                        <a:fillRect/>
                      </a:stretch>
                    </p:blipFill>
                    <p:spPr>
                      <a:xfrm>
                        <a:off x="6349206" y="3335231"/>
                        <a:ext cx="590659" cy="130320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textbox ,textbox ,textbox ,textbox ,textbox ,textbox ,textbox ,textbox ,textbox ,imag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Guide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shape ,TBL - Commitment ,TBL - Commitment ,TXT - Reporting Period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Acute 2</a:t>
            </a:r>
          </a:p>
        </p:txBody>
      </p:sp>
      <p:sp>
        <p:nvSpPr>
          <p:cNvPr id="2" name="TextBox 1">
            <a:extLst>
              <a:ext uri="{FF2B5EF4-FFF2-40B4-BE49-F238E27FC236}">
                <a16:creationId xmlns:a16="http://schemas.microsoft.com/office/drawing/2014/main" id="{0D40CD00-DCF3-0019-06FA-AC1C9410F904}"/>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0DF29192-680F-2CAF-E77E-E91B01DF836A}"/>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6D99C51A-7AF1-5F97-0A13-211C76A2696F}"/>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7" name="Object 6">
            <a:extLst>
              <a:ext uri="{FF2B5EF4-FFF2-40B4-BE49-F238E27FC236}">
                <a16:creationId xmlns:a16="http://schemas.microsoft.com/office/drawing/2014/main" id="{6B1E65E9-B2F6-656B-7BDB-4DA9CF167409}"/>
              </a:ext>
            </a:extLst>
          </p:cNvPr>
          <p:cNvGraphicFramePr>
            <a:graphicFrameLocks noChangeAspect="1"/>
          </p:cNvGraphicFramePr>
          <p:nvPr>
            <p:extLst>
              <p:ext uri="{D42A27DB-BD31-4B8C-83A1-F6EECF244321}">
                <p14:modId xmlns:p14="http://schemas.microsoft.com/office/powerpoint/2010/main" val="3641853872"/>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7" name="Object 6">
                        <a:extLst>
                          <a:ext uri="{FF2B5EF4-FFF2-40B4-BE49-F238E27FC236}">
                            <a16:creationId xmlns:a16="http://schemas.microsoft.com/office/drawing/2014/main" id="{6B1E65E9-B2F6-656B-7BDB-4DA9CF167409}"/>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B66A83B-30CA-E477-AD1F-F954FF91BAB5}"/>
              </a:ext>
            </a:extLst>
          </p:cNvPr>
          <p:cNvGraphicFramePr>
            <a:graphicFrameLocks noChangeAspect="1"/>
          </p:cNvGraphicFramePr>
          <p:nvPr>
            <p:extLst>
              <p:ext uri="{D42A27DB-BD31-4B8C-83A1-F6EECF244321}">
                <p14:modId xmlns:p14="http://schemas.microsoft.com/office/powerpoint/2010/main" val="1032009633"/>
              </p:ext>
            </p:extLst>
          </p:nvPr>
        </p:nvGraphicFramePr>
        <p:xfrm>
          <a:off x="6331608"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8" name="Object 7">
                        <a:extLst>
                          <a:ext uri="{FF2B5EF4-FFF2-40B4-BE49-F238E27FC236}">
                            <a16:creationId xmlns:a16="http://schemas.microsoft.com/office/drawing/2014/main" id="{8B66A83B-30CA-E477-AD1F-F954FF91BAB5}"/>
                          </a:ext>
                        </a:extLst>
                      </p:cNvPr>
                      <p:cNvPicPr/>
                      <p:nvPr/>
                    </p:nvPicPr>
                    <p:blipFill>
                      <a:blip r:embed="rId6"/>
                      <a:stretch>
                        <a:fillRect/>
                      </a:stretch>
                    </p:blipFill>
                    <p:spPr>
                      <a:xfrm>
                        <a:off x="6331608" y="2042705"/>
                        <a:ext cx="590659"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EA5DB11-16B5-5A6A-D340-EA3C54879D7D}"/>
              </a:ext>
            </a:extLst>
          </p:cNvPr>
          <p:cNvGraphicFramePr>
            <a:graphicFrameLocks noChangeAspect="1"/>
          </p:cNvGraphicFramePr>
          <p:nvPr>
            <p:extLst>
              <p:ext uri="{D42A27DB-BD31-4B8C-83A1-F6EECF244321}">
                <p14:modId xmlns:p14="http://schemas.microsoft.com/office/powerpoint/2010/main" val="4202976881"/>
              </p:ext>
            </p:extLst>
          </p:nvPr>
        </p:nvGraphicFramePr>
        <p:xfrm>
          <a:off x="6349206" y="3335231"/>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9" name="Object 8">
                        <a:extLst>
                          <a:ext uri="{FF2B5EF4-FFF2-40B4-BE49-F238E27FC236}">
                            <a16:creationId xmlns:a16="http://schemas.microsoft.com/office/drawing/2014/main" id="{8EA5DB11-16B5-5A6A-D340-EA3C54879D7D}"/>
                          </a:ext>
                        </a:extLst>
                      </p:cNvPr>
                      <p:cNvPicPr/>
                      <p:nvPr/>
                    </p:nvPicPr>
                    <p:blipFill>
                      <a:blip r:embed="rId6"/>
                      <a:stretch>
                        <a:fillRect/>
                      </a:stretch>
                    </p:blipFill>
                    <p:spPr>
                      <a:xfrm>
                        <a:off x="6349206" y="3335231"/>
                        <a:ext cx="590659" cy="130320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shape ,TBL - Commitment ,TBL - Commitment ,TXT - Reporting Period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Acute 3</a:t>
            </a:r>
          </a:p>
        </p:txBody>
      </p:sp>
      <p:sp>
        <p:nvSpPr>
          <p:cNvPr id="2" name="TextBox 1">
            <a:extLst>
              <a:ext uri="{FF2B5EF4-FFF2-40B4-BE49-F238E27FC236}">
                <a16:creationId xmlns:a16="http://schemas.microsoft.com/office/drawing/2014/main" id="{58700777-3113-F32B-0967-2F31FFC9F0B4}"/>
              </a:ext>
            </a:extLst>
          </p:cNvPr>
          <p:cNvSpPr txBox="1"/>
          <p:nvPr/>
        </p:nvSpPr>
        <p:spPr>
          <a:xfrm>
            <a:off x="6957460" y="757616"/>
            <a:ext cx="4968000" cy="1270800"/>
          </a:xfrm>
          <a:prstGeom prst="rect">
            <a:avLst/>
          </a:prstGeom>
          <a:solidFill>
            <a:schemeClr val="bg1"/>
          </a:solid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2C999576-7E5B-17F1-E8E7-B7D3B211CCAA}"/>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6933602B-1F63-EE64-4FAC-995E715AA16A}"/>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E4CEBF60-C581-DF5C-9A73-3504354E5E77}"/>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76BBFD82-38CB-C82D-6AAB-44F78B303510}"/>
              </a:ext>
            </a:extLst>
          </p:cNvPr>
          <p:cNvGraphicFramePr>
            <a:graphicFrameLocks noChangeAspect="1"/>
          </p:cNvGraphicFramePr>
          <p:nvPr>
            <p:extLst>
              <p:ext uri="{D42A27DB-BD31-4B8C-83A1-F6EECF244321}">
                <p14:modId xmlns:p14="http://schemas.microsoft.com/office/powerpoint/2010/main" val="1458170151"/>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76BBFD82-38CB-C82D-6AAB-44F78B303510}"/>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EABF069-BA50-7820-A891-74CABD67D4AA}"/>
              </a:ext>
            </a:extLst>
          </p:cNvPr>
          <p:cNvGraphicFramePr>
            <a:graphicFrameLocks noChangeAspect="1"/>
          </p:cNvGraphicFramePr>
          <p:nvPr>
            <p:extLst>
              <p:ext uri="{D42A27DB-BD31-4B8C-83A1-F6EECF244321}">
                <p14:modId xmlns:p14="http://schemas.microsoft.com/office/powerpoint/2010/main" val="3333375028"/>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8EABF069-BA50-7820-A891-74CABD67D4AA}"/>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6798085-F8AA-2E95-89F6-170D3BE802DA}"/>
              </a:ext>
            </a:extLst>
          </p:cNvPr>
          <p:cNvGraphicFramePr>
            <a:graphicFrameLocks noChangeAspect="1"/>
          </p:cNvGraphicFramePr>
          <p:nvPr>
            <p:extLst>
              <p:ext uri="{D42A27DB-BD31-4B8C-83A1-F6EECF244321}">
                <p14:modId xmlns:p14="http://schemas.microsoft.com/office/powerpoint/2010/main" val="2793884985"/>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66798085-F8AA-2E95-89F6-170D3BE802DA}"/>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6222C3C-99B3-C421-7F67-575EDED830D4}"/>
              </a:ext>
            </a:extLst>
          </p:cNvPr>
          <p:cNvGraphicFramePr>
            <a:graphicFrameLocks noChangeAspect="1"/>
          </p:cNvGraphicFramePr>
          <p:nvPr>
            <p:extLst>
              <p:ext uri="{D42A27DB-BD31-4B8C-83A1-F6EECF244321}">
                <p14:modId xmlns:p14="http://schemas.microsoft.com/office/powerpoint/2010/main" val="3178276120"/>
              </p:ext>
            </p:extLst>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96222C3C-99B3-C421-7F67-575EDED830D4}"/>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shape ,TBL - Commitment ,TBL - Commitment ,TXT - Reporting Period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Acute 4</a:t>
            </a:r>
          </a:p>
        </p:txBody>
      </p:sp>
      <p:sp>
        <p:nvSpPr>
          <p:cNvPr id="2" name="TextBox 1">
            <a:extLst>
              <a:ext uri="{FF2B5EF4-FFF2-40B4-BE49-F238E27FC236}">
                <a16:creationId xmlns:a16="http://schemas.microsoft.com/office/drawing/2014/main" id="{548AB998-FD8E-8A99-3544-D657240F7812}"/>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399CE4B5-6B2B-2052-4DB7-BABBBD3EADB6}"/>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73BB7AB8-A89C-A421-B99B-FE7029ECB50C}"/>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7" name="Object 6">
            <a:extLst>
              <a:ext uri="{FF2B5EF4-FFF2-40B4-BE49-F238E27FC236}">
                <a16:creationId xmlns:a16="http://schemas.microsoft.com/office/drawing/2014/main" id="{E54F5FC5-9920-263D-AB0A-ED62959C28D2}"/>
              </a:ext>
            </a:extLst>
          </p:cNvPr>
          <p:cNvGraphicFramePr>
            <a:graphicFrameLocks noChangeAspect="1"/>
          </p:cNvGraphicFramePr>
          <p:nvPr>
            <p:extLst>
              <p:ext uri="{D42A27DB-BD31-4B8C-83A1-F6EECF244321}">
                <p14:modId xmlns:p14="http://schemas.microsoft.com/office/powerpoint/2010/main" val="1890714786"/>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7" name="Object 6">
                        <a:extLst>
                          <a:ext uri="{FF2B5EF4-FFF2-40B4-BE49-F238E27FC236}">
                            <a16:creationId xmlns:a16="http://schemas.microsoft.com/office/drawing/2014/main" id="{E54F5FC5-9920-263D-AB0A-ED62959C28D2}"/>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CB3B79A-EA44-093A-F255-020C1E2C4C4F}"/>
              </a:ext>
            </a:extLst>
          </p:cNvPr>
          <p:cNvGraphicFramePr>
            <a:graphicFrameLocks noChangeAspect="1"/>
          </p:cNvGraphicFramePr>
          <p:nvPr>
            <p:extLst>
              <p:ext uri="{D42A27DB-BD31-4B8C-83A1-F6EECF244321}">
                <p14:modId xmlns:p14="http://schemas.microsoft.com/office/powerpoint/2010/main" val="947410776"/>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8" name="Object 7">
                        <a:extLst>
                          <a:ext uri="{FF2B5EF4-FFF2-40B4-BE49-F238E27FC236}">
                            <a16:creationId xmlns:a16="http://schemas.microsoft.com/office/drawing/2014/main" id="{7CB3B79A-EA44-093A-F255-020C1E2C4C4F}"/>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A27E0C-1F7F-92F0-58BA-6F01DFE9BE1C}"/>
              </a:ext>
            </a:extLst>
          </p:cNvPr>
          <p:cNvGraphicFramePr>
            <a:graphicFrameLocks noChangeAspect="1"/>
          </p:cNvGraphicFramePr>
          <p:nvPr>
            <p:extLst>
              <p:ext uri="{D42A27DB-BD31-4B8C-83A1-F6EECF244321}">
                <p14:modId xmlns:p14="http://schemas.microsoft.com/office/powerpoint/2010/main" val="1649760703"/>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9" name="Object 8">
                        <a:extLst>
                          <a:ext uri="{FF2B5EF4-FFF2-40B4-BE49-F238E27FC236}">
                            <a16:creationId xmlns:a16="http://schemas.microsoft.com/office/drawing/2014/main" id="{2EA27E0C-1F7F-92F0-58BA-6F01DFE9BE1C}"/>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PICU Summary</a:t>
            </a:r>
          </a:p>
        </p:txBody>
      </p:sp>
      <p:sp>
        <p:nvSpPr>
          <p:cNvPr id="2" name="TextBox 1">
            <a:extLst>
              <a:ext uri="{FF2B5EF4-FFF2-40B4-BE49-F238E27FC236}">
                <a16:creationId xmlns:a16="http://schemas.microsoft.com/office/drawing/2014/main" id="{D5C9B388-44E6-323A-F2C0-D35C799D970D}"/>
              </a:ext>
            </a:extLst>
          </p:cNvPr>
          <p:cNvSpPr txBox="1"/>
          <p:nvPr/>
        </p:nvSpPr>
        <p:spPr>
          <a:xfrm>
            <a:off x="340465" y="1478599"/>
            <a:ext cx="3528000" cy="2585323"/>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who are unable to take charge of the ward.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number of patients on the forensic pathway.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acuity and co-existing conditions; the related risk.</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ED5373A-711B-87B9-FD35-F959CFA77EDC}"/>
              </a:ext>
            </a:extLst>
          </p:cNvPr>
          <p:cNvSpPr txBox="1"/>
          <p:nvPr/>
        </p:nvSpPr>
        <p:spPr>
          <a:xfrm>
            <a:off x="8002620" y="1478600"/>
            <a:ext cx="3816000" cy="1508105"/>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 with senior oversight.</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robust authorisation process in place for temporary staffing.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External recruitment to band 3 posts.</a:t>
            </a:r>
          </a:p>
        </p:txBody>
      </p:sp>
      <p:sp>
        <p:nvSpPr>
          <p:cNvPr id="6" name="TextBox 5">
            <a:extLst>
              <a:ext uri="{FF2B5EF4-FFF2-40B4-BE49-F238E27FC236}">
                <a16:creationId xmlns:a16="http://schemas.microsoft.com/office/drawing/2014/main" id="{180B0205-6EE1-00D0-8D1E-96D22801BAF0}"/>
              </a:ext>
            </a:extLst>
          </p:cNvPr>
          <p:cNvSpPr txBox="1"/>
          <p:nvPr/>
        </p:nvSpPr>
        <p:spPr>
          <a:xfrm>
            <a:off x="4022479" y="1478599"/>
            <a:ext cx="3852000" cy="133882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pressures requiring the use of temporary staffing.</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Band 5 preceptees are progressing to band 6 posts out-with the in-patient CBU on completion of preceptorship,</a:t>
            </a:r>
          </a:p>
        </p:txBody>
      </p:sp>
      <p:sp>
        <p:nvSpPr>
          <p:cNvPr id="7" name="TextBox 6">
            <a:extLst>
              <a:ext uri="{FF2B5EF4-FFF2-40B4-BE49-F238E27FC236}">
                <a16:creationId xmlns:a16="http://schemas.microsoft.com/office/drawing/2014/main" id="{009FB142-073E-9C95-27B6-C470263CA803}"/>
              </a:ext>
            </a:extLst>
          </p:cNvPr>
          <p:cNvSpPr txBox="1"/>
          <p:nvPr/>
        </p:nvSpPr>
        <p:spPr>
          <a:xfrm>
            <a:off x="4022479" y="4666034"/>
            <a:ext cx="3852000" cy="1015663"/>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focused work in progress to promote staff wellbeing.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 nurse bank is being used whenever possible to address temporary staffing requirements, to keep agency usage at a minimum.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BL - Commitment ,TBL - Commitment ,TXT - Reporting Period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PICU</a:t>
            </a:r>
          </a:p>
        </p:txBody>
      </p:sp>
      <p:sp>
        <p:nvSpPr>
          <p:cNvPr id="2" name="TextBox 1">
            <a:extLst>
              <a:ext uri="{FF2B5EF4-FFF2-40B4-BE49-F238E27FC236}">
                <a16:creationId xmlns:a16="http://schemas.microsoft.com/office/drawing/2014/main" id="{D87297F5-E7A2-765A-B00B-B1A662513E6D}"/>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5" name="Object 4">
            <a:extLst>
              <a:ext uri="{FF2B5EF4-FFF2-40B4-BE49-F238E27FC236}">
                <a16:creationId xmlns:a16="http://schemas.microsoft.com/office/drawing/2014/main" id="{5751C2C6-CA27-B94A-0554-B7D66D51FDA9}"/>
              </a:ext>
            </a:extLst>
          </p:cNvPr>
          <p:cNvGraphicFramePr>
            <a:graphicFrameLocks noChangeAspect="1"/>
          </p:cNvGraphicFramePr>
          <p:nvPr>
            <p:extLst>
              <p:ext uri="{D42A27DB-BD31-4B8C-83A1-F6EECF244321}">
                <p14:modId xmlns:p14="http://schemas.microsoft.com/office/powerpoint/2010/main" val="3990338703"/>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5" name="Object 4">
                        <a:extLst>
                          <a:ext uri="{FF2B5EF4-FFF2-40B4-BE49-F238E27FC236}">
                            <a16:creationId xmlns:a16="http://schemas.microsoft.com/office/drawing/2014/main" id="{5751C2C6-CA27-B94A-0554-B7D66D51FDA9}"/>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Rehab Summary</a:t>
            </a:r>
          </a:p>
        </p:txBody>
      </p:sp>
      <p:sp>
        <p:nvSpPr>
          <p:cNvPr id="6" name="TextBox 5">
            <a:extLst>
              <a:ext uri="{FF2B5EF4-FFF2-40B4-BE49-F238E27FC236}">
                <a16:creationId xmlns:a16="http://schemas.microsoft.com/office/drawing/2014/main" id="{B016A416-8C9E-06F3-4028-9023CDEA5C8C}"/>
              </a:ext>
            </a:extLst>
          </p:cNvPr>
          <p:cNvSpPr txBox="1"/>
          <p:nvPr/>
        </p:nvSpPr>
        <p:spPr>
          <a:xfrm>
            <a:off x="340465" y="1478599"/>
            <a:ext cx="3528000" cy="475514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and Internationally Educated Nurses who are unable to take charge of the ward.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maternity leave and pregnancy (North Locality).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There is a pressure on registered nurse cover overnight (North Locality).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increased number of patients on the forensic pathway; patients with autism; patients with a learning disability.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acuity, compounded by co-existing conditions and the need for Long-term Segregation.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Increased staffing requirements at mealtimes due to the dysphagia risk.</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Stand-alone unit (Elm House): impact of high staff sickness level.</a:t>
            </a:r>
          </a:p>
          <a:p>
            <a:pPr marL="171450" indent="-171450" algn="l">
              <a:spcAft>
                <a:spcPts val="600"/>
              </a:spcAft>
              <a:buFont typeface="Courier New" panose="02070309020205020404" pitchFamily="49" charset="0"/>
              <a:buChar char="o"/>
            </a:pP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B6BF5D3-2BCD-465D-ED61-4C52095091B1}"/>
              </a:ext>
            </a:extLst>
          </p:cNvPr>
          <p:cNvSpPr txBox="1"/>
          <p:nvPr/>
        </p:nvSpPr>
        <p:spPr>
          <a:xfrm>
            <a:off x="8002620" y="1478600"/>
            <a:ext cx="3816000" cy="1508105"/>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Focused work is undertaken to promote staff wellbeing.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Working in an enhanced Multidisciplinary team model (South Locality).</a:t>
            </a:r>
          </a:p>
        </p:txBody>
      </p:sp>
      <p:sp>
        <p:nvSpPr>
          <p:cNvPr id="8" name="TextBox 7">
            <a:extLst>
              <a:ext uri="{FF2B5EF4-FFF2-40B4-BE49-F238E27FC236}">
                <a16:creationId xmlns:a16="http://schemas.microsoft.com/office/drawing/2014/main" id="{ADCE81C1-E96C-9258-5465-EE4C27839711}"/>
              </a:ext>
            </a:extLst>
          </p:cNvPr>
          <p:cNvSpPr txBox="1"/>
          <p:nvPr/>
        </p:nvSpPr>
        <p:spPr>
          <a:xfrm>
            <a:off x="4022479" y="1478599"/>
            <a:ext cx="3852000" cy="2339102"/>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members are redeployed according to need, which can reduce continuity of care and job satisfaction.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 including priority Learning Disability and Autism training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lack of options for ongoing support for patients following discharge (accommodation; care and support).</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4B440EC4-2C39-9831-B50F-29A83B250426}"/>
              </a:ext>
            </a:extLst>
          </p:cNvPr>
          <p:cNvSpPr txBox="1"/>
          <p:nvPr/>
        </p:nvSpPr>
        <p:spPr>
          <a:xfrm>
            <a:off x="4022479" y="4666034"/>
            <a:ext cx="3852000" cy="1754326"/>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turnover is decreasing (Central Locality)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 preceptorship rotation is planned to help reduce the impact of redeployment (Central Locality).</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Using the nurse bank to address temporary staffing needs, rather than agency.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focused work in progress to promote staff wellbeing.</a:t>
            </a:r>
          </a:p>
          <a:p>
            <a:pPr algn="l">
              <a:spcAft>
                <a:spcPts val="600"/>
              </a:spcAft>
            </a:pP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Rehab</a:t>
            </a:r>
          </a:p>
        </p:txBody>
      </p:sp>
      <p:sp>
        <p:nvSpPr>
          <p:cNvPr id="2" name="TextBox 1">
            <a:extLst>
              <a:ext uri="{FF2B5EF4-FFF2-40B4-BE49-F238E27FC236}">
                <a16:creationId xmlns:a16="http://schemas.microsoft.com/office/drawing/2014/main" id="{1E900E34-3D5F-E797-6D33-77C33FB23811}"/>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52419796-0659-11BD-A9EA-F8B224984484}"/>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7AC3F9F2-E710-DF4A-AFD3-F06D3E9E1319}"/>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517F8FDC-2426-9FE0-780E-EDDA26FD9D89}"/>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CE50DA65-86E7-DF28-807F-86AE9C8AB5A7}"/>
              </a:ext>
            </a:extLst>
          </p:cNvPr>
          <p:cNvGraphicFramePr>
            <a:graphicFrameLocks noChangeAspect="1"/>
          </p:cNvGraphicFramePr>
          <p:nvPr>
            <p:extLst>
              <p:ext uri="{D42A27DB-BD31-4B8C-83A1-F6EECF244321}">
                <p14:modId xmlns:p14="http://schemas.microsoft.com/office/powerpoint/2010/main" val="700201279"/>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CE50DA65-86E7-DF28-807F-86AE9C8AB5A7}"/>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6414B0A-EB3E-7D54-D972-0E992E55CBC9}"/>
              </a:ext>
            </a:extLst>
          </p:cNvPr>
          <p:cNvGraphicFramePr>
            <a:graphicFrameLocks noChangeAspect="1"/>
          </p:cNvGraphicFramePr>
          <p:nvPr>
            <p:extLst>
              <p:ext uri="{D42A27DB-BD31-4B8C-83A1-F6EECF244321}">
                <p14:modId xmlns:p14="http://schemas.microsoft.com/office/powerpoint/2010/main" val="1820258439"/>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66414B0A-EB3E-7D54-D972-0E992E55CBC9}"/>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68824F1-0134-D769-74FF-76D58DAC7EFD}"/>
              </a:ext>
            </a:extLst>
          </p:cNvPr>
          <p:cNvGraphicFramePr>
            <a:graphicFrameLocks noChangeAspect="1"/>
          </p:cNvGraphicFramePr>
          <p:nvPr>
            <p:extLst>
              <p:ext uri="{D42A27DB-BD31-4B8C-83A1-F6EECF244321}">
                <p14:modId xmlns:p14="http://schemas.microsoft.com/office/powerpoint/2010/main" val="438416252"/>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868824F1-0134-D769-74FF-76D58DAC7EFD}"/>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7EDF12-2CC0-D069-1D24-F737386DA86D}"/>
              </a:ext>
            </a:extLst>
          </p:cNvPr>
          <p:cNvGraphicFramePr>
            <a:graphicFrameLocks noChangeAspect="1"/>
          </p:cNvGraphicFramePr>
          <p:nvPr>
            <p:extLst>
              <p:ext uri="{D42A27DB-BD31-4B8C-83A1-F6EECF244321}">
                <p14:modId xmlns:p14="http://schemas.microsoft.com/office/powerpoint/2010/main" val="3147062578"/>
              </p:ext>
            </p:extLst>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5F7EDF12-2CC0-D069-1D24-F737386DA86D}"/>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Rehab 2</a:t>
            </a:r>
          </a:p>
        </p:txBody>
      </p:sp>
      <p:sp>
        <p:nvSpPr>
          <p:cNvPr id="2" name="TextBox 1">
            <a:extLst>
              <a:ext uri="{FF2B5EF4-FFF2-40B4-BE49-F238E27FC236}">
                <a16:creationId xmlns:a16="http://schemas.microsoft.com/office/drawing/2014/main" id="{FDF67680-2097-DE08-F449-643AA67C354E}"/>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FC41050F-D97D-2C82-5DAE-AB01B51AA51B}"/>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DDCE6242-03CB-10EF-C7F4-0C417847094D}"/>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1DC0C94A-A796-76D8-B65F-64EA3CDD02A1}"/>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FCDDF51D-17F0-4209-479E-AE49B2EDB4F9}"/>
              </a:ext>
            </a:extLst>
          </p:cNvPr>
          <p:cNvGraphicFramePr>
            <a:graphicFrameLocks noChangeAspect="1"/>
          </p:cNvGraphicFramePr>
          <p:nvPr>
            <p:extLst>
              <p:ext uri="{D42A27DB-BD31-4B8C-83A1-F6EECF244321}">
                <p14:modId xmlns:p14="http://schemas.microsoft.com/office/powerpoint/2010/main" val="700201279"/>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FCDDF51D-17F0-4209-479E-AE49B2EDB4F9}"/>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5680DE6-85DD-F75A-2A60-D7DA3D94514A}"/>
              </a:ext>
            </a:extLst>
          </p:cNvPr>
          <p:cNvGraphicFramePr>
            <a:graphicFrameLocks noChangeAspect="1"/>
          </p:cNvGraphicFramePr>
          <p:nvPr>
            <p:extLst>
              <p:ext uri="{D42A27DB-BD31-4B8C-83A1-F6EECF244321}">
                <p14:modId xmlns:p14="http://schemas.microsoft.com/office/powerpoint/2010/main" val="1820258439"/>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C5680DE6-85DD-F75A-2A60-D7DA3D94514A}"/>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EC253D2-6D66-1F12-E131-BECB1AB50A5A}"/>
              </a:ext>
            </a:extLst>
          </p:cNvPr>
          <p:cNvGraphicFramePr>
            <a:graphicFrameLocks noChangeAspect="1"/>
          </p:cNvGraphicFramePr>
          <p:nvPr>
            <p:extLst>
              <p:ext uri="{D42A27DB-BD31-4B8C-83A1-F6EECF244321}">
                <p14:modId xmlns:p14="http://schemas.microsoft.com/office/powerpoint/2010/main" val="438416252"/>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3EC253D2-6D66-1F12-E131-BECB1AB50A5A}"/>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46B2736-5848-39C4-D377-2716AF659D96}"/>
              </a:ext>
            </a:extLst>
          </p:cNvPr>
          <p:cNvGraphicFramePr>
            <a:graphicFrameLocks noChangeAspect="1"/>
          </p:cNvGraphicFramePr>
          <p:nvPr>
            <p:extLst>
              <p:ext uri="{D42A27DB-BD31-4B8C-83A1-F6EECF244321}">
                <p14:modId xmlns:p14="http://schemas.microsoft.com/office/powerpoint/2010/main" val="3147062578"/>
              </p:ext>
            </p:extLst>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E46B2736-5848-39C4-D377-2716AF659D96}"/>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Sub Acute</a:t>
            </a:r>
          </a:p>
        </p:txBody>
      </p:sp>
      <p:sp>
        <p:nvSpPr>
          <p:cNvPr id="2" name="TextBox 1">
            <a:extLst>
              <a:ext uri="{FF2B5EF4-FFF2-40B4-BE49-F238E27FC236}">
                <a16:creationId xmlns:a16="http://schemas.microsoft.com/office/drawing/2014/main" id="{F5124C90-506B-7D59-D4E0-2EE1287CDF85}"/>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5" name="Object 4">
            <a:extLst>
              <a:ext uri="{FF2B5EF4-FFF2-40B4-BE49-F238E27FC236}">
                <a16:creationId xmlns:a16="http://schemas.microsoft.com/office/drawing/2014/main" id="{CA03AB49-2F66-D47B-0E7A-454EA1B9B59B}"/>
              </a:ext>
            </a:extLst>
          </p:cNvPr>
          <p:cNvGraphicFramePr>
            <a:graphicFrameLocks noChangeAspect="1"/>
          </p:cNvGraphicFramePr>
          <p:nvPr>
            <p:extLst>
              <p:ext uri="{D42A27DB-BD31-4B8C-83A1-F6EECF244321}">
                <p14:modId xmlns:p14="http://schemas.microsoft.com/office/powerpoint/2010/main" val="3713740501"/>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5" name="Object 4">
                        <a:extLst>
                          <a:ext uri="{FF2B5EF4-FFF2-40B4-BE49-F238E27FC236}">
                            <a16:creationId xmlns:a16="http://schemas.microsoft.com/office/drawing/2014/main" id="{CA03AB49-2F66-D47B-0E7A-454EA1B9B59B}"/>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Summary</a:t>
            </a:r>
          </a:p>
        </p:txBody>
      </p:sp>
      <p:sp>
        <p:nvSpPr>
          <p:cNvPr id="2" name="TextBox 1">
            <a:extLst>
              <a:ext uri="{FF2B5EF4-FFF2-40B4-BE49-F238E27FC236}">
                <a16:creationId xmlns:a16="http://schemas.microsoft.com/office/drawing/2014/main" id="{EDD3FA53-DBD6-B21B-E75A-C5A59842FC54}"/>
              </a:ext>
            </a:extLst>
          </p:cNvPr>
          <p:cNvSpPr txBox="1"/>
          <p:nvPr/>
        </p:nvSpPr>
        <p:spPr>
          <a:xfrm>
            <a:off x="340465" y="1478599"/>
            <a:ext cx="3528000" cy="3262432"/>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and Internationally Educated Nurses who are unable to take charge of the ward; Ward Managers are included in the staffing numbers/ working long days when needed, which reduces the overall ward management capacity; specialist nurse is working into the staffing numbers (North).</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acuity,</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number of patients requiring complex physical care, including nasogastric nutrition and the administration of subcutaneous fluids.</a:t>
            </a:r>
          </a:p>
          <a:p>
            <a:pPr marL="171450" indent="-171450">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Increased staffing requirements at mealtimes due to the dysphagia risk.</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D4DCE97-1BC4-EC14-DB77-AA0ED1270387}"/>
              </a:ext>
            </a:extLst>
          </p:cNvPr>
          <p:cNvSpPr txBox="1"/>
          <p:nvPr/>
        </p:nvSpPr>
        <p:spPr>
          <a:xfrm>
            <a:off x="8002620" y="1478600"/>
            <a:ext cx="3816000" cy="3754874"/>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level-loading of experienced registered nurses is undertaken.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wellbeing meetings are held and relevant actions implemented.</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robust authorisation process in place for temporary staffing.</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External recruitment to band 3 posts.</a:t>
            </a:r>
          </a:p>
          <a:p>
            <a:pPr marL="171450" indent="-171450">
              <a:spcAft>
                <a:spcPts val="600"/>
              </a:spcAft>
              <a:buFont typeface="Arial" panose="020B0604020202020204" pitchFamily="34" charset="0"/>
              <a:buChar char="•"/>
            </a:pPr>
            <a:r>
              <a:rPr lang="en-GB" sz="1100" kern="0" dirty="0">
                <a:effectLst/>
                <a:latin typeface="Segoe UI" panose="020B0502040204020203" pitchFamily="34" charset="0"/>
                <a:ea typeface="Calibri" panose="020F0502020204030204" pitchFamily="34" charset="0"/>
                <a:cs typeface="Segoe UI" panose="020B0502040204020203" pitchFamily="34" charset="0"/>
              </a:rPr>
              <a:t>Leadership team readily accessible to provide responsive support where required as the second qualified nurse. The management team provides Mental Health Nurse cover to support preceptees and Adult Nurses nurses when required (Carleton Clinic).</a:t>
            </a:r>
            <a:endParaRPr lang="en-GB" sz="1100" kern="100" dirty="0">
              <a:effectLst/>
              <a:latin typeface="Segoe UI" panose="020B0502040204020203" pitchFamily="34" charset="0"/>
              <a:ea typeface="Calibri" panose="020F0502020204030204"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03B0BB7-C1D3-EC41-860D-70F2CE74A936}"/>
              </a:ext>
            </a:extLst>
          </p:cNvPr>
          <p:cNvSpPr txBox="1"/>
          <p:nvPr/>
        </p:nvSpPr>
        <p:spPr>
          <a:xfrm>
            <a:off x="4022479" y="1478599"/>
            <a:ext cx="3852000" cy="109260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members are redeployed according to need, which can reduce continuity of care and job satisfaction.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a:t>
            </a:r>
          </a:p>
        </p:txBody>
      </p:sp>
      <p:sp>
        <p:nvSpPr>
          <p:cNvPr id="7" name="TextBox 6">
            <a:extLst>
              <a:ext uri="{FF2B5EF4-FFF2-40B4-BE49-F238E27FC236}">
                <a16:creationId xmlns:a16="http://schemas.microsoft.com/office/drawing/2014/main" id="{12F85AC8-15FF-E6CD-4A5A-542B52CCE8FF}"/>
              </a:ext>
            </a:extLst>
          </p:cNvPr>
          <p:cNvSpPr txBox="1"/>
          <p:nvPr/>
        </p:nvSpPr>
        <p:spPr>
          <a:xfrm>
            <a:off x="4022479" y="4666034"/>
            <a:ext cx="3852000" cy="67710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turnover is decreasing (Central Locality)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 preceptorship rotation is planned to help reduce the impact of redeployment (Central).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textbox ,textbox ,textbox ,textbox ,textbox ,textbox ,textbox ,textbox ,textbox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Guide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BL - Commitment ,TBL - Commitment ,TBL - Commitment ,TBL - Commitment ,TXT - Reporting Period ,TBL - Commitment ,TBL - Commitment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Functional</a:t>
            </a:r>
          </a:p>
        </p:txBody>
      </p:sp>
      <p:sp>
        <p:nvSpPr>
          <p:cNvPr id="2" name="TextBox 1">
            <a:extLst>
              <a:ext uri="{FF2B5EF4-FFF2-40B4-BE49-F238E27FC236}">
                <a16:creationId xmlns:a16="http://schemas.microsoft.com/office/drawing/2014/main" id="{6DEC763D-B732-3769-9A48-221E18572A2F}"/>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D4150B47-0332-9C0E-8070-DDFF510304CE}"/>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8D89EEAC-EBC3-F639-430E-09E924469473}"/>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54124B8A-4648-4D2B-6599-787CC0A38103}"/>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03A25317-DB04-E04B-B3E1-7C80B7BACB9D}"/>
              </a:ext>
            </a:extLst>
          </p:cNvPr>
          <p:cNvGraphicFramePr>
            <a:graphicFrameLocks noChangeAspect="1"/>
          </p:cNvGraphicFramePr>
          <p:nvPr>
            <p:extLst>
              <p:ext uri="{D42A27DB-BD31-4B8C-83A1-F6EECF244321}">
                <p14:modId xmlns:p14="http://schemas.microsoft.com/office/powerpoint/2010/main" val="185537091"/>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03A25317-DB04-E04B-B3E1-7C80B7BACB9D}"/>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1D261D4-5E01-867C-89E1-CC2D0ECFB5BB}"/>
              </a:ext>
            </a:extLst>
          </p:cNvPr>
          <p:cNvGraphicFramePr>
            <a:graphicFrameLocks noChangeAspect="1"/>
          </p:cNvGraphicFramePr>
          <p:nvPr>
            <p:extLst>
              <p:ext uri="{D42A27DB-BD31-4B8C-83A1-F6EECF244321}">
                <p14:modId xmlns:p14="http://schemas.microsoft.com/office/powerpoint/2010/main" val="2626148033"/>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A1D261D4-5E01-867C-89E1-CC2D0ECFB5BB}"/>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8C99551-099E-4C13-5883-2D500A39BD29}"/>
              </a:ext>
            </a:extLst>
          </p:cNvPr>
          <p:cNvGraphicFramePr>
            <a:graphicFrameLocks noChangeAspect="1"/>
          </p:cNvGraphicFramePr>
          <p:nvPr>
            <p:extLst>
              <p:ext uri="{D42A27DB-BD31-4B8C-83A1-F6EECF244321}">
                <p14:modId xmlns:p14="http://schemas.microsoft.com/office/powerpoint/2010/main" val="3748220578"/>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D8C99551-099E-4C13-5883-2D500A39BD29}"/>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AA3B671-8D93-724E-0CBE-791181AA2088}"/>
              </a:ext>
            </a:extLst>
          </p:cNvPr>
          <p:cNvGraphicFramePr>
            <a:graphicFrameLocks noChangeAspect="1"/>
          </p:cNvGraphicFramePr>
          <p:nvPr>
            <p:extLst>
              <p:ext uri="{D42A27DB-BD31-4B8C-83A1-F6EECF244321}">
                <p14:modId xmlns:p14="http://schemas.microsoft.com/office/powerpoint/2010/main" val="867173441"/>
              </p:ext>
            </p:extLst>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7AA3B671-8D93-724E-0CBE-791181AA2088}"/>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TBL - Commitment ,TBL - Commitment ,TBL - Commitment ,TBL - Commitment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Organic</a:t>
            </a:r>
          </a:p>
        </p:txBody>
      </p:sp>
      <p:sp>
        <p:nvSpPr>
          <p:cNvPr id="2" name="TextBox 1">
            <a:extLst>
              <a:ext uri="{FF2B5EF4-FFF2-40B4-BE49-F238E27FC236}">
                <a16:creationId xmlns:a16="http://schemas.microsoft.com/office/drawing/2014/main" id="{8BE3EE71-41FD-3FC1-4EB2-8BF372377F82}"/>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441FECA6-C80F-7284-E9D2-14227DE8915D}"/>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7F4DB81A-655E-6F53-1B7A-DD6640C72221}"/>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7" name="Object 6">
            <a:extLst>
              <a:ext uri="{FF2B5EF4-FFF2-40B4-BE49-F238E27FC236}">
                <a16:creationId xmlns:a16="http://schemas.microsoft.com/office/drawing/2014/main" id="{8335B7D7-8148-BFFD-73B0-20841EDF30A1}"/>
              </a:ext>
            </a:extLst>
          </p:cNvPr>
          <p:cNvGraphicFramePr>
            <a:graphicFrameLocks noChangeAspect="1"/>
          </p:cNvGraphicFramePr>
          <p:nvPr>
            <p:extLst>
              <p:ext uri="{D42A27DB-BD31-4B8C-83A1-F6EECF244321}">
                <p14:modId xmlns:p14="http://schemas.microsoft.com/office/powerpoint/2010/main" val="4027226317"/>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7" name="Object 6">
                        <a:extLst>
                          <a:ext uri="{FF2B5EF4-FFF2-40B4-BE49-F238E27FC236}">
                            <a16:creationId xmlns:a16="http://schemas.microsoft.com/office/drawing/2014/main" id="{8335B7D7-8148-BFFD-73B0-20841EDF30A1}"/>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6A0A4F4-393F-C056-EF38-6A918008AB29}"/>
              </a:ext>
            </a:extLst>
          </p:cNvPr>
          <p:cNvGraphicFramePr>
            <a:graphicFrameLocks noChangeAspect="1"/>
          </p:cNvGraphicFramePr>
          <p:nvPr>
            <p:extLst>
              <p:ext uri="{D42A27DB-BD31-4B8C-83A1-F6EECF244321}">
                <p14:modId xmlns:p14="http://schemas.microsoft.com/office/powerpoint/2010/main" val="2036280532"/>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8" name="Object 7">
                        <a:extLst>
                          <a:ext uri="{FF2B5EF4-FFF2-40B4-BE49-F238E27FC236}">
                            <a16:creationId xmlns:a16="http://schemas.microsoft.com/office/drawing/2014/main" id="{26A0A4F4-393F-C056-EF38-6A918008AB29}"/>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4787D5D-839B-747B-A9A4-D745678BD63D}"/>
              </a:ext>
            </a:extLst>
          </p:cNvPr>
          <p:cNvGraphicFramePr>
            <a:graphicFrameLocks noChangeAspect="1"/>
          </p:cNvGraphicFramePr>
          <p:nvPr>
            <p:extLst>
              <p:ext uri="{D42A27DB-BD31-4B8C-83A1-F6EECF244321}">
                <p14:modId xmlns:p14="http://schemas.microsoft.com/office/powerpoint/2010/main" val="431047348"/>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9" name="Object 8">
                        <a:extLst>
                          <a:ext uri="{FF2B5EF4-FFF2-40B4-BE49-F238E27FC236}">
                            <a16:creationId xmlns:a16="http://schemas.microsoft.com/office/drawing/2014/main" id="{C4787D5D-839B-747B-A9A4-D745678BD63D}"/>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Organic 2</a:t>
            </a:r>
          </a:p>
        </p:txBody>
      </p:sp>
      <p:sp>
        <p:nvSpPr>
          <p:cNvPr id="2" name="TextBox 1">
            <a:extLst>
              <a:ext uri="{FF2B5EF4-FFF2-40B4-BE49-F238E27FC236}">
                <a16:creationId xmlns:a16="http://schemas.microsoft.com/office/drawing/2014/main" id="{128EDEFE-C513-6854-3093-6C928AD9C2D9}"/>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185D19F7-8763-D499-53B3-E93C31B0DDF9}"/>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6" name="Object 5">
            <a:extLst>
              <a:ext uri="{FF2B5EF4-FFF2-40B4-BE49-F238E27FC236}">
                <a16:creationId xmlns:a16="http://schemas.microsoft.com/office/drawing/2014/main" id="{56227A16-088B-EC86-70C7-0726A89917E5}"/>
              </a:ext>
            </a:extLst>
          </p:cNvPr>
          <p:cNvGraphicFramePr>
            <a:graphicFrameLocks noChangeAspect="1"/>
          </p:cNvGraphicFramePr>
          <p:nvPr>
            <p:extLst>
              <p:ext uri="{D42A27DB-BD31-4B8C-83A1-F6EECF244321}">
                <p14:modId xmlns:p14="http://schemas.microsoft.com/office/powerpoint/2010/main" val="1233520940"/>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6" name="Object 5">
                        <a:extLst>
                          <a:ext uri="{FF2B5EF4-FFF2-40B4-BE49-F238E27FC236}">
                            <a16:creationId xmlns:a16="http://schemas.microsoft.com/office/drawing/2014/main" id="{56227A16-088B-EC86-70C7-0726A89917E5}"/>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CF5B5DC-D3DD-AC52-B7B3-F35633D49652}"/>
              </a:ext>
            </a:extLst>
          </p:cNvPr>
          <p:cNvGraphicFramePr>
            <a:graphicFrameLocks noChangeAspect="1"/>
          </p:cNvGraphicFramePr>
          <p:nvPr>
            <p:extLst>
              <p:ext uri="{D42A27DB-BD31-4B8C-83A1-F6EECF244321}">
                <p14:modId xmlns:p14="http://schemas.microsoft.com/office/powerpoint/2010/main" val="1572627365"/>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7" name="Object 6">
                        <a:extLst>
                          <a:ext uri="{FF2B5EF4-FFF2-40B4-BE49-F238E27FC236}">
                            <a16:creationId xmlns:a16="http://schemas.microsoft.com/office/drawing/2014/main" id="{3CF5B5DC-D3DD-AC52-B7B3-F35633D49652}"/>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CYPS Summary</a:t>
            </a:r>
          </a:p>
        </p:txBody>
      </p:sp>
      <p:sp>
        <p:nvSpPr>
          <p:cNvPr id="2" name="TextBox 1">
            <a:extLst>
              <a:ext uri="{FF2B5EF4-FFF2-40B4-BE49-F238E27FC236}">
                <a16:creationId xmlns:a16="http://schemas.microsoft.com/office/drawing/2014/main" id="{5674E95B-4A9C-DC99-5543-E85E6E816C64}"/>
              </a:ext>
            </a:extLst>
          </p:cNvPr>
          <p:cNvSpPr txBox="1"/>
          <p:nvPr/>
        </p:nvSpPr>
        <p:spPr>
          <a:xfrm>
            <a:off x="340465" y="1478599"/>
            <a:ext cx="3528000" cy="358559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Impact on flow of discharges due to needs of patients requiring longer stays.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Patients with high acuity and complexity of need requiring enhanced staffing levels.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need relating to Seclusion.</a:t>
            </a:r>
          </a:p>
          <a:p>
            <a:pPr marL="171450" indent="-171450">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Patients over 18 years old on CYPS wards requiring additional staffing to ensure safeguarding.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Patients being nursed in acute hospital settings requiring high levels of support from staff.</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The impact on staffing levels of sick leave, maternity leave and staff members on non-clinical duties.</a:t>
            </a:r>
          </a:p>
        </p:txBody>
      </p:sp>
      <p:sp>
        <p:nvSpPr>
          <p:cNvPr id="5" name="TextBox 4">
            <a:extLst>
              <a:ext uri="{FF2B5EF4-FFF2-40B4-BE49-F238E27FC236}">
                <a16:creationId xmlns:a16="http://schemas.microsoft.com/office/drawing/2014/main" id="{4469FB2E-4AA5-BD60-A24D-85C54D8D6E40}"/>
              </a:ext>
            </a:extLst>
          </p:cNvPr>
          <p:cNvSpPr txBox="1"/>
          <p:nvPr/>
        </p:nvSpPr>
        <p:spPr>
          <a:xfrm>
            <a:off x="8002620" y="1478600"/>
            <a:ext cx="3816000" cy="1585049"/>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Focused CYPS recruitment is in progress.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Planning discharges early in the patient’s satay.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Development of band 5 and 6 nurses is being prioritised.</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17AD8F88-0F96-997B-A905-519BD17E92D5}"/>
              </a:ext>
            </a:extLst>
          </p:cNvPr>
          <p:cNvSpPr txBox="1"/>
          <p:nvPr/>
        </p:nvSpPr>
        <p:spPr>
          <a:xfrm>
            <a:off x="4022479" y="1478599"/>
            <a:ext cx="3852000" cy="1923604"/>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 impact of the CEDAR project: Ferndene is currently a ‘live’ building site, which impacts on service delivery.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Redburn ward is working at reduced bed capacity, with increased clinical need due to patients on the Eating Disorder pathway. </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Lotus ward continues to provide challenges relating to being a stand-alone unit.</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08613D6-2D12-0E34-251B-09598F965E90}"/>
              </a:ext>
            </a:extLst>
          </p:cNvPr>
          <p:cNvSpPr txBox="1"/>
          <p:nvPr/>
        </p:nvSpPr>
        <p:spPr>
          <a:xfrm>
            <a:off x="4022479" y="4666034"/>
            <a:ext cx="3852000" cy="1508105"/>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There has been a reduction in incidents (Stephenson ward).</a:t>
            </a:r>
          </a:p>
          <a:p>
            <a:pPr marL="171450" indent="-171450" algn="l">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Temporary staffing use is focused on the Locality, reducing worker travel from Newcastle and Sunderland.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has been a reduction in agency usage.</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members redeployed from Stephenson ward are returning in April 2024.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BL - Commitment ,TBL - Commitment ,TXT - Reporting Period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CYPS</a:t>
            </a:r>
          </a:p>
        </p:txBody>
      </p:sp>
      <p:sp>
        <p:nvSpPr>
          <p:cNvPr id="2" name="TextBox 1">
            <a:extLst>
              <a:ext uri="{FF2B5EF4-FFF2-40B4-BE49-F238E27FC236}">
                <a16:creationId xmlns:a16="http://schemas.microsoft.com/office/drawing/2014/main" id="{D78C41BB-CD6A-B985-38FE-8E948295F30F}"/>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995F764F-7AB4-BE2A-CC11-1451605C36ED}"/>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EC1BD8B9-213A-FD2A-1AF6-A7A7670F3637}"/>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7F58D881-C348-0F92-6B9A-0E772E2D5F2F}"/>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18305474-8476-1C29-740C-4D7B3C9B62D4}"/>
              </a:ext>
            </a:extLst>
          </p:cNvPr>
          <p:cNvGraphicFramePr>
            <a:graphicFrameLocks noChangeAspect="1"/>
          </p:cNvGraphicFramePr>
          <p:nvPr>
            <p:extLst>
              <p:ext uri="{D42A27DB-BD31-4B8C-83A1-F6EECF244321}">
                <p14:modId xmlns:p14="http://schemas.microsoft.com/office/powerpoint/2010/main" val="2066581360"/>
              </p:ext>
            </p:extLst>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18305474-8476-1C29-740C-4D7B3C9B62D4}"/>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250AC98-674D-9FA3-7343-2B02F305AD9C}"/>
              </a:ext>
            </a:extLst>
          </p:cNvPr>
          <p:cNvGraphicFramePr>
            <a:graphicFrameLocks noChangeAspect="1"/>
          </p:cNvGraphicFramePr>
          <p:nvPr>
            <p:extLst>
              <p:ext uri="{D42A27DB-BD31-4B8C-83A1-F6EECF244321}">
                <p14:modId xmlns:p14="http://schemas.microsoft.com/office/powerpoint/2010/main" val="1801285844"/>
              </p:ext>
            </p:extLst>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B250AC98-674D-9FA3-7343-2B02F305AD9C}"/>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AFF9605-98EB-7704-422F-5A253331A910}"/>
              </a:ext>
            </a:extLst>
          </p:cNvPr>
          <p:cNvGraphicFramePr>
            <a:graphicFrameLocks noChangeAspect="1"/>
          </p:cNvGraphicFramePr>
          <p:nvPr>
            <p:extLst>
              <p:ext uri="{D42A27DB-BD31-4B8C-83A1-F6EECF244321}">
                <p14:modId xmlns:p14="http://schemas.microsoft.com/office/powerpoint/2010/main" val="577759321"/>
              </p:ext>
            </p:extLst>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FAFF9605-98EB-7704-422F-5A253331A910}"/>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E2737BA-FB0B-8E86-E1B5-A34C3D517E69}"/>
              </a:ext>
            </a:extLst>
          </p:cNvPr>
          <p:cNvGraphicFramePr>
            <a:graphicFrameLocks noChangeAspect="1"/>
          </p:cNvGraphicFramePr>
          <p:nvPr>
            <p:extLst>
              <p:ext uri="{D42A27DB-BD31-4B8C-83A1-F6EECF244321}">
                <p14:modId xmlns:p14="http://schemas.microsoft.com/office/powerpoint/2010/main" val="2977405561"/>
              </p:ext>
            </p:extLst>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4E2737BA-FB0B-8E86-E1B5-A34C3D517E69}"/>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Secure Services Summary</a:t>
            </a:r>
          </a:p>
        </p:txBody>
      </p:sp>
      <p:sp>
        <p:nvSpPr>
          <p:cNvPr id="2" name="TextBox 1">
            <a:extLst>
              <a:ext uri="{FF2B5EF4-FFF2-40B4-BE49-F238E27FC236}">
                <a16:creationId xmlns:a16="http://schemas.microsoft.com/office/drawing/2014/main" id="{DB458098-4934-530D-A6F5-0B344811562D}"/>
              </a:ext>
            </a:extLst>
          </p:cNvPr>
          <p:cNvSpPr txBox="1"/>
          <p:nvPr/>
        </p:nvSpPr>
        <p:spPr>
          <a:xfrm>
            <a:off x="340465" y="1478599"/>
            <a:ext cx="3528000" cy="1831271"/>
          </a:xfrm>
          <a:prstGeom prst="rect">
            <a:avLst/>
          </a:prstGeom>
          <a:noFill/>
        </p:spPr>
        <p:txBody>
          <a:bodyPr wrap="square" rtlCol="0">
            <a:spAutoFit/>
          </a:bodyPr>
          <a:lstStyle/>
          <a:p>
            <a:pPr algn="l">
              <a:spcAft>
                <a:spcPts val="600"/>
              </a:spcAft>
            </a:pPr>
            <a:r>
              <a:rPr lang="en-GB" sz="1100" dirty="0">
                <a:latin typeface="Segoe UI" panose="020B0502040204020203" pitchFamily="34" charset="0"/>
                <a:cs typeface="Segoe UI" panose="020B0502040204020203" pitchFamily="34" charset="0"/>
              </a:rPr>
              <a:t>There is a High level of clinical acuity, including: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Two patients in Long Term Segregation.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The impact of Seclusions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Individualised Care Package with 6:1 nursing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Retention is affected by the  theme of travel to Northgate Park </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 impact of the vacancy rate and sickness absence </a:t>
            </a:r>
          </a:p>
        </p:txBody>
      </p:sp>
      <p:sp>
        <p:nvSpPr>
          <p:cNvPr id="5" name="TextBox 4">
            <a:extLst>
              <a:ext uri="{FF2B5EF4-FFF2-40B4-BE49-F238E27FC236}">
                <a16:creationId xmlns:a16="http://schemas.microsoft.com/office/drawing/2014/main" id="{E7817994-FFDF-F41B-039C-35AA431723E2}"/>
              </a:ext>
            </a:extLst>
          </p:cNvPr>
          <p:cNvSpPr txBox="1"/>
          <p:nvPr/>
        </p:nvSpPr>
        <p:spPr>
          <a:xfrm>
            <a:off x="8002620" y="1478600"/>
            <a:ext cx="3816000" cy="4493538"/>
          </a:xfrm>
          <a:prstGeom prst="rect">
            <a:avLst/>
          </a:prstGeom>
          <a:noFill/>
        </p:spPr>
        <p:txBody>
          <a:bodyPr wrap="square" rtlCol="0">
            <a:spAutoFit/>
          </a:bodyPr>
          <a:lstStyle/>
          <a:p>
            <a:pPr marL="171450"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staffing huddles held led by Clinical Managers, attended to identify and forecast any shortfalls</a:t>
            </a:r>
          </a:p>
          <a:p>
            <a:endParaRPr lang="en-GB" sz="1100" dirty="0">
              <a:latin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Shortfalls are covered via changes in staffing rota, redeploying resource from other Secure wards, deployment of pool nurses, ward managers and clinical managers working into staffing numbers, staff working extra hours (accruing time-owing or being paid overtime), the use of bank staff and, as a final resort, the use of agency staff </a:t>
            </a:r>
          </a:p>
          <a:p>
            <a:pPr lvl="1"/>
            <a:endParaRPr lang="en-GB" sz="1100" dirty="0">
              <a:latin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Night coordinators are ward-based.</a:t>
            </a:r>
          </a:p>
          <a:p>
            <a:pPr lvl="1"/>
            <a:endParaRPr lang="en-GB" sz="1100" dirty="0">
              <a:latin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Out of hours via On Call Point of Contact to manage any  staffing deficits occurring at short notice</a:t>
            </a:r>
          </a:p>
          <a:p>
            <a:pPr lvl="1"/>
            <a:endParaRPr lang="en-GB"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Vacancy Control Process</a:t>
            </a:r>
          </a:p>
          <a:p>
            <a:pPr marL="171450" indent="-171450">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Level - loading of annual leave </a:t>
            </a:r>
          </a:p>
          <a:p>
            <a:endParaRPr lang="en-GB"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cs typeface="Segoe UI" panose="020B0502040204020203" pitchFamily="34" charset="0"/>
              </a:rPr>
              <a:t>Exit interviews undertaken with leavers</a:t>
            </a:r>
          </a:p>
          <a:p>
            <a:pPr marL="171450" indent="-171450">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4211ADD-8072-A87F-8199-0FF620203ADF}"/>
              </a:ext>
            </a:extLst>
          </p:cNvPr>
          <p:cNvSpPr txBox="1"/>
          <p:nvPr/>
        </p:nvSpPr>
        <p:spPr>
          <a:xfrm>
            <a:off x="4022479" y="1478599"/>
            <a:ext cx="3852000" cy="1169551"/>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7/10 wards with sickness absence over 5%</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Vacancies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Retention </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Agency use rose to 22 WTE above Secure Target of 20 WTE</a:t>
            </a:r>
          </a:p>
        </p:txBody>
      </p:sp>
      <p:sp>
        <p:nvSpPr>
          <p:cNvPr id="7" name="TextBox 6">
            <a:extLst>
              <a:ext uri="{FF2B5EF4-FFF2-40B4-BE49-F238E27FC236}">
                <a16:creationId xmlns:a16="http://schemas.microsoft.com/office/drawing/2014/main" id="{0FF1A43E-4C6C-001F-29FA-9BA8DDE7D3A4}"/>
              </a:ext>
            </a:extLst>
          </p:cNvPr>
          <p:cNvSpPr txBox="1"/>
          <p:nvPr/>
        </p:nvSpPr>
        <p:spPr>
          <a:xfrm>
            <a:off x="4022479" y="4666034"/>
            <a:ext cx="3852000" cy="109260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Exit interviews are undertaken to inform retention; offered by AND to  leavers (commenced December 2023) </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Comprehensive staff inductions.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Continued monitoring of agency use.</a:t>
            </a:r>
          </a:p>
        </p:txBody>
      </p:sp>
    </p:spTree>
    <p:extLst>
      <p:ext uri="{BB962C8B-B14F-4D97-AF65-F5344CB8AC3E}">
        <p14:creationId xmlns:p14="http://schemas.microsoft.com/office/powerpoint/2010/main" val="751917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Secure</a:t>
            </a:r>
          </a:p>
        </p:txBody>
      </p:sp>
      <p:sp>
        <p:nvSpPr>
          <p:cNvPr id="2" name="TextBox 1">
            <a:extLst>
              <a:ext uri="{FF2B5EF4-FFF2-40B4-BE49-F238E27FC236}">
                <a16:creationId xmlns:a16="http://schemas.microsoft.com/office/drawing/2014/main" id="{00364419-4CA2-AC14-1954-31DD1C3B923B}"/>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5F9BFB47-B3EA-DAB8-DE2C-8947CAD97EA1}"/>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DC325B7F-227C-BAF8-4520-D75168E685D7}"/>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04A67181-985E-8D48-D81C-3FA501F34C15}"/>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CEB1C202-185F-7E58-EDF0-D2F57CB9FC41}"/>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CEB1C202-185F-7E58-EDF0-D2F57CB9FC41}"/>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0F5AF73-6B72-CB47-3507-1EE8666463C2}"/>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D0F5AF73-6B72-CB47-3507-1EE8666463C2}"/>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DD3184E-C565-9081-A337-8BC13DCE1179}"/>
              </a:ext>
            </a:extLst>
          </p:cNvPr>
          <p:cNvGraphicFramePr>
            <a:graphicFrameLocks noChangeAspect="1"/>
          </p:cNvGraphicFramePr>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7DD3184E-C565-9081-A337-8BC13DCE1179}"/>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F60236A-E201-F7FB-04D7-2892C8A1FB7B}"/>
              </a:ext>
            </a:extLst>
          </p:cNvPr>
          <p:cNvGraphicFramePr>
            <a:graphicFrameLocks noChangeAspect="1"/>
          </p:cNvGraphicFramePr>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9F60236A-E201-F7FB-04D7-2892C8A1FB7B}"/>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extLst>
      <p:ext uri="{BB962C8B-B14F-4D97-AF65-F5344CB8AC3E}">
        <p14:creationId xmlns:p14="http://schemas.microsoft.com/office/powerpoint/2010/main" val="39180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XT - Reporting Period ,textbox ,shape ,shape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Secure 2</a:t>
            </a:r>
          </a:p>
        </p:txBody>
      </p:sp>
      <p:sp>
        <p:nvSpPr>
          <p:cNvPr id="2" name="TextBox 1">
            <a:extLst>
              <a:ext uri="{FF2B5EF4-FFF2-40B4-BE49-F238E27FC236}">
                <a16:creationId xmlns:a16="http://schemas.microsoft.com/office/drawing/2014/main" id="{6CF49124-E5F6-FCB4-E547-60C1789D32AD}"/>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389E5FD9-1452-0E80-CAF1-3D7878A99336}"/>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852C7A0A-2298-900D-6602-3C144E16373E}"/>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947C90A7-2573-E6B5-95D2-BC0A3DE52141}"/>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2117F7D1-98AB-BC1F-D07F-B673759C28A3}"/>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2117F7D1-98AB-BC1F-D07F-B673759C28A3}"/>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6514D55-0E86-AB4B-0E1C-451FE4F09255}"/>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76514D55-0E86-AB4B-0E1C-451FE4F09255}"/>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96A7E4C-2973-9AA3-3257-29AA3E9B0812}"/>
              </a:ext>
            </a:extLst>
          </p:cNvPr>
          <p:cNvGraphicFramePr>
            <a:graphicFrameLocks noChangeAspect="1"/>
          </p:cNvGraphicFramePr>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496A7E4C-2973-9AA3-3257-29AA3E9B0812}"/>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64D75EB-FB7A-D37D-12D9-B6E4926D0824}"/>
              </a:ext>
            </a:extLst>
          </p:cNvPr>
          <p:cNvGraphicFramePr>
            <a:graphicFrameLocks noChangeAspect="1"/>
          </p:cNvGraphicFramePr>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D64D75EB-FB7A-D37D-12D9-B6E4926D0824}"/>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extLst>
      <p:ext uri="{BB962C8B-B14F-4D97-AF65-F5344CB8AC3E}">
        <p14:creationId xmlns:p14="http://schemas.microsoft.com/office/powerpoint/2010/main" val="1452259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XT - Reporting Period ,textbox ,shape ,shape ,TBL - Commitment ,TBL - Commitment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Secure 3</a:t>
            </a:r>
          </a:p>
        </p:txBody>
      </p:sp>
      <p:sp>
        <p:nvSpPr>
          <p:cNvPr id="2" name="TextBox 1">
            <a:extLst>
              <a:ext uri="{FF2B5EF4-FFF2-40B4-BE49-F238E27FC236}">
                <a16:creationId xmlns:a16="http://schemas.microsoft.com/office/drawing/2014/main" id="{71C80384-13C4-FB59-2785-FEAABCD0E90D}"/>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1CE0E22B-F571-D783-D939-6B28096B89B4}"/>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6" name="Object 5">
            <a:extLst>
              <a:ext uri="{FF2B5EF4-FFF2-40B4-BE49-F238E27FC236}">
                <a16:creationId xmlns:a16="http://schemas.microsoft.com/office/drawing/2014/main" id="{E88933D9-D741-507E-837B-8E3A593A92BF}"/>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6" name="Object 5">
                        <a:extLst>
                          <a:ext uri="{FF2B5EF4-FFF2-40B4-BE49-F238E27FC236}">
                            <a16:creationId xmlns:a16="http://schemas.microsoft.com/office/drawing/2014/main" id="{E88933D9-D741-507E-837B-8E3A593A92BF}"/>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F12DF20-9EAD-852E-C1B9-C5F0FA5D8067}"/>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7" name="Object 6">
                        <a:extLst>
                          <a:ext uri="{FF2B5EF4-FFF2-40B4-BE49-F238E27FC236}">
                            <a16:creationId xmlns:a16="http://schemas.microsoft.com/office/drawing/2014/main" id="{7F12DF20-9EAD-852E-C1B9-C5F0FA5D8067}"/>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spTree>
    <p:extLst>
      <p:ext uri="{BB962C8B-B14F-4D97-AF65-F5344CB8AC3E}">
        <p14:creationId xmlns:p14="http://schemas.microsoft.com/office/powerpoint/2010/main" val="293644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LD Autism Summary</a:t>
            </a:r>
          </a:p>
        </p:txBody>
      </p:sp>
      <p:sp>
        <p:nvSpPr>
          <p:cNvPr id="2" name="TextBox 1">
            <a:extLst>
              <a:ext uri="{FF2B5EF4-FFF2-40B4-BE49-F238E27FC236}">
                <a16:creationId xmlns:a16="http://schemas.microsoft.com/office/drawing/2014/main" id="{D081D562-C074-B0CE-BF1E-163F09CA728D}"/>
              </a:ext>
            </a:extLst>
          </p:cNvPr>
          <p:cNvSpPr txBox="1"/>
          <p:nvPr/>
        </p:nvSpPr>
        <p:spPr>
          <a:xfrm>
            <a:off x="340465" y="1478599"/>
            <a:ext cx="3528000" cy="2092881"/>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and Internationally Educated Nurses who are unable to take charge of the ward.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Recruitment and retention difficulties (Mitford Unit).</a:t>
            </a:r>
          </a:p>
        </p:txBody>
      </p:sp>
      <p:sp>
        <p:nvSpPr>
          <p:cNvPr id="5" name="TextBox 4">
            <a:extLst>
              <a:ext uri="{FF2B5EF4-FFF2-40B4-BE49-F238E27FC236}">
                <a16:creationId xmlns:a16="http://schemas.microsoft.com/office/drawing/2014/main" id="{6FB5F07A-BBE3-2C77-D11F-C506FA7B20FD}"/>
              </a:ext>
            </a:extLst>
          </p:cNvPr>
          <p:cNvSpPr txBox="1"/>
          <p:nvPr/>
        </p:nvSpPr>
        <p:spPr>
          <a:xfrm>
            <a:off x="8002620" y="1478600"/>
            <a:ext cx="3816000" cy="2339102"/>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level-loading of experienced registered nurses is undertaken.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wellbeing meetings are held and relevant actions implemented.</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robust authorisation process in place for temporary staffing.</a:t>
            </a:r>
          </a:p>
          <a:p>
            <a:pPr algn="l">
              <a:spcAft>
                <a:spcPts val="600"/>
              </a:spcAft>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58F2779-DE09-408A-D59B-EAC57BD6CD27}"/>
              </a:ext>
            </a:extLst>
          </p:cNvPr>
          <p:cNvSpPr txBox="1"/>
          <p:nvPr/>
        </p:nvSpPr>
        <p:spPr>
          <a:xfrm>
            <a:off x="4022479" y="1478599"/>
            <a:ext cx="3852000" cy="160043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 including priority Learning Disability and Autism training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 focused work is in progress with respect to Mitford.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lack of options for ongoing support for patients following discharge (accommodation; care and support).</a:t>
            </a:r>
          </a:p>
        </p:txBody>
      </p:sp>
      <p:sp>
        <p:nvSpPr>
          <p:cNvPr id="7" name="TextBox 6">
            <a:extLst>
              <a:ext uri="{FF2B5EF4-FFF2-40B4-BE49-F238E27FC236}">
                <a16:creationId xmlns:a16="http://schemas.microsoft.com/office/drawing/2014/main" id="{3D9D0E74-ABB2-4D96-F0B7-B2BD4B062DC6}"/>
              </a:ext>
            </a:extLst>
          </p:cNvPr>
          <p:cNvSpPr txBox="1"/>
          <p:nvPr/>
        </p:nvSpPr>
        <p:spPr>
          <a:xfrm>
            <a:off x="4022479" y="4666034"/>
            <a:ext cx="3852000" cy="84638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Using the nurse bank to address temporary staffing needs, rather than agency.</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focused work in progress to promote staff wellbeing.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88490"/>
            <a:ext cx="12020550" cy="6858000"/>
          </a:xfrm>
          <a:prstGeom prst="rect">
            <a:avLst/>
          </a:prstGeom>
          <a:noFill/>
        </p:spPr>
      </p:pic>
      <p:sp>
        <p:nvSpPr>
          <p:cNvPr id="4" name="Title" hidden="1"/>
          <p:cNvSpPr>
            <a:spLocks noGrp="1"/>
          </p:cNvSpPr>
          <p:nvPr>
            <p:ph type="title"/>
          </p:nvPr>
        </p:nvSpPr>
        <p:spPr/>
        <p:txBody>
          <a:bodyPr/>
          <a:lstStyle/>
          <a:p>
            <a:r>
              <a:rPr dirty="0"/>
              <a:t>Ward Type Narrative Summary</a:t>
            </a:r>
          </a:p>
        </p:txBody>
      </p:sp>
      <p:sp>
        <p:nvSpPr>
          <p:cNvPr id="2" name="TextBox 1">
            <a:extLst>
              <a:ext uri="{FF2B5EF4-FFF2-40B4-BE49-F238E27FC236}">
                <a16:creationId xmlns:a16="http://schemas.microsoft.com/office/drawing/2014/main" id="{339F0358-8424-1596-CB66-664A7D76D173}"/>
              </a:ext>
            </a:extLst>
          </p:cNvPr>
          <p:cNvSpPr txBox="1"/>
          <p:nvPr/>
        </p:nvSpPr>
        <p:spPr>
          <a:xfrm>
            <a:off x="340465" y="1478599"/>
            <a:ext cx="3528000" cy="2585323"/>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Issues impacting on safe staffing:</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proportion of preceptees and Internationally Educated Nurses who are unable to take charge of the ward.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requiring an enhanced level of observation.</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 high level of patient acuity, compounded by co-existing conditions and physical health needs.</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An increase in the number of patients who are Clinically Ready for Discharge (CRFD)</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Out of pathway patients</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69ABE57-FA36-F1B5-97ED-0FE7C4541C43}"/>
              </a:ext>
            </a:extLst>
          </p:cNvPr>
          <p:cNvSpPr txBox="1"/>
          <p:nvPr/>
        </p:nvSpPr>
        <p:spPr>
          <a:xfrm>
            <a:off x="8002620" y="1478600"/>
            <a:ext cx="3816000" cy="1923604"/>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level-loading of experienced registered nurses is undertaken.</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wellbeing meetings are held and relevant actions implemented.</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25D32CCF-A0B0-675E-86FD-94BC667A9618}"/>
              </a:ext>
            </a:extLst>
          </p:cNvPr>
          <p:cNvSpPr txBox="1"/>
          <p:nvPr/>
        </p:nvSpPr>
        <p:spPr>
          <a:xfrm>
            <a:off x="4022479" y="1478599"/>
            <a:ext cx="3852000" cy="2600712"/>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members are redeployed across CBUs according to need, which can reduce continuity of care and job satisfaction..</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Pressures relating to enabling staff training.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Overall, the registered nursing workforce is relatively inexperienced.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high level of incidents involving violence and aggression; focused work is in progress with respect to Mitford..</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are specific risks associated with stand-alone units (Yewdale; Elm House; Lotus ward) and hospital sites not easily accessible by public transport (Northgate; Ferndene) </a:t>
            </a:r>
          </a:p>
        </p:txBody>
      </p:sp>
      <p:sp>
        <p:nvSpPr>
          <p:cNvPr id="7" name="TextBox 6">
            <a:extLst>
              <a:ext uri="{FF2B5EF4-FFF2-40B4-BE49-F238E27FC236}">
                <a16:creationId xmlns:a16="http://schemas.microsoft.com/office/drawing/2014/main" id="{439B8037-BF70-EB04-A672-D1C0F4A4E9A2}"/>
              </a:ext>
            </a:extLst>
          </p:cNvPr>
          <p:cNvSpPr txBox="1"/>
          <p:nvPr/>
        </p:nvSpPr>
        <p:spPr>
          <a:xfrm>
            <a:off x="4022479" y="4666034"/>
            <a:ext cx="3852000" cy="3154710"/>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Staff turnover is decreasing (Central Locality)</a:t>
            </a:r>
          </a:p>
          <a:p>
            <a:pPr marL="171450" indent="-171450">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Work is in progress to increase the capacity of the nurse bank to address temporary staffing needs, rather than using agency workers. – Recurring B3 post advert</a:t>
            </a:r>
          </a:p>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There is focused work in progress to promote staff wellbeing.</a:t>
            </a:r>
          </a:p>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Mental Health Optimal Staffing Tool (MHOST</a:t>
            </a:r>
            <a:r>
              <a:rPr lang="en-GB" sz="1050">
                <a:latin typeface="Segoe UI" panose="020B0502040204020203" pitchFamily="34" charset="0"/>
                <a:cs typeface="Segoe UI" panose="020B0502040204020203" pitchFamily="34" charset="0"/>
              </a:rPr>
              <a:t>) data</a:t>
            </a:r>
            <a:endParaRPr lang="en-GB" sz="105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Inpatient Staffing Enhanced  MDT</a:t>
            </a:r>
          </a:p>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Quality Improvement Framework</a:t>
            </a:r>
          </a:p>
          <a:p>
            <a:pPr marL="171450" indent="-171450" algn="l">
              <a:spcAft>
                <a:spcPts val="600"/>
              </a:spcAft>
              <a:buFont typeface="Arial" panose="020B0604020202020204" pitchFamily="34" charset="0"/>
              <a:buChar char="•"/>
            </a:pPr>
            <a:r>
              <a:rPr lang="en-GB" sz="1050" dirty="0">
                <a:latin typeface="Segoe UI" panose="020B0502040204020203" pitchFamily="34" charset="0"/>
                <a:cs typeface="Segoe UI" panose="020B0502040204020203" pitchFamily="34" charset="0"/>
              </a:rPr>
              <a:t>Positive and safe cohort meetings</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TBL - Commitment ,TBL - Commitment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LD Autism</a:t>
            </a:r>
          </a:p>
        </p:txBody>
      </p:sp>
      <p:sp>
        <p:nvSpPr>
          <p:cNvPr id="2" name="TextBox 1">
            <a:extLst>
              <a:ext uri="{FF2B5EF4-FFF2-40B4-BE49-F238E27FC236}">
                <a16:creationId xmlns:a16="http://schemas.microsoft.com/office/drawing/2014/main" id="{C8C094AA-A8A1-A51B-DA18-17FD17C18FB9}"/>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031A8EDD-24A7-94F8-50CD-9A8A0D5601C4}"/>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D360119E-BCF4-0535-1285-625F702C486D}"/>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EC0B5199-F48F-DB37-F681-586CFAB710CF}"/>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4CCB2E3C-F6E1-705A-22B8-796A473618FB}"/>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4CCB2E3C-F6E1-705A-22B8-796A473618FB}"/>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3F8A3AE-6C41-45B7-8177-CC7303C1BD5E}"/>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B3F8A3AE-6C41-45B7-8177-CC7303C1BD5E}"/>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50673CF-98AF-62E3-AE8F-E6625DD47DA9}"/>
              </a:ext>
            </a:extLst>
          </p:cNvPr>
          <p:cNvGraphicFramePr>
            <a:graphicFrameLocks noChangeAspect="1"/>
          </p:cNvGraphicFramePr>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450673CF-98AF-62E3-AE8F-E6625DD47DA9}"/>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6B14CD4-367C-B494-75E9-EA326145E481}"/>
              </a:ext>
            </a:extLst>
          </p:cNvPr>
          <p:cNvGraphicFramePr>
            <a:graphicFrameLocks noChangeAspect="1"/>
          </p:cNvGraphicFramePr>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D6B14CD4-367C-B494-75E9-EA326145E481}"/>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extLst>
      <p:ext uri="{BB962C8B-B14F-4D97-AF65-F5344CB8AC3E}">
        <p14:creationId xmlns:p14="http://schemas.microsoft.com/office/powerpoint/2010/main" val="3155232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Neuro Specialist Summary</a:t>
            </a:r>
          </a:p>
        </p:txBody>
      </p:sp>
      <p:sp>
        <p:nvSpPr>
          <p:cNvPr id="2" name="TextBox 1">
            <a:extLst>
              <a:ext uri="{FF2B5EF4-FFF2-40B4-BE49-F238E27FC236}">
                <a16:creationId xmlns:a16="http://schemas.microsoft.com/office/drawing/2014/main" id="{73E089B0-9807-CD05-B090-CA84CBF089EB}"/>
              </a:ext>
            </a:extLst>
          </p:cNvPr>
          <p:cNvSpPr txBox="1"/>
          <p:nvPr/>
        </p:nvSpPr>
        <p:spPr>
          <a:xfrm>
            <a:off x="340465" y="1478599"/>
            <a:ext cx="3528000" cy="332398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High levels of sickness, out with trust target of 5%</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Gibside = 9.87%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31a = 14.39%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Ward 1 = 8.46%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Ward 2 = 14.41%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Ward 3 = 11.98% </a:t>
            </a:r>
          </a:p>
          <a:p>
            <a:pPr marL="171450" indent="-171450" algn="l">
              <a:spcAft>
                <a:spcPts val="600"/>
              </a:spcAft>
              <a:buFont typeface="Courier New" panose="02070309020205020404" pitchFamily="49" charset="0"/>
              <a:buChar char="o"/>
            </a:pPr>
            <a:r>
              <a:rPr lang="en-GB" sz="1100" dirty="0">
                <a:latin typeface="Segoe UI" panose="020B0502040204020203" pitchFamily="34" charset="0"/>
                <a:cs typeface="Segoe UI" panose="020B0502040204020203" pitchFamily="34" charset="0"/>
              </a:rPr>
              <a:t>Ward 4 = 7.58%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Increased acuity on several wards across the CBU</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High numbers of preceptees, who unable to take charge of ward</a:t>
            </a:r>
          </a:p>
          <a:p>
            <a:pPr marL="171450" indent="-171450">
              <a:buFont typeface="Arial" panose="020B0604020202020204" pitchFamily="34" charset="0"/>
              <a:buChar char="•"/>
            </a:pPr>
            <a:r>
              <a:rPr lang="en-GB" sz="1100" dirty="0">
                <a:effectLst/>
                <a:latin typeface="Segoe UI" panose="020B0502040204020203" pitchFamily="34" charset="0"/>
                <a:ea typeface="Calibri" panose="020F0502020204030204" pitchFamily="34" charset="0"/>
                <a:cs typeface="Segoe UI" panose="020B0502040204020203" pitchFamily="34" charset="0"/>
              </a:rPr>
              <a:t>Sudden change in clinical activity resulting in having to recall Mother and Baby Unit (MBU) staff, impacting other services where temporarily support had been </a:t>
            </a:r>
            <a:r>
              <a:rPr lang="en-GB" sz="1100" dirty="0">
                <a:latin typeface="Segoe UI" panose="020B0502040204020203" pitchFamily="34" charset="0"/>
                <a:ea typeface="Calibri" panose="020F0502020204030204" pitchFamily="34" charset="0"/>
                <a:cs typeface="Segoe UI" panose="020B0502040204020203" pitchFamily="34" charset="0"/>
              </a:rPr>
              <a:t>agreed.</a:t>
            </a: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F57A2977-8A5B-8D0B-D5C5-DB8E3312535A}"/>
              </a:ext>
            </a:extLst>
          </p:cNvPr>
          <p:cNvSpPr txBox="1"/>
          <p:nvPr/>
        </p:nvSpPr>
        <p:spPr>
          <a:xfrm>
            <a:off x="8002620" y="1478600"/>
            <a:ext cx="3816000" cy="367793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CBU staffing huddle is held twice per week to review clinical activity/sickness and level-load resources where possible.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Appropriate escalation to Clinical Manager/Point of Contact (POC) to support staffing levels as and when needed</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Regular liaison with Workforce to support long term sickness cases and proactive approach to sickness management</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Proactive recruitment: vacancies are advertised promptly following weekly vacancy control meetings</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Proposed Band 3 recruitment at Walkergate Park Hospital</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Acuity: regular reviews by the MDT and AD oversight where required to support discharge planning</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Proactive management of disciplinary cases to minimise impact on clinical services whilst maintaining safety</a:t>
            </a:r>
          </a:p>
          <a:p>
            <a:pPr marL="171450" indent="-171450">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470FE9-C09D-BAB8-2896-875AC4CBC3F7}"/>
              </a:ext>
            </a:extLst>
          </p:cNvPr>
          <p:cNvSpPr txBox="1"/>
          <p:nvPr/>
        </p:nvSpPr>
        <p:spPr>
          <a:xfrm>
            <a:off x="4022479" y="1478599"/>
            <a:ext cx="3852000" cy="1846659"/>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Work is ongoing to reduce sickness levels and support people back to work with reasonable adjustments where required</a:t>
            </a: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Matching staff skills to other areas they can support for periods of reduced clinical activity on Beadnell to help support staff morale.</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Some clinical cases requiring senior oversight to support discharge planning due to system challenges</a:t>
            </a:r>
          </a:p>
          <a:p>
            <a:pPr algn="l">
              <a:spcAft>
                <a:spcPts val="600"/>
              </a:spcAft>
            </a:pP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9D2CA4B-0442-EF96-75AE-3E2D825E9F8B}"/>
              </a:ext>
            </a:extLst>
          </p:cNvPr>
          <p:cNvSpPr txBox="1"/>
          <p:nvPr/>
        </p:nvSpPr>
        <p:spPr>
          <a:xfrm>
            <a:off x="4022479" y="4666034"/>
            <a:ext cx="3852000" cy="1261884"/>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Beadnell sickness is under target at 1.29% </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Beadnell is able to support level-loading across the CBU, which has strengthened relationships and opportunities for learning</a:t>
            </a:r>
          </a:p>
          <a:p>
            <a:pPr marL="171450" indent="-171450" algn="l">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Lower numbers of vacancies in comparison to other parts of Trust.</a:t>
            </a:r>
          </a:p>
        </p:txBody>
      </p:sp>
      <p:sp>
        <p:nvSpPr>
          <p:cNvPr id="8" name="Down Arrow 7"/>
          <p:cNvSpPr/>
          <p:nvPr/>
        </p:nvSpPr>
        <p:spPr>
          <a:xfrm>
            <a:off x="1800225" y="1802080"/>
            <a:ext cx="228600" cy="10477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Up Arrow 8"/>
          <p:cNvSpPr/>
          <p:nvPr/>
        </p:nvSpPr>
        <p:spPr>
          <a:xfrm>
            <a:off x="1781175" y="2004328"/>
            <a:ext cx="219075" cy="1452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1762125" y="2283852"/>
            <a:ext cx="266700" cy="13097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1754980" y="2513711"/>
            <a:ext cx="271463" cy="1608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Up Arrow 11"/>
          <p:cNvSpPr/>
          <p:nvPr/>
        </p:nvSpPr>
        <p:spPr>
          <a:xfrm>
            <a:off x="1762125" y="2753207"/>
            <a:ext cx="247650" cy="1428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a:off x="1781175" y="2995358"/>
            <a:ext cx="271463" cy="13953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XT - Reporting Period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Neuro Specialist</a:t>
            </a:r>
          </a:p>
        </p:txBody>
      </p:sp>
      <p:sp>
        <p:nvSpPr>
          <p:cNvPr id="2" name="TextBox 1">
            <a:extLst>
              <a:ext uri="{FF2B5EF4-FFF2-40B4-BE49-F238E27FC236}">
                <a16:creationId xmlns:a16="http://schemas.microsoft.com/office/drawing/2014/main" id="{D0CF234C-6D6A-1D54-334A-1C75ADABF552}"/>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2686E77A-1BA1-EB55-AD0C-6F214A97EA9D}"/>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E8DDB250-7ACB-5E37-BD68-DA2D2DBCDFB0}"/>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5FC38656-68DE-626A-8694-F5BABF5320BA}"/>
              </a:ext>
            </a:extLst>
          </p:cNvPr>
          <p:cNvSpPr txBox="1"/>
          <p:nvPr/>
        </p:nvSpPr>
        <p:spPr>
          <a:xfrm>
            <a:off x="6957459" y="4643261"/>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CE3E04EB-3A15-9850-D0F0-3C8AA8644765}"/>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CE3E04EB-3A15-9850-D0F0-3C8AA8644765}"/>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B61E4B0-17B7-EA2C-4E71-F2255213DBA4}"/>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7B61E4B0-17B7-EA2C-4E71-F2255213DBA4}"/>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2E04BE8-A7CC-B235-4736-A9F1B5F197D6}"/>
              </a:ext>
            </a:extLst>
          </p:cNvPr>
          <p:cNvGraphicFramePr>
            <a:graphicFrameLocks noChangeAspect="1"/>
          </p:cNvGraphicFramePr>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02E04BE8-A7CC-B235-4736-A9F1B5F197D6}"/>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149DCEF-3B99-90A9-BA75-831841DA4F73}"/>
              </a:ext>
            </a:extLst>
          </p:cNvPr>
          <p:cNvGraphicFramePr>
            <a:graphicFrameLocks noChangeAspect="1"/>
          </p:cNvGraphicFramePr>
          <p:nvPr/>
        </p:nvGraphicFramePr>
        <p:xfrm>
          <a:off x="6347958" y="4643021"/>
          <a:ext cx="590659" cy="13032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6149DCEF-3B99-90A9-BA75-831841DA4F73}"/>
                          </a:ext>
                        </a:extLst>
                      </p:cNvPr>
                      <p:cNvPicPr/>
                      <p:nvPr/>
                    </p:nvPicPr>
                    <p:blipFill>
                      <a:blip r:embed="rId6"/>
                      <a:stretch>
                        <a:fillRect/>
                      </a:stretch>
                    </p:blipFill>
                    <p:spPr>
                      <a:xfrm>
                        <a:off x="6347958" y="4643021"/>
                        <a:ext cx="590659" cy="1303200"/>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TBL - Commitment ,TBL - Commitment ,shape ,shape ,shape ,TXT - Reporting Period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Neuro Specialist 2</a:t>
            </a:r>
          </a:p>
        </p:txBody>
      </p:sp>
      <p:sp>
        <p:nvSpPr>
          <p:cNvPr id="2" name="TextBox 1">
            <a:extLst>
              <a:ext uri="{FF2B5EF4-FFF2-40B4-BE49-F238E27FC236}">
                <a16:creationId xmlns:a16="http://schemas.microsoft.com/office/drawing/2014/main" id="{CC2723F5-4773-7247-181C-7937AB6722B8}"/>
              </a:ext>
            </a:extLst>
          </p:cNvPr>
          <p:cNvSpPr txBox="1"/>
          <p:nvPr/>
        </p:nvSpPr>
        <p:spPr>
          <a:xfrm>
            <a:off x="6957460" y="75761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5" name="TextBox 4">
            <a:extLst>
              <a:ext uri="{FF2B5EF4-FFF2-40B4-BE49-F238E27FC236}">
                <a16:creationId xmlns:a16="http://schemas.microsoft.com/office/drawing/2014/main" id="{CC2BA763-1DF8-EC8E-4A25-0EB4165ABB9A}"/>
              </a:ext>
            </a:extLst>
          </p:cNvPr>
          <p:cNvSpPr txBox="1"/>
          <p:nvPr/>
        </p:nvSpPr>
        <p:spPr>
          <a:xfrm>
            <a:off x="6957460" y="2057600"/>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D8B90AE6-306C-0CB7-E7C3-1B6DF4669704}"/>
              </a:ext>
            </a:extLst>
          </p:cNvPr>
          <p:cNvSpPr txBox="1"/>
          <p:nvPr/>
        </p:nvSpPr>
        <p:spPr>
          <a:xfrm>
            <a:off x="6957460" y="3347856"/>
            <a:ext cx="49680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7" name="Object 6">
            <a:extLst>
              <a:ext uri="{FF2B5EF4-FFF2-40B4-BE49-F238E27FC236}">
                <a16:creationId xmlns:a16="http://schemas.microsoft.com/office/drawing/2014/main" id="{F438CA24-06E2-BDE5-2C43-7FE4A22A7E39}"/>
              </a:ext>
            </a:extLst>
          </p:cNvPr>
          <p:cNvGraphicFramePr>
            <a:graphicFrameLocks noChangeAspect="1"/>
          </p:cNvGraphicFramePr>
          <p:nvPr/>
        </p:nvGraphicFramePr>
        <p:xfrm>
          <a:off x="6349205" y="749299"/>
          <a:ext cx="590658" cy="13032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7" name="Object 6">
                        <a:extLst>
                          <a:ext uri="{FF2B5EF4-FFF2-40B4-BE49-F238E27FC236}">
                            <a16:creationId xmlns:a16="http://schemas.microsoft.com/office/drawing/2014/main" id="{F438CA24-06E2-BDE5-2C43-7FE4A22A7E39}"/>
                          </a:ext>
                        </a:extLst>
                      </p:cNvPr>
                      <p:cNvPicPr/>
                      <p:nvPr/>
                    </p:nvPicPr>
                    <p:blipFill>
                      <a:blip r:embed="rId6"/>
                      <a:stretch>
                        <a:fillRect/>
                      </a:stretch>
                    </p:blipFill>
                    <p:spPr>
                      <a:xfrm>
                        <a:off x="6349205" y="749299"/>
                        <a:ext cx="590658" cy="1303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7F89D8E-A8D1-EBE3-CFCA-CBD3BCF6F3F2}"/>
              </a:ext>
            </a:extLst>
          </p:cNvPr>
          <p:cNvGraphicFramePr>
            <a:graphicFrameLocks noChangeAspect="1"/>
          </p:cNvGraphicFramePr>
          <p:nvPr/>
        </p:nvGraphicFramePr>
        <p:xfrm>
          <a:off x="6341336" y="2042705"/>
          <a:ext cx="590659" cy="13032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8" name="Object 7">
                        <a:extLst>
                          <a:ext uri="{FF2B5EF4-FFF2-40B4-BE49-F238E27FC236}">
                            <a16:creationId xmlns:a16="http://schemas.microsoft.com/office/drawing/2014/main" id="{77F89D8E-A8D1-EBE3-CFCA-CBD3BCF6F3F2}"/>
                          </a:ext>
                        </a:extLst>
                      </p:cNvPr>
                      <p:cNvPicPr/>
                      <p:nvPr/>
                    </p:nvPicPr>
                    <p:blipFill>
                      <a:blip r:embed="rId6"/>
                      <a:stretch>
                        <a:fillRect/>
                      </a:stretch>
                    </p:blipFill>
                    <p:spPr>
                      <a:xfrm>
                        <a:off x="6341336" y="2042705"/>
                        <a:ext cx="590659" cy="1303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200F2AB-1AE0-BCAA-C428-3002D16EF0DE}"/>
              </a:ext>
            </a:extLst>
          </p:cNvPr>
          <p:cNvGraphicFramePr>
            <a:graphicFrameLocks noChangeAspect="1"/>
          </p:cNvGraphicFramePr>
          <p:nvPr/>
        </p:nvGraphicFramePr>
        <p:xfrm>
          <a:off x="6349206" y="3344756"/>
          <a:ext cx="590659" cy="13032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9" name="Object 8">
                        <a:extLst>
                          <a:ext uri="{FF2B5EF4-FFF2-40B4-BE49-F238E27FC236}">
                            <a16:creationId xmlns:a16="http://schemas.microsoft.com/office/drawing/2014/main" id="{C200F2AB-1AE0-BCAA-C428-3002D16EF0DE}"/>
                          </a:ext>
                        </a:extLst>
                      </p:cNvPr>
                      <p:cNvPicPr/>
                      <p:nvPr/>
                    </p:nvPicPr>
                    <p:blipFill>
                      <a:blip r:embed="rId6"/>
                      <a:stretch>
                        <a:fillRect/>
                      </a:stretch>
                    </p:blipFill>
                    <p:spPr>
                      <a:xfrm>
                        <a:off x="6349206" y="3344756"/>
                        <a:ext cx="590659" cy="130320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extbox ,shape ,shape ,shape ,TBL - Commitment ,TBL - Commitment ,TXT - Reporting Period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Trust</a:t>
            </a:r>
          </a:p>
        </p:txBody>
      </p:sp>
      <p:sp>
        <p:nvSpPr>
          <p:cNvPr id="2" name="TextBox 1">
            <a:extLst>
              <a:ext uri="{FF2B5EF4-FFF2-40B4-BE49-F238E27FC236}">
                <a16:creationId xmlns:a16="http://schemas.microsoft.com/office/drawing/2014/main" id="{A98792FD-E190-8123-5F21-AE91D5DC7CA7}"/>
              </a:ext>
            </a:extLst>
          </p:cNvPr>
          <p:cNvSpPr txBox="1"/>
          <p:nvPr/>
        </p:nvSpPr>
        <p:spPr>
          <a:xfrm>
            <a:off x="6806380" y="767144"/>
            <a:ext cx="5050800" cy="1400383"/>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the risk rating is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p:txBody>
      </p:sp>
      <p:graphicFrame>
        <p:nvGraphicFramePr>
          <p:cNvPr id="5" name="Object 4">
            <a:extLst>
              <a:ext uri="{FF2B5EF4-FFF2-40B4-BE49-F238E27FC236}">
                <a16:creationId xmlns:a16="http://schemas.microsoft.com/office/drawing/2014/main" id="{4BF78B93-F0B1-0367-1A89-B6F9E3D77A67}"/>
              </a:ext>
            </a:extLst>
          </p:cNvPr>
          <p:cNvGraphicFramePr>
            <a:graphicFrameLocks noChangeAspect="1"/>
          </p:cNvGraphicFramePr>
          <p:nvPr/>
        </p:nvGraphicFramePr>
        <p:xfrm>
          <a:off x="6200775" y="758825"/>
          <a:ext cx="590550" cy="1303338"/>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5" name="Object 4">
                        <a:extLst>
                          <a:ext uri="{FF2B5EF4-FFF2-40B4-BE49-F238E27FC236}">
                            <a16:creationId xmlns:a16="http://schemas.microsoft.com/office/drawing/2014/main" id="{4BF78B93-F0B1-0367-1A89-B6F9E3D77A67}"/>
                          </a:ext>
                        </a:extLst>
                      </p:cNvPr>
                      <p:cNvPicPr/>
                      <p:nvPr/>
                    </p:nvPicPr>
                    <p:blipFill>
                      <a:blip r:embed="rId6"/>
                      <a:stretch>
                        <a:fillRect/>
                      </a:stretch>
                    </p:blipFill>
                    <p:spPr>
                      <a:xfrm>
                        <a:off x="6200775" y="758825"/>
                        <a:ext cx="590550" cy="1303338"/>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XT - Reporting Period ,textbox ,shape ,shape ,shape ,TBL - Commitment ,TBL - Commitment ,shape ,TBL - Commitment ,TBL - Commitment ,TBL - Commitment ,TBL - Commitment ,shape ,TBL - Commitment ,TBL - Commitment ,shape ,shape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Locality</a:t>
            </a:r>
          </a:p>
        </p:txBody>
      </p:sp>
      <p:sp>
        <p:nvSpPr>
          <p:cNvPr id="2" name="TextBox 1">
            <a:extLst>
              <a:ext uri="{FF2B5EF4-FFF2-40B4-BE49-F238E27FC236}">
                <a16:creationId xmlns:a16="http://schemas.microsoft.com/office/drawing/2014/main" id="{0C18D2E7-3B44-749B-EEC2-824AA928CBFE}"/>
              </a:ext>
            </a:extLst>
          </p:cNvPr>
          <p:cNvSpPr txBox="1"/>
          <p:nvPr/>
        </p:nvSpPr>
        <p:spPr>
          <a:xfrm>
            <a:off x="6806380" y="767142"/>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a:p>
            <a:pPr algn="l">
              <a:spcAft>
                <a:spcPts val="600"/>
              </a:spcAft>
            </a:pPr>
            <a:endParaRPr lang="en-GB" sz="1000" b="1" u="sng"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717A66-9002-C559-487A-A68FE420987F}"/>
              </a:ext>
            </a:extLst>
          </p:cNvPr>
          <p:cNvSpPr txBox="1"/>
          <p:nvPr/>
        </p:nvSpPr>
        <p:spPr>
          <a:xfrm>
            <a:off x="6806380" y="205739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14FE531C-20DA-8CFE-0FF5-94947153CCA4}"/>
              </a:ext>
            </a:extLst>
          </p:cNvPr>
          <p:cNvSpPr txBox="1"/>
          <p:nvPr/>
        </p:nvSpPr>
        <p:spPr>
          <a:xfrm>
            <a:off x="6806380" y="3347653"/>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D7345A4A-C369-C9D1-DCC4-3BC442DD1371}"/>
              </a:ext>
            </a:extLst>
          </p:cNvPr>
          <p:cNvSpPr txBox="1"/>
          <p:nvPr/>
        </p:nvSpPr>
        <p:spPr>
          <a:xfrm>
            <a:off x="6806380" y="464763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84148178-0999-AAB0-880B-883CC8819549}"/>
              </a:ext>
            </a:extLst>
          </p:cNvPr>
          <p:cNvGraphicFramePr>
            <a:graphicFrameLocks noChangeAspect="1"/>
          </p:cNvGraphicFramePr>
          <p:nvPr>
            <p:extLst>
              <p:ext uri="{D42A27DB-BD31-4B8C-83A1-F6EECF244321}">
                <p14:modId xmlns:p14="http://schemas.microsoft.com/office/powerpoint/2010/main" val="1953765152"/>
              </p:ext>
            </p:extLst>
          </p:nvPr>
        </p:nvGraphicFramePr>
        <p:xfrm>
          <a:off x="6199910" y="749299"/>
          <a:ext cx="587395" cy="12960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84148178-0999-AAB0-880B-883CC8819549}"/>
                          </a:ext>
                        </a:extLst>
                      </p:cNvPr>
                      <p:cNvPicPr/>
                      <p:nvPr/>
                    </p:nvPicPr>
                    <p:blipFill>
                      <a:blip r:embed="rId6"/>
                      <a:stretch>
                        <a:fillRect/>
                      </a:stretch>
                    </p:blipFill>
                    <p:spPr>
                      <a:xfrm>
                        <a:off x="6199910" y="749299"/>
                        <a:ext cx="587395" cy="1296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2AC61F-24CF-8394-8204-A286DA59747E}"/>
              </a:ext>
            </a:extLst>
          </p:cNvPr>
          <p:cNvGraphicFramePr>
            <a:graphicFrameLocks noChangeAspect="1"/>
          </p:cNvGraphicFramePr>
          <p:nvPr>
            <p:extLst>
              <p:ext uri="{D42A27DB-BD31-4B8C-83A1-F6EECF244321}">
                <p14:modId xmlns:p14="http://schemas.microsoft.com/office/powerpoint/2010/main" val="3970949977"/>
              </p:ext>
            </p:extLst>
          </p:nvPr>
        </p:nvGraphicFramePr>
        <p:xfrm>
          <a:off x="6199060" y="2052433"/>
          <a:ext cx="587396" cy="12960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DB2AC61F-24CF-8394-8204-A286DA59747E}"/>
                          </a:ext>
                        </a:extLst>
                      </p:cNvPr>
                      <p:cNvPicPr/>
                      <p:nvPr/>
                    </p:nvPicPr>
                    <p:blipFill>
                      <a:blip r:embed="rId6"/>
                      <a:stretch>
                        <a:fillRect/>
                      </a:stretch>
                    </p:blipFill>
                    <p:spPr>
                      <a:xfrm>
                        <a:off x="6199060" y="2052433"/>
                        <a:ext cx="587396" cy="1296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7C68693-AAA0-0A36-0D52-CB38AB4826A3}"/>
              </a:ext>
            </a:extLst>
          </p:cNvPr>
          <p:cNvGraphicFramePr>
            <a:graphicFrameLocks noChangeAspect="1"/>
          </p:cNvGraphicFramePr>
          <p:nvPr>
            <p:extLst>
              <p:ext uri="{D42A27DB-BD31-4B8C-83A1-F6EECF244321}">
                <p14:modId xmlns:p14="http://schemas.microsoft.com/office/powerpoint/2010/main" val="327482920"/>
              </p:ext>
            </p:extLst>
          </p:nvPr>
        </p:nvGraphicFramePr>
        <p:xfrm>
          <a:off x="6202291" y="3344756"/>
          <a:ext cx="587396" cy="12960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57C68693-AAA0-0A36-0D52-CB38AB4826A3}"/>
                          </a:ext>
                        </a:extLst>
                      </p:cNvPr>
                      <p:cNvPicPr/>
                      <p:nvPr/>
                    </p:nvPicPr>
                    <p:blipFill>
                      <a:blip r:embed="rId6"/>
                      <a:stretch>
                        <a:fillRect/>
                      </a:stretch>
                    </p:blipFill>
                    <p:spPr>
                      <a:xfrm>
                        <a:off x="6202291" y="3344756"/>
                        <a:ext cx="587396" cy="1296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877ACAB-1277-3730-51FD-E1D3D6A01B0C}"/>
              </a:ext>
            </a:extLst>
          </p:cNvPr>
          <p:cNvGraphicFramePr>
            <a:graphicFrameLocks noChangeAspect="1"/>
          </p:cNvGraphicFramePr>
          <p:nvPr>
            <p:extLst>
              <p:ext uri="{D42A27DB-BD31-4B8C-83A1-F6EECF244321}">
                <p14:modId xmlns:p14="http://schemas.microsoft.com/office/powerpoint/2010/main" val="1166782214"/>
              </p:ext>
            </p:extLst>
          </p:nvPr>
        </p:nvGraphicFramePr>
        <p:xfrm>
          <a:off x="6201043" y="4643021"/>
          <a:ext cx="587396" cy="12960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9877ACAB-1277-3730-51FD-E1D3D6A01B0C}"/>
                          </a:ext>
                        </a:extLst>
                      </p:cNvPr>
                      <p:cNvPicPr/>
                      <p:nvPr/>
                    </p:nvPicPr>
                    <p:blipFill>
                      <a:blip r:embed="rId6"/>
                      <a:stretch>
                        <a:fillRect/>
                      </a:stretch>
                    </p:blipFill>
                    <p:spPr>
                      <a:xfrm>
                        <a:off x="6201043" y="4643021"/>
                        <a:ext cx="587396" cy="129600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TXT - Reporting Period ,textbox ,shape ,shape ,shape ,TBL - Commitment ,TBL - Commitment ,shape ,TBL - Commitment ,TBL - Commitment ,TBL - Commitment ,TBL - Commitment ,shape ,TBL - Commitment ,TBL - Commitment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Ward Type</a:t>
            </a:r>
          </a:p>
        </p:txBody>
      </p:sp>
      <p:sp>
        <p:nvSpPr>
          <p:cNvPr id="2" name="TextBox 1">
            <a:extLst>
              <a:ext uri="{FF2B5EF4-FFF2-40B4-BE49-F238E27FC236}">
                <a16:creationId xmlns:a16="http://schemas.microsoft.com/office/drawing/2014/main" id="{F4B482B2-8533-6F8F-BE31-42B7CA4A36D5}"/>
              </a:ext>
            </a:extLst>
          </p:cNvPr>
          <p:cNvSpPr txBox="1"/>
          <p:nvPr/>
        </p:nvSpPr>
        <p:spPr>
          <a:xfrm>
            <a:off x="6806380" y="767142"/>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a:p>
            <a:pPr algn="l">
              <a:spcAft>
                <a:spcPts val="600"/>
              </a:spcAft>
            </a:pPr>
            <a:endParaRPr lang="en-GB" sz="1000" b="1" u="sng"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CF6E9DD1-232C-8858-CC6D-C64A7A87C688}"/>
              </a:ext>
            </a:extLst>
          </p:cNvPr>
          <p:cNvSpPr txBox="1"/>
          <p:nvPr/>
        </p:nvSpPr>
        <p:spPr>
          <a:xfrm>
            <a:off x="6806380" y="205739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B7C99C6E-D4D9-2120-1D9E-87F3E62754E8}"/>
              </a:ext>
            </a:extLst>
          </p:cNvPr>
          <p:cNvSpPr txBox="1"/>
          <p:nvPr/>
        </p:nvSpPr>
        <p:spPr>
          <a:xfrm>
            <a:off x="6806380" y="3347653"/>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F1AC4F78-6B9E-8209-4C98-BDC278E42ACC}"/>
              </a:ext>
            </a:extLst>
          </p:cNvPr>
          <p:cNvSpPr txBox="1"/>
          <p:nvPr/>
        </p:nvSpPr>
        <p:spPr>
          <a:xfrm>
            <a:off x="6806380" y="464763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86EEA891-DA2D-B0D2-E34A-D22C2B2AF4E7}"/>
              </a:ext>
            </a:extLst>
          </p:cNvPr>
          <p:cNvGraphicFramePr>
            <a:graphicFrameLocks noChangeAspect="1"/>
          </p:cNvGraphicFramePr>
          <p:nvPr>
            <p:extLst>
              <p:ext uri="{D42A27DB-BD31-4B8C-83A1-F6EECF244321}">
                <p14:modId xmlns:p14="http://schemas.microsoft.com/office/powerpoint/2010/main" val="1953765152"/>
              </p:ext>
            </p:extLst>
          </p:nvPr>
        </p:nvGraphicFramePr>
        <p:xfrm>
          <a:off x="6199910" y="749299"/>
          <a:ext cx="587395" cy="12960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86EEA891-DA2D-B0D2-E34A-D22C2B2AF4E7}"/>
                          </a:ext>
                        </a:extLst>
                      </p:cNvPr>
                      <p:cNvPicPr/>
                      <p:nvPr/>
                    </p:nvPicPr>
                    <p:blipFill>
                      <a:blip r:embed="rId6"/>
                      <a:stretch>
                        <a:fillRect/>
                      </a:stretch>
                    </p:blipFill>
                    <p:spPr>
                      <a:xfrm>
                        <a:off x="6199910" y="749299"/>
                        <a:ext cx="587395" cy="1296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7FFC0CB-CCC5-9B6A-8CA9-E0454E47EACE}"/>
              </a:ext>
            </a:extLst>
          </p:cNvPr>
          <p:cNvGraphicFramePr>
            <a:graphicFrameLocks noChangeAspect="1"/>
          </p:cNvGraphicFramePr>
          <p:nvPr>
            <p:extLst>
              <p:ext uri="{D42A27DB-BD31-4B8C-83A1-F6EECF244321}">
                <p14:modId xmlns:p14="http://schemas.microsoft.com/office/powerpoint/2010/main" val="3970949977"/>
              </p:ext>
            </p:extLst>
          </p:nvPr>
        </p:nvGraphicFramePr>
        <p:xfrm>
          <a:off x="6199060" y="2052433"/>
          <a:ext cx="587396" cy="12960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57FFC0CB-CCC5-9B6A-8CA9-E0454E47EACE}"/>
                          </a:ext>
                        </a:extLst>
                      </p:cNvPr>
                      <p:cNvPicPr/>
                      <p:nvPr/>
                    </p:nvPicPr>
                    <p:blipFill>
                      <a:blip r:embed="rId6"/>
                      <a:stretch>
                        <a:fillRect/>
                      </a:stretch>
                    </p:blipFill>
                    <p:spPr>
                      <a:xfrm>
                        <a:off x="6199060" y="2052433"/>
                        <a:ext cx="587396" cy="1296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3295B42-A322-C4A4-95C7-6F747DCEC00E}"/>
              </a:ext>
            </a:extLst>
          </p:cNvPr>
          <p:cNvGraphicFramePr>
            <a:graphicFrameLocks noChangeAspect="1"/>
          </p:cNvGraphicFramePr>
          <p:nvPr>
            <p:extLst>
              <p:ext uri="{D42A27DB-BD31-4B8C-83A1-F6EECF244321}">
                <p14:modId xmlns:p14="http://schemas.microsoft.com/office/powerpoint/2010/main" val="327482920"/>
              </p:ext>
            </p:extLst>
          </p:nvPr>
        </p:nvGraphicFramePr>
        <p:xfrm>
          <a:off x="6202291" y="3344756"/>
          <a:ext cx="587396" cy="12960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73295B42-A322-C4A4-95C7-6F747DCEC00E}"/>
                          </a:ext>
                        </a:extLst>
                      </p:cNvPr>
                      <p:cNvPicPr/>
                      <p:nvPr/>
                    </p:nvPicPr>
                    <p:blipFill>
                      <a:blip r:embed="rId6"/>
                      <a:stretch>
                        <a:fillRect/>
                      </a:stretch>
                    </p:blipFill>
                    <p:spPr>
                      <a:xfrm>
                        <a:off x="6202291" y="3344756"/>
                        <a:ext cx="587396" cy="1296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6EA088C-8681-B48A-FD76-42E0CAF4AC6A}"/>
              </a:ext>
            </a:extLst>
          </p:cNvPr>
          <p:cNvGraphicFramePr>
            <a:graphicFrameLocks noChangeAspect="1"/>
          </p:cNvGraphicFramePr>
          <p:nvPr>
            <p:extLst>
              <p:ext uri="{D42A27DB-BD31-4B8C-83A1-F6EECF244321}">
                <p14:modId xmlns:p14="http://schemas.microsoft.com/office/powerpoint/2010/main" val="1166782214"/>
              </p:ext>
            </p:extLst>
          </p:nvPr>
        </p:nvGraphicFramePr>
        <p:xfrm>
          <a:off x="6201043" y="4643021"/>
          <a:ext cx="587396" cy="12960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16EA088C-8681-B48A-FD76-42E0CAF4AC6A}"/>
                          </a:ext>
                        </a:extLst>
                      </p:cNvPr>
                      <p:cNvPicPr/>
                      <p:nvPr/>
                    </p:nvPicPr>
                    <p:blipFill>
                      <a:blip r:embed="rId6"/>
                      <a:stretch>
                        <a:fillRect/>
                      </a:stretch>
                    </p:blipFill>
                    <p:spPr>
                      <a:xfrm>
                        <a:off x="6201043" y="4643021"/>
                        <a:ext cx="587396" cy="129600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XT - Reporting Period ,textbox ,shape ,shape ,shape ,TBL - Commitment ,TBL - Commitment ,TBL - Commitment ,TBL - Commitment ,shape ,TBL - Commitment ,TBL - Commitment ,shape ,TBL - Commitment ,TBL - Commitment ,shape ,shape ,shape ,shape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Ward Type 2</a:t>
            </a:r>
          </a:p>
        </p:txBody>
      </p:sp>
      <p:sp>
        <p:nvSpPr>
          <p:cNvPr id="2" name="TextBox 1">
            <a:extLst>
              <a:ext uri="{FF2B5EF4-FFF2-40B4-BE49-F238E27FC236}">
                <a16:creationId xmlns:a16="http://schemas.microsoft.com/office/drawing/2014/main" id="{1CA0E671-BA88-3B58-6CD0-69E83F25BFD2}"/>
              </a:ext>
            </a:extLst>
          </p:cNvPr>
          <p:cNvSpPr txBox="1"/>
          <p:nvPr/>
        </p:nvSpPr>
        <p:spPr>
          <a:xfrm>
            <a:off x="6806380" y="767142"/>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a:p>
            <a:pPr algn="l">
              <a:spcAft>
                <a:spcPts val="600"/>
              </a:spcAft>
            </a:pPr>
            <a:endParaRPr lang="en-GB" sz="1000" b="1" u="sng"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1BBA9660-DEC3-ED91-5C47-41C75ED8190A}"/>
              </a:ext>
            </a:extLst>
          </p:cNvPr>
          <p:cNvSpPr txBox="1"/>
          <p:nvPr/>
        </p:nvSpPr>
        <p:spPr>
          <a:xfrm>
            <a:off x="6806380" y="205739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6" name="TextBox 5">
            <a:extLst>
              <a:ext uri="{FF2B5EF4-FFF2-40B4-BE49-F238E27FC236}">
                <a16:creationId xmlns:a16="http://schemas.microsoft.com/office/drawing/2014/main" id="{9C6FC9BA-EED3-3535-5EEE-D70E2DFCE808}"/>
              </a:ext>
            </a:extLst>
          </p:cNvPr>
          <p:cNvSpPr txBox="1"/>
          <p:nvPr/>
        </p:nvSpPr>
        <p:spPr>
          <a:xfrm>
            <a:off x="6806380" y="3347653"/>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sp>
        <p:nvSpPr>
          <p:cNvPr id="7" name="TextBox 6">
            <a:extLst>
              <a:ext uri="{FF2B5EF4-FFF2-40B4-BE49-F238E27FC236}">
                <a16:creationId xmlns:a16="http://schemas.microsoft.com/office/drawing/2014/main" id="{4F5E67C8-9BA5-41FB-D982-AD101A7367D5}"/>
              </a:ext>
            </a:extLst>
          </p:cNvPr>
          <p:cNvSpPr txBox="1"/>
          <p:nvPr/>
        </p:nvSpPr>
        <p:spPr>
          <a:xfrm>
            <a:off x="6806380" y="464763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8" name="Object 7">
            <a:extLst>
              <a:ext uri="{FF2B5EF4-FFF2-40B4-BE49-F238E27FC236}">
                <a16:creationId xmlns:a16="http://schemas.microsoft.com/office/drawing/2014/main" id="{F699724C-5D46-C716-A6DD-1F924DF43CF6}"/>
              </a:ext>
            </a:extLst>
          </p:cNvPr>
          <p:cNvGraphicFramePr>
            <a:graphicFrameLocks noChangeAspect="1"/>
          </p:cNvGraphicFramePr>
          <p:nvPr>
            <p:extLst>
              <p:ext uri="{D42A27DB-BD31-4B8C-83A1-F6EECF244321}">
                <p14:modId xmlns:p14="http://schemas.microsoft.com/office/powerpoint/2010/main" val="1953765152"/>
              </p:ext>
            </p:extLst>
          </p:nvPr>
        </p:nvGraphicFramePr>
        <p:xfrm>
          <a:off x="6199910" y="749299"/>
          <a:ext cx="587395" cy="12960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8" name="Object 7">
                        <a:extLst>
                          <a:ext uri="{FF2B5EF4-FFF2-40B4-BE49-F238E27FC236}">
                            <a16:creationId xmlns:a16="http://schemas.microsoft.com/office/drawing/2014/main" id="{F699724C-5D46-C716-A6DD-1F924DF43CF6}"/>
                          </a:ext>
                        </a:extLst>
                      </p:cNvPr>
                      <p:cNvPicPr/>
                      <p:nvPr/>
                    </p:nvPicPr>
                    <p:blipFill>
                      <a:blip r:embed="rId6"/>
                      <a:stretch>
                        <a:fillRect/>
                      </a:stretch>
                    </p:blipFill>
                    <p:spPr>
                      <a:xfrm>
                        <a:off x="6199910" y="749299"/>
                        <a:ext cx="587395" cy="1296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9553FD6-8A4B-3EE9-DA40-14EB198FFAFC}"/>
              </a:ext>
            </a:extLst>
          </p:cNvPr>
          <p:cNvGraphicFramePr>
            <a:graphicFrameLocks noChangeAspect="1"/>
          </p:cNvGraphicFramePr>
          <p:nvPr>
            <p:extLst>
              <p:ext uri="{D42A27DB-BD31-4B8C-83A1-F6EECF244321}">
                <p14:modId xmlns:p14="http://schemas.microsoft.com/office/powerpoint/2010/main" val="3970949977"/>
              </p:ext>
            </p:extLst>
          </p:nvPr>
        </p:nvGraphicFramePr>
        <p:xfrm>
          <a:off x="6199060" y="2052433"/>
          <a:ext cx="587396" cy="12960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9" name="Object 8">
                        <a:extLst>
                          <a:ext uri="{FF2B5EF4-FFF2-40B4-BE49-F238E27FC236}">
                            <a16:creationId xmlns:a16="http://schemas.microsoft.com/office/drawing/2014/main" id="{D9553FD6-8A4B-3EE9-DA40-14EB198FFAFC}"/>
                          </a:ext>
                        </a:extLst>
                      </p:cNvPr>
                      <p:cNvPicPr/>
                      <p:nvPr/>
                    </p:nvPicPr>
                    <p:blipFill>
                      <a:blip r:embed="rId6"/>
                      <a:stretch>
                        <a:fillRect/>
                      </a:stretch>
                    </p:blipFill>
                    <p:spPr>
                      <a:xfrm>
                        <a:off x="6199060" y="2052433"/>
                        <a:ext cx="587396" cy="1296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2225DA7-D4C5-0C22-E69C-B60C6F7B1FAE}"/>
              </a:ext>
            </a:extLst>
          </p:cNvPr>
          <p:cNvGraphicFramePr>
            <a:graphicFrameLocks noChangeAspect="1"/>
          </p:cNvGraphicFramePr>
          <p:nvPr>
            <p:extLst>
              <p:ext uri="{D42A27DB-BD31-4B8C-83A1-F6EECF244321}">
                <p14:modId xmlns:p14="http://schemas.microsoft.com/office/powerpoint/2010/main" val="327482920"/>
              </p:ext>
            </p:extLst>
          </p:nvPr>
        </p:nvGraphicFramePr>
        <p:xfrm>
          <a:off x="6202291" y="3344756"/>
          <a:ext cx="587396" cy="1296000"/>
        </p:xfrm>
        <a:graphic>
          <a:graphicData uri="http://schemas.openxmlformats.org/presentationml/2006/ole">
            <mc:AlternateContent xmlns:mc="http://schemas.openxmlformats.org/markup-compatibility/2006">
              <mc:Choice xmlns:v="urn:schemas-microsoft-com:vml" Requires="v">
                <p:oleObj name="Worksheet" r:id="rId8" imgW="619185" imgH="1209490" progId="Excel.Sheet.12">
                  <p:embed/>
                </p:oleObj>
              </mc:Choice>
              <mc:Fallback>
                <p:oleObj name="Worksheet" r:id="rId8" imgW="619185" imgH="1209490" progId="Excel.Sheet.12">
                  <p:embed/>
                  <p:pic>
                    <p:nvPicPr>
                      <p:cNvPr id="10" name="Object 9">
                        <a:extLst>
                          <a:ext uri="{FF2B5EF4-FFF2-40B4-BE49-F238E27FC236}">
                            <a16:creationId xmlns:a16="http://schemas.microsoft.com/office/drawing/2014/main" id="{22225DA7-D4C5-0C22-E69C-B60C6F7B1FAE}"/>
                          </a:ext>
                        </a:extLst>
                      </p:cNvPr>
                      <p:cNvPicPr/>
                      <p:nvPr/>
                    </p:nvPicPr>
                    <p:blipFill>
                      <a:blip r:embed="rId6"/>
                      <a:stretch>
                        <a:fillRect/>
                      </a:stretch>
                    </p:blipFill>
                    <p:spPr>
                      <a:xfrm>
                        <a:off x="6202291" y="3344756"/>
                        <a:ext cx="587396" cy="1296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D3D0765-2CC6-B926-5C3E-12B10EB56031}"/>
              </a:ext>
            </a:extLst>
          </p:cNvPr>
          <p:cNvGraphicFramePr>
            <a:graphicFrameLocks noChangeAspect="1"/>
          </p:cNvGraphicFramePr>
          <p:nvPr>
            <p:extLst>
              <p:ext uri="{D42A27DB-BD31-4B8C-83A1-F6EECF244321}">
                <p14:modId xmlns:p14="http://schemas.microsoft.com/office/powerpoint/2010/main" val="1166782214"/>
              </p:ext>
            </p:extLst>
          </p:nvPr>
        </p:nvGraphicFramePr>
        <p:xfrm>
          <a:off x="6201043" y="4643021"/>
          <a:ext cx="587396" cy="1296000"/>
        </p:xfrm>
        <a:graphic>
          <a:graphicData uri="http://schemas.openxmlformats.org/presentationml/2006/ole">
            <mc:AlternateContent xmlns:mc="http://schemas.openxmlformats.org/markup-compatibility/2006">
              <mc:Choice xmlns:v="urn:schemas-microsoft-com:vml" Requires="v">
                <p:oleObj name="Worksheet" r:id="rId9" imgW="619185" imgH="1209490" progId="Excel.Sheet.12">
                  <p:embed/>
                </p:oleObj>
              </mc:Choice>
              <mc:Fallback>
                <p:oleObj name="Worksheet" r:id="rId9" imgW="619185" imgH="1209490" progId="Excel.Sheet.12">
                  <p:embed/>
                  <p:pic>
                    <p:nvPicPr>
                      <p:cNvPr id="11" name="Object 10">
                        <a:extLst>
                          <a:ext uri="{FF2B5EF4-FFF2-40B4-BE49-F238E27FC236}">
                            <a16:creationId xmlns:a16="http://schemas.microsoft.com/office/drawing/2014/main" id="{3D3D0765-2CC6-B926-5C3E-12B10EB56031}"/>
                          </a:ext>
                        </a:extLst>
                      </p:cNvPr>
                      <p:cNvPicPr/>
                      <p:nvPr/>
                    </p:nvPicPr>
                    <p:blipFill>
                      <a:blip r:embed="rId6"/>
                      <a:stretch>
                        <a:fillRect/>
                      </a:stretch>
                    </p:blipFill>
                    <p:spPr>
                      <a:xfrm>
                        <a:off x="6201043" y="4643021"/>
                        <a:ext cx="587396" cy="12960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XT - Reporting Period ,textbox ,shape ,shape ,shape ,shape ,TBL - Commitment ,TBL - Commitment ,shape ,TBL - Commitment ,TBL - Commitment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Ward Type 3</a:t>
            </a:r>
          </a:p>
        </p:txBody>
      </p:sp>
      <p:sp>
        <p:nvSpPr>
          <p:cNvPr id="2" name="TextBox 1">
            <a:extLst>
              <a:ext uri="{FF2B5EF4-FFF2-40B4-BE49-F238E27FC236}">
                <a16:creationId xmlns:a16="http://schemas.microsoft.com/office/drawing/2014/main" id="{C2B430EE-AB3B-1428-B03F-943BAF56FEB8}"/>
              </a:ext>
            </a:extLst>
          </p:cNvPr>
          <p:cNvSpPr txBox="1"/>
          <p:nvPr/>
        </p:nvSpPr>
        <p:spPr>
          <a:xfrm>
            <a:off x="6806380" y="767142"/>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a:p>
            <a:pPr algn="l">
              <a:spcAft>
                <a:spcPts val="600"/>
              </a:spcAft>
            </a:pPr>
            <a:endParaRPr lang="en-GB" sz="1000" b="1" u="sng"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79F9F4-6A38-F609-733E-D4EB9183FB03}"/>
              </a:ext>
            </a:extLst>
          </p:cNvPr>
          <p:cNvSpPr txBox="1"/>
          <p:nvPr/>
        </p:nvSpPr>
        <p:spPr>
          <a:xfrm>
            <a:off x="6806380" y="2057398"/>
            <a:ext cx="5050800" cy="1270800"/>
          </a:xfrm>
          <a:prstGeom prst="rect">
            <a:avLst/>
          </a:prstGeom>
          <a:noFill/>
        </p:spPr>
        <p:txBody>
          <a:bodyPr wrap="square" rtlCol="0">
            <a:spAutoFit/>
          </a:bodyPr>
          <a:lstStyle/>
          <a:p>
            <a:pPr algn="l">
              <a:spcAft>
                <a:spcPts val="600"/>
              </a:spcAft>
            </a:pPr>
            <a:r>
              <a:rPr lang="en-GB" sz="1000" b="1" u="sng" dirty="0">
                <a:latin typeface="Segoe UI" panose="020B0502040204020203" pitchFamily="34" charset="0"/>
                <a:cs typeface="Segoe UI" panose="020B0502040204020203" pitchFamily="34" charset="0"/>
              </a:rPr>
              <a:t>Why is the risk rating medium or high?</a:t>
            </a: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endParaRPr lang="en-GB" sz="1000" b="1" u="sng" dirty="0">
              <a:latin typeface="Segoe UI" panose="020B0502040204020203" pitchFamily="34" charset="0"/>
              <a:cs typeface="Segoe UI" panose="020B0502040204020203" pitchFamily="34" charset="0"/>
            </a:endParaRPr>
          </a:p>
          <a:p>
            <a:pPr algn="l">
              <a:spcAft>
                <a:spcPts val="600"/>
              </a:spcAft>
            </a:pPr>
            <a:r>
              <a:rPr lang="en-GB" sz="1000" b="1" u="sng" dirty="0">
                <a:latin typeface="Segoe UI" panose="020B0502040204020203" pitchFamily="34" charset="0"/>
                <a:cs typeface="Segoe UI" panose="020B0502040204020203" pitchFamily="34" charset="0"/>
              </a:rPr>
              <a:t>Improvement Actions</a:t>
            </a:r>
          </a:p>
        </p:txBody>
      </p:sp>
      <p:graphicFrame>
        <p:nvGraphicFramePr>
          <p:cNvPr id="6" name="Object 5">
            <a:extLst>
              <a:ext uri="{FF2B5EF4-FFF2-40B4-BE49-F238E27FC236}">
                <a16:creationId xmlns:a16="http://schemas.microsoft.com/office/drawing/2014/main" id="{51AC20B3-6A89-467A-1423-1DF96F679994}"/>
              </a:ext>
            </a:extLst>
          </p:cNvPr>
          <p:cNvGraphicFramePr>
            <a:graphicFrameLocks noChangeAspect="1"/>
          </p:cNvGraphicFramePr>
          <p:nvPr>
            <p:extLst>
              <p:ext uri="{D42A27DB-BD31-4B8C-83A1-F6EECF244321}">
                <p14:modId xmlns:p14="http://schemas.microsoft.com/office/powerpoint/2010/main" val="795434572"/>
              </p:ext>
            </p:extLst>
          </p:nvPr>
        </p:nvGraphicFramePr>
        <p:xfrm>
          <a:off x="6199910" y="749299"/>
          <a:ext cx="587395" cy="1296000"/>
        </p:xfrm>
        <a:graphic>
          <a:graphicData uri="http://schemas.openxmlformats.org/presentationml/2006/ole">
            <mc:AlternateContent xmlns:mc="http://schemas.openxmlformats.org/markup-compatibility/2006">
              <mc:Choice xmlns:v="urn:schemas-microsoft-com:vml" Requires="v">
                <p:oleObj name="Worksheet" r:id="rId5" imgW="619185" imgH="1209490" progId="Excel.Sheet.12">
                  <p:embed/>
                </p:oleObj>
              </mc:Choice>
              <mc:Fallback>
                <p:oleObj name="Worksheet" r:id="rId5" imgW="619185" imgH="1209490" progId="Excel.Sheet.12">
                  <p:embed/>
                  <p:pic>
                    <p:nvPicPr>
                      <p:cNvPr id="6" name="Object 5">
                        <a:extLst>
                          <a:ext uri="{FF2B5EF4-FFF2-40B4-BE49-F238E27FC236}">
                            <a16:creationId xmlns:a16="http://schemas.microsoft.com/office/drawing/2014/main" id="{51AC20B3-6A89-467A-1423-1DF96F679994}"/>
                          </a:ext>
                        </a:extLst>
                      </p:cNvPr>
                      <p:cNvPicPr/>
                      <p:nvPr/>
                    </p:nvPicPr>
                    <p:blipFill>
                      <a:blip r:embed="rId6"/>
                      <a:stretch>
                        <a:fillRect/>
                      </a:stretch>
                    </p:blipFill>
                    <p:spPr>
                      <a:xfrm>
                        <a:off x="6199910" y="749299"/>
                        <a:ext cx="587395" cy="1296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74EAD29-FD6A-BCCE-ABB8-49765181D484}"/>
              </a:ext>
            </a:extLst>
          </p:cNvPr>
          <p:cNvGraphicFramePr>
            <a:graphicFrameLocks noChangeAspect="1"/>
          </p:cNvGraphicFramePr>
          <p:nvPr>
            <p:extLst>
              <p:ext uri="{D42A27DB-BD31-4B8C-83A1-F6EECF244321}">
                <p14:modId xmlns:p14="http://schemas.microsoft.com/office/powerpoint/2010/main" val="1045042716"/>
              </p:ext>
            </p:extLst>
          </p:nvPr>
        </p:nvGraphicFramePr>
        <p:xfrm>
          <a:off x="6199060" y="2052433"/>
          <a:ext cx="587396" cy="1296000"/>
        </p:xfrm>
        <a:graphic>
          <a:graphicData uri="http://schemas.openxmlformats.org/presentationml/2006/ole">
            <mc:AlternateContent xmlns:mc="http://schemas.openxmlformats.org/markup-compatibility/2006">
              <mc:Choice xmlns:v="urn:schemas-microsoft-com:vml" Requires="v">
                <p:oleObj name="Worksheet" r:id="rId7" imgW="619185" imgH="1209490" progId="Excel.Sheet.12">
                  <p:embed/>
                </p:oleObj>
              </mc:Choice>
              <mc:Fallback>
                <p:oleObj name="Worksheet" r:id="rId7" imgW="619185" imgH="1209490" progId="Excel.Sheet.12">
                  <p:embed/>
                  <p:pic>
                    <p:nvPicPr>
                      <p:cNvPr id="7" name="Object 6">
                        <a:extLst>
                          <a:ext uri="{FF2B5EF4-FFF2-40B4-BE49-F238E27FC236}">
                            <a16:creationId xmlns:a16="http://schemas.microsoft.com/office/drawing/2014/main" id="{674EAD29-FD6A-BCCE-ABB8-49765181D484}"/>
                          </a:ext>
                        </a:extLst>
                      </p:cNvPr>
                      <p:cNvPicPr/>
                      <p:nvPr/>
                    </p:nvPicPr>
                    <p:blipFill>
                      <a:blip r:embed="rId6"/>
                      <a:stretch>
                        <a:fillRect/>
                      </a:stretch>
                    </p:blipFill>
                    <p:spPr>
                      <a:xfrm>
                        <a:off x="6199060" y="2052433"/>
                        <a:ext cx="587396" cy="129600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7729</Words>
  <Application>Microsoft Office PowerPoint</Application>
  <PresentationFormat>Widescreen</PresentationFormat>
  <Paragraphs>2993</Paragraphs>
  <Slides>43</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Calibri Light</vt:lpstr>
      <vt:lpstr>Courier New</vt:lpstr>
      <vt:lpstr>Segoe UI</vt:lpstr>
      <vt:lpstr>Custom Design</vt:lpstr>
      <vt:lpstr>Worksheet</vt:lpstr>
      <vt:lpstr>Title</vt:lpstr>
      <vt:lpstr>Guide</vt:lpstr>
      <vt:lpstr>Guide 2</vt:lpstr>
      <vt:lpstr>Ward Type Narrative Summary</vt:lpstr>
      <vt:lpstr>Trust</vt:lpstr>
      <vt:lpstr>Locality</vt:lpstr>
      <vt:lpstr>Ward Type</vt:lpstr>
      <vt:lpstr>Ward Type 2</vt:lpstr>
      <vt:lpstr>Ward Type 3</vt:lpstr>
      <vt:lpstr> Skill mix information by ward: North Locality </vt:lpstr>
      <vt:lpstr>Skill mix information by ward: Central Locality </vt:lpstr>
      <vt:lpstr>Skill mix information by ward: South Locality</vt:lpstr>
      <vt:lpstr> Skill mix information by ward: South Locality</vt:lpstr>
      <vt:lpstr>Skill mix information by ward: North Cumbria</vt:lpstr>
      <vt:lpstr>  Skill mix information by ward: Children and Young People Services (CYPS) </vt:lpstr>
      <vt:lpstr>Skill mix information by ward: Secure Services </vt:lpstr>
      <vt:lpstr>Skill mix information by ward: Neuro and Specialist</vt:lpstr>
      <vt:lpstr>Adult Acute Summary</vt:lpstr>
      <vt:lpstr>Adult Acute</vt:lpstr>
      <vt:lpstr>Adult Acute 2</vt:lpstr>
      <vt:lpstr>Adult Acute 3</vt:lpstr>
      <vt:lpstr>Adult Acute 4</vt:lpstr>
      <vt:lpstr>PICU Summary</vt:lpstr>
      <vt:lpstr>PICU</vt:lpstr>
      <vt:lpstr>Adult Rehab Summary</vt:lpstr>
      <vt:lpstr>Adult Rehab</vt:lpstr>
      <vt:lpstr>Adult Rehab 2</vt:lpstr>
      <vt:lpstr>Adult Sub Acute</vt:lpstr>
      <vt:lpstr>Older Persons Summary</vt:lpstr>
      <vt:lpstr>Older Persons Functional</vt:lpstr>
      <vt:lpstr>Older Persons Organic</vt:lpstr>
      <vt:lpstr>Older Persons Organic 2</vt:lpstr>
      <vt:lpstr>CYPS Summary</vt:lpstr>
      <vt:lpstr>CYPS</vt:lpstr>
      <vt:lpstr>Secure Services Summary</vt:lpstr>
      <vt:lpstr>Secure</vt:lpstr>
      <vt:lpstr>Secure 2</vt:lpstr>
      <vt:lpstr>Secure 3</vt:lpstr>
      <vt:lpstr>LD Autism Summary</vt:lpstr>
      <vt:lpstr>LD Autism</vt:lpstr>
      <vt:lpstr>Neuro Specialist Summary</vt:lpstr>
      <vt:lpstr>Neuro Specialist</vt:lpstr>
      <vt:lpstr>Neuro Specialist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Hanley, Elizabeth</cp:lastModifiedBy>
  <cp:revision>10</cp:revision>
  <cp:lastPrinted>2024-03-15T13:55:32Z</cp:lastPrinted>
  <dcterms:created xsi:type="dcterms:W3CDTF">2016-09-04T11:54:55Z</dcterms:created>
  <dcterms:modified xsi:type="dcterms:W3CDTF">2024-03-15T13:56:01Z</dcterms:modified>
</cp:coreProperties>
</file>