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7" r:id="rId6"/>
    <p:sldId id="272" r:id="rId7"/>
    <p:sldId id="274" r:id="rId8"/>
    <p:sldId id="277" r:id="rId9"/>
    <p:sldId id="282" r:id="rId10"/>
    <p:sldId id="284" r:id="rId11"/>
    <p:sldId id="287" r:id="rId12"/>
    <p:sldId id="292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3F11-C8E3-4B19-B947-7F845E0008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F883C-6D42-45F7-AD61-84DD31E75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0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Name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Definition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Locality 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Fill Rate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SPCChart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body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Planned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5dc3528-2e4b-495c-8d1e-c27f76780822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5dc3528-2e4b-495c-8d1e-c27f7678082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5dc3528-2e4b-495c-8d1e-c27f76780822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5dc3528-2e4b-495c-8d1e-c27f76780822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extbox ,shape ,TextEnhancerByMAQ46ASG0293G65JY43S89DKJ9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Secure Services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FA62B-7865-572C-DFFC-0D8D68E77B7A}"/>
              </a:ext>
            </a:extLst>
          </p:cNvPr>
          <p:cNvSpPr txBox="1"/>
          <p:nvPr/>
        </p:nvSpPr>
        <p:spPr>
          <a:xfrm>
            <a:off x="340465" y="1457463"/>
            <a:ext cx="352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enhanced observations on Alwinton and escorts required to facilitate Section 17 leave; 2:1 ratio and gender specific.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Long Term Segregation on Alwinton requiring engagement and observation staffing ratio of 3:1.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Long Term Segregation on Harthope, hosted on Elsdon, requiring engagement and observation staffing ratio of 2:1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Complex patient on Harthope requiring 2:1 staffing ratio to manage mental health and physical health needs.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Prolonged seclusion on Elsdon; individualised care package staffing 6:1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absence of 6.14%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Number of preceptees across services unable to be sole registrant.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EBC76-4326-35B9-9ECA-887EDFBE0954}"/>
              </a:ext>
            </a:extLst>
          </p:cNvPr>
          <p:cNvSpPr txBox="1"/>
          <p:nvPr/>
        </p:nvSpPr>
        <p:spPr>
          <a:xfrm>
            <a:off x="8002619" y="1454971"/>
            <a:ext cx="3816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to level- load  with reference to experience, temporary staffing and any gender specific observations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Agency authorisation and monitoring is in place.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HCSW Induction development is undertaken.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DCBBF-AB34-8871-54AC-8E7103B433BA}"/>
              </a:ext>
            </a:extLst>
          </p:cNvPr>
          <p:cNvSpPr txBox="1"/>
          <p:nvPr/>
        </p:nvSpPr>
        <p:spPr>
          <a:xfrm>
            <a:off x="4009542" y="1461825"/>
            <a:ext cx="385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Covid Outbreaks on Rothbury, Berwick  and Alwinton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97 incidents of Violence and Aggression</a:t>
            </a:r>
          </a:p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	High level data:</a:t>
            </a:r>
          </a:p>
          <a:p>
            <a:pPr marL="108585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20 Alwinton</a:t>
            </a:r>
          </a:p>
          <a:p>
            <a:pPr marL="108585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12 Elsdon</a:t>
            </a:r>
          </a:p>
          <a:p>
            <a:pPr marL="1085850" lvl="2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10 Harthope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agency use on Alwinton, Harthope and Tyne Mental Health.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1365E-3403-80B7-55AD-DD249EC6693A}"/>
              </a:ext>
            </a:extLst>
          </p:cNvPr>
          <p:cNvSpPr txBox="1"/>
          <p:nvPr/>
        </p:nvSpPr>
        <p:spPr>
          <a:xfrm>
            <a:off x="4022479" y="4666034"/>
            <a:ext cx="385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Qualified nursing post recruited into and awaiting start dates.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Rolling monthly drop-in on wards by AND and Nurse Consultant.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absence clinics are held with Workforce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LD Autism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1D562-C074-B0CE-BF1E-163F09CA728D}"/>
              </a:ext>
            </a:extLst>
          </p:cNvPr>
          <p:cNvSpPr txBox="1"/>
          <p:nvPr/>
        </p:nvSpPr>
        <p:spPr>
          <a:xfrm>
            <a:off x="278871" y="1478600"/>
            <a:ext cx="3528000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High numbers of preceptee and internationally educated nurses who cannot take charge (adding pressure to those who can).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 In June there were 70 incidents of violence and aggression: 2 moderate harm and 68 low physical harm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Significant increase in Band 3 vacancies due to staff rotating and progressing on from role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Increase in Hate Crime on Rose Lodge, which is impacting on staff. 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Rose Lodge is limited to an internal response team, due to being a standalone unit.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Currently supporting a patient in long tern seclusion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Significant increase in acuity on Edenwood, particularly relating to one patient, requiring higher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robust debrief process in place which requires staff attendance, taking staff away from clinical area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(Specialist Care Group).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5F07A-BBE3-2C77-D11F-C506FA7B20FD}"/>
              </a:ext>
            </a:extLst>
          </p:cNvPr>
          <p:cNvSpPr txBox="1"/>
          <p:nvPr/>
        </p:nvSpPr>
        <p:spPr>
          <a:xfrm>
            <a:off x="7953012" y="1478600"/>
            <a:ext cx="381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Daily/ twice daily operational  huddles to manage resource gaps,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Observation levels and risk mitigation form part of a daily assessment of need within the daily and clinical reviews on Mitford.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Weekly review via operational huddle completed for registered nurse  cover on Mitford. 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Weekly staff-side drop-in support to promote staff wellbeing on Rose Lodge.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workforce engagement.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Rose Lodge staff and senior managers are working with the police to pursue individual incidents in relation to Hate Crime.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Quality Improvement Group takes place at Rose Lodge to address issues relating to Quality and Safety, including staffing.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Currently recruiting for pool opportunities to reduce the use of bank and agency.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Staff Wellbeing/Team meetings for Mitford staff are held and relevant actions progressed.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Weekly reports at safety meeting of any incident of moderate harm or RIDDOR that will impact on staff safety.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 Care Group Violence and Aggression Group established, led by Group Directors and attended by CBU members.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Pause to Band 3 recruitment whist CBU works through plan on dischargers (Specialist Care Group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HCSW programme to be rolled out to support, skill, knowledge, learning and wellbeing support to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Recovery plan in place for Clinical Supervision (Specialist Care Group CBU).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2779-DE09-408A-D59B-EAC57BD6CD27}"/>
              </a:ext>
            </a:extLst>
          </p:cNvPr>
          <p:cNvSpPr txBox="1"/>
          <p:nvPr/>
        </p:nvSpPr>
        <p:spPr>
          <a:xfrm>
            <a:off x="4009542" y="1478600"/>
            <a:ext cx="385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due to vacancies, often a greater proportion of temporary workforce than substantive staff (Rose Lodge).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violence, aggression and assaults on staff and how this impacts staff wellbeing.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Increase in staff incidents leading to RIDDOR reporting.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  <a:endParaRPr lang="en-GB" sz="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ability to give staff focused time for involvement with staff debriefs.</a:t>
            </a:r>
            <a:r>
              <a:rPr lang="en-GB" sz="800" kern="1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kern="1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Focused workforce work in relation to right to work on Mitford.</a:t>
            </a: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D0E74-ABB2-4D96-F0B7-B2BD4B062DC6}"/>
              </a:ext>
            </a:extLst>
          </p:cNvPr>
          <p:cNvSpPr txBox="1"/>
          <p:nvPr/>
        </p:nvSpPr>
        <p:spPr>
          <a:xfrm>
            <a:off x="3996606" y="4636352"/>
            <a:ext cx="3852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Bank being used rather than Agency.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 across all wards.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Work on Rose Lodge with the National HOPE(S) team  is in progress to support discharge of a patient now clinically ready for discharge.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Rose Lodge.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Increase in CNL staff to support practice leadership.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Reduction in Workforce related adjustments to duties within a HR process.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Robust system in place to report RIDDOR and provide updates as required.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Reduction in Long-Term Sickness with staff returning on phased returns.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Neuro Specialist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089B0-9807-CD05-B090-CA84CBF089EB}"/>
              </a:ext>
            </a:extLst>
          </p:cNvPr>
          <p:cNvSpPr txBox="1"/>
          <p:nvPr/>
        </p:nvSpPr>
        <p:spPr>
          <a:xfrm>
            <a:off x="340465" y="1482962"/>
            <a:ext cx="352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sickness over the Trust target of 5%, but 3 wards within target (Ward 3, Beadnell and Gibside):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1: 7.30% decrease.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2: 8.16% decrease.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4: 13.89% increase.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31a: 5.40% decrease.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at Walkergate Park is predominantly non-registered workforce, with a high proportion of long-term sickness, appropriately managed in conjunction with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Allied Health Professions staffing levels at Walkergate Park do not meet the British Society of Rehabilitative Medicine. guidelines for Level 1 Rehabilitation providers, which impacts service provision.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2977-8A5B-8D0B-D5C5-DB8E3312535A}"/>
              </a:ext>
            </a:extLst>
          </p:cNvPr>
          <p:cNvSpPr txBox="1"/>
          <p:nvPr/>
        </p:nvSpPr>
        <p:spPr>
          <a:xfrm>
            <a:off x="8002620" y="1487324"/>
            <a:ext cx="38160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Utilisation of substantive and regular temporary staff to support PMVA interventions and avoidance of these where possible, using least restrictive options.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CBU staffing huddle held twice weekly to review clinical activity/sickness and level-load staffing resources where possible.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Acuity: regular reviews by the Multi-Disciplinary Team and Associate Director oversight where required to support discharge planning.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Acuity of admissions considered weekly to ensure patient safety for planned admissions.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Appropriate escalation to Clinical Manager/Point of Contact (POC) to support staffing levels as and when needed.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Regular liaison with Workforce to support long-term sickness cases and proactive approach to sickness management.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Proactive recruitment: vacancies are advertised promptly following weekly vacancy control meetings.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Proactive management of disciplinary cases to minimise impact on clinical services whilst maintaining safety.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70FE9-C09D-BAB8-2896-875AC4CBC3F7}"/>
              </a:ext>
            </a:extLst>
          </p:cNvPr>
          <p:cNvSpPr txBox="1"/>
          <p:nvPr/>
        </p:nvSpPr>
        <p:spPr>
          <a:xfrm>
            <a:off x="3996606" y="1478599"/>
            <a:ext cx="385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 from Beadnell and 31a have been supporting a twice daily planned Prevention and Management of Violence and Aggression (PMVA) intervention  to administer Nasogastric (NG) nutrition to a patient at NSECH.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acuity, which has led to increased engagement and observation levels, requiring additional staff.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Gibside has increased staffing numbers in order to provide a site response at SNH, following closure and movement of other wards. This has resulted in increased use of temporary staff.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2CA4B-0442-EF96-75AE-3E2D825E9F8B}"/>
              </a:ext>
            </a:extLst>
          </p:cNvPr>
          <p:cNvSpPr txBox="1"/>
          <p:nvPr/>
        </p:nvSpPr>
        <p:spPr>
          <a:xfrm>
            <a:off x="4022479" y="4666034"/>
            <a:ext cx="385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New staff in post.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Some areas have shown a decrease in sickness.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Lower numbers of vacancies in comparison to other parts of Trust.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Lower incidence of violence and aggression in comparison to other parts of Trust.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 levels of agency use across services, and lowest within the Care Group.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Narrative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E0B0BD-95EB-4B3E-77DA-9ECAA8A62E43}"/>
              </a:ext>
            </a:extLst>
          </p:cNvPr>
          <p:cNvSpPr txBox="1"/>
          <p:nvPr/>
        </p:nvSpPr>
        <p:spPr>
          <a:xfrm>
            <a:off x="331964" y="1210470"/>
            <a:ext cx="3528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Issues impacting on safe staffing: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 high proportion of preceptees and Internationally Educated Nurses who are unable to take charge of the ward.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An increase in the number of patients requiring an enhanced level of observation.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 high level of patient acuity, compounded by co-existing conditions and physical health needs.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 need for patient seclusion and segregation.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An increase in the number of patients who are Clinically Ready for Discharge (CRFD) with no identified arrangements for ongoing care and support.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Out of pathway patients, including patients over 18 years old on children’s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An increase in HCSW vacancies in Learning Disability and Autism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 high incidence of violence and aggression and of self-harm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Hate crime incidents and sexual safety concerns.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Allied Health Professions staffing is identified as insufficient in some clinical areas (CYPS; Walkergate Park).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Standalone units continue to cause particular concern, requiring additional safeguards.</a:t>
            </a:r>
          </a:p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B235F-55A6-4AF2-E245-14DFAFF8B3AA}"/>
              </a:ext>
            </a:extLst>
          </p:cNvPr>
          <p:cNvSpPr txBox="1"/>
          <p:nvPr/>
        </p:nvSpPr>
        <p:spPr>
          <a:xfrm>
            <a:off x="8008036" y="1479421"/>
            <a:ext cx="385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Daily level-loading of experienced registered nurses is undertaken.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Daily or twice daily staffing huddles are held to reassess safe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evaluation of competence at 9 months in the preceptorship process.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are held, and relevant actions implemented.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staff utilisation.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Engagement in the Vacancy Control Process to provide evidence of need to recruit to clinical vacancies.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Development of Flexi-Pools.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Senior clinical staff members are supporting clinical teams, including providing Registered Mental Health Nurse cover when required.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CB9E-0CC6-55FE-8738-E03F6D207CED}"/>
              </a:ext>
            </a:extLst>
          </p:cNvPr>
          <p:cNvSpPr txBox="1"/>
          <p:nvPr/>
        </p:nvSpPr>
        <p:spPr>
          <a:xfrm>
            <a:off x="4022479" y="1479421"/>
            <a:ext cx="3852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members are redeployed across CBUs according to need, which can reduce continuity of care and job satisfaction.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Pressures relating to enabling staff training.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Overall, the registered nursing workforce is relatively inexperienced.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a high level of incidents involving violence and aggression and self-harm.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are specific risks associated with stand-alone units (Yewdale; Elm House; Rose Lodge; Lotus ward; Mitford unit) and hospital sites not easily accessible by public transport (Northgate; Ferndene).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a high use of temporary staffing in Rose Lodge.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increasing incidence and complexity of physical health.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Allied Health Professions staffing at Walkergate Park is identified as not meeting the guidelines of the British Society of Rehabilitative Medicine.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1817A-2015-295D-C0BF-66E8F2745329}"/>
              </a:ext>
            </a:extLst>
          </p:cNvPr>
          <p:cNvSpPr txBox="1"/>
          <p:nvPr/>
        </p:nvSpPr>
        <p:spPr>
          <a:xfrm>
            <a:off x="4008000" y="4695337"/>
            <a:ext cx="385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turnover is decreasing (Central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Work is in progress to increase the capacity of the nurse bank to address temporary staffing needs, rather than using agency workers.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There is focused work being undertaken to promote staff wellbeing.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Focused work is in progress on Rose Lodge and Mitford to improve patient and staff experience.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Appointment of newly registered nurses, qualifying in September 2024, to vacancies across the Trust.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TXT - Indicator Name ,TXT - Indicator Definition ,BOX - Locality  ,PBI_CV_885EF3C3_31C1_4745_B2B9_20771D5AD196 ,shape ,PBI_CV_885EF3C3_31C1_4745_B2B9_20771D5AD196 ,shape ,PBI_CV_885EF3C3_31C1_4745_B2B9_20771D5AD196 ,shape ,BOX - Performance ,Fill Rate ,textbox ,TextEnhancerByMAQ46ASG0293G65JY43S89DKJ9 ,TextEnhancerByMAQ46ASG0293G65JY43S89DKJ9 ,TextEnhancerByMAQ46ASG0293G65JY43S89DKJ9 ,TextEnhancerByMAQ46ASG0293G65JY43S89DKJ9 ,TextEnhancerByMAQ46ASG0293G65JY43S89DKJ9 ,TextEnhancerByMAQ46ASG0293G65JY43S89DKJ9 ,TextEnhancerByMAQ46ASG0293G65JY43S89DKJ9 ,shape ,TextEnhancerByMAQ46ASG0293G65JY43S89DKJ9 ,textbox ,textbox ,cardVisual ,cardVisual ,cardVisual ,tableEx ,textbox ,textbox ,BOX - SPCChart ,TXT - Feedback title ,BOX - Feedback body ,BOX - Feedback Title ,SPC Chart ,textbox ,BOX - Performance ,Actual ,BOX - Performance ,Planned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498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Trust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F0AC6-ACC1-FFEB-7BAF-2693514FBBFA}"/>
              </a:ext>
            </a:extLst>
          </p:cNvPr>
          <p:cNvSpPr txBox="1"/>
          <p:nvPr/>
        </p:nvSpPr>
        <p:spPr>
          <a:xfrm>
            <a:off x="6704528" y="2140901"/>
            <a:ext cx="50173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900" u="sng" dirty="0">
                <a:latin typeface="Segoe UI" panose="020B0502040204020203" pitchFamily="34" charset="0"/>
                <a:cs typeface="Segoe UI" panose="020B0502040204020203" pitchFamily="34" charset="0"/>
              </a:rPr>
              <a:t>Summary of staffing-related activity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Daily level-loading of experienced registered nurses is undertaken.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Daily or twice daily staffing huddles are held to reassess safe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evaluation of competence at 9 months in the preceptorship process.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are held, and relevant actions implemented.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staff utilisation.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Engagement in the Vacancy Control Process to provide evidence of need to recruit to clinical vacancies.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Development of Flexi-Pools.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latin typeface="Segoe UI" panose="020B0502040204020203" pitchFamily="34" charset="0"/>
                <a:cs typeface="Segoe UI" panose="020B0502040204020203" pitchFamily="34" charset="0"/>
              </a:rPr>
              <a:t>Senior clinical staff members are supporting clinical teams, including providing Registered Mental Health Nurse cover when required.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XT - Indicator Title ,SPC Chart ,TXT - Indicator Title ,SPC 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Fill Rate Graphs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35" y="0"/>
            <a:ext cx="11957330" cy="670295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Acute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7BCCA-8BFF-01DC-ED24-96F13C7A8528}"/>
              </a:ext>
            </a:extLst>
          </p:cNvPr>
          <p:cNvSpPr txBox="1"/>
          <p:nvPr/>
        </p:nvSpPr>
        <p:spPr>
          <a:xfrm>
            <a:off x="311555" y="1368383"/>
            <a:ext cx="3528000" cy="541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</a:t>
            </a:r>
            <a:r>
              <a:rPr lang="en-GB" sz="63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ly educated</a:t>
            </a:r>
            <a:r>
              <a:rPr lang="en-GB" sz="63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nurses (IEN) who cannot take charge (adding pressure to those who can); only a limited number of Adult IENs are included in the initial pilot to enable registration as a Mental health Nurse, following completion of the Mental Health Objective Structured Clinical Examination (OSCE).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Pressures relating from releasing nursing staff to undertake statutory and mandatory training, including Prevention and Management of Violence and Aggression (PMVA).</a:t>
            </a:r>
            <a:endParaRPr lang="en-GB" sz="63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</a:t>
            </a: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Patients with complex physical health needs.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support, including deficits in social care provision.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Patients awaiting forensic beds and social care provisions (out of pathway).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Increased admissions to beds when patients are in Northumbria Specialist Emergency Care Hospital (NSECH); Support required for NSECH patient, requiring nasogastric nutrition.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absence; registered and band 3 nursing vacancies (South and North Cumbria inpatient CBUs); increase in maternity leave (Central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3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Increased support to newly recruited HCSWs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Releasing Adult nurses to support the development of physical health hubs, reducing available staff to roster on shift.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Increased level of Healthcare Support Workers (HCSWs) successful in accessing the  Registered Nurse Degree Apprenticeship (RNDA) programme, resulting in a decreased level of cover when on placements/ at university.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Yewdale is an isolated unit (80 mins approximate travel time from the nearest CNTW site). There are ongoing staffing deficits resulting in a continued need for agency usage; due to the ward location, requires frequently having to pay for taxi transport for agency workers.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186 incidents of violence and aggression: 131 occurring on Longview; Female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Increased incidence of violence and aggression on Hadrian 2 (North Cumbria inpatient CBU)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Seclusion utilised on 2 occasions (North Cumbria inpatient CBU); seclusion utilised in male and female pathways (Central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30" dirty="0">
                <a:latin typeface="Segoe UI" panose="020B0502040204020203" pitchFamily="34" charset="0"/>
                <a:cs typeface="Segoe UI" panose="020B0502040204020203" pitchFamily="34" charset="0"/>
              </a:rPr>
              <a:t>Increase in self-harm incidents: 100 incidents; 88 occurring on Longview; female (South inpatient CBU); </a:t>
            </a:r>
            <a:r>
              <a:rPr lang="en-GB" sz="63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21 incidents of self harm on Hadrian 1, 13 relating to 1 person (North Cumbria inpatient CBU) </a:t>
            </a:r>
            <a:endParaRPr lang="en-GB" sz="63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F568B-B355-26F9-EEB1-E7D0A6B59807}"/>
              </a:ext>
            </a:extLst>
          </p:cNvPr>
          <p:cNvSpPr txBox="1"/>
          <p:nvPr/>
        </p:nvSpPr>
        <p:spPr>
          <a:xfrm>
            <a:off x="7937933" y="1372746"/>
            <a:ext cx="3816000" cy="421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</a:t>
            </a:r>
            <a:endParaRPr lang="en-GB" sz="8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held.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used when all other options have been explored or when 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related to KPI training requirements.</a:t>
            </a:r>
            <a:endParaRPr lang="en-GB" sz="8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Authorisation process for temporary workforce.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is being reviewed, in line with the Physical Health Strategy.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Pilot on Warkworth: Tracker/Red to Green/ Bed flow meetings to highlight barriers to discharge so escalation can occur. </a:t>
            </a:r>
            <a:endParaRPr lang="en-GB" sz="8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Majority  of vacancies are now recruited to; awaiting start dates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Use of one Registered agency staff member until Preceptees can be signed off; 2 Preceptees ready to be signed off at 9 month point in June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Senior support aligned to Yewdale on a daily basis to scaffold support.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Local agreement for admissions to Yewdale to be screened directly prior to admission and no admissions arranged after 3pm.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s.136 suite on Yewdale is temporarily closed.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Currently recruiting for pool opportunities to reduce the use of bank and agency.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54E7-89E2-CFA2-2CBA-28081B561153}"/>
              </a:ext>
            </a:extLst>
          </p:cNvPr>
          <p:cNvSpPr txBox="1"/>
          <p:nvPr/>
        </p:nvSpPr>
        <p:spPr>
          <a:xfrm>
            <a:off x="4024339" y="1345014"/>
            <a:ext cx="3852000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There is an ongoing need to redeploy staff members  to wards other than their base ward, reducing continuity of care.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Pressure relating to meeting clinical needs.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  B5 Preceptees are progressing quickly to Band 6 posts, out with inpatient CBU.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workforce remains very inexperienced overall; retaining experienced staff is very challenging.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Pressures relating to releasing staff to complete mandatory and other required training; pressure relating to staff to undertaking PMVA training due to 5-day course availability..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 and aggression impacts on staff wellbeing.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Male acute pathway: a number patients from forensic backgrounds, which is resulting in staffing pressures.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levels are based on number of Within Eyesight observations, when some of these staff rotations need to happen off site at NSECH or in off-site seclusion facilities: this is a concern due to a lack of free staff to rotate.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Awaiting new </a:t>
            </a:r>
            <a:r>
              <a:rPr lang="en-GB" sz="58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HCSW roles</a:t>
            </a: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 to start on wards from recruitment and skills to embed during induction process.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Focussed attention to support required for preceptee nurses.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Consideration of recruiting to alternative grades when posts are difficult recruit to, working within staffing budgets.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Yewdale is an isolated ward within West Cumbria </a:t>
            </a: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GB" sz="58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difficult to staff, ,particularly with registered </a:t>
            </a:r>
            <a:r>
              <a:rPr lang="en-GB" sz="580" dirty="0">
                <a:latin typeface="Segoe UI" panose="020B0502040204020203" pitchFamily="34" charset="0"/>
                <a:cs typeface="Segoe UI" panose="020B0502040204020203" pitchFamily="34" charset="0"/>
              </a:rPr>
              <a:t>nurses</a:t>
            </a:r>
            <a:r>
              <a:rPr lang="en-GB" sz="58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8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incidents of sickness absence both long and short-term (North Cumbria inpatient CBU).</a:t>
            </a:r>
            <a:endParaRPr lang="en-GB" sz="58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0CFF-2717-D986-42A1-C43AF1B13192}"/>
              </a:ext>
            </a:extLst>
          </p:cNvPr>
          <p:cNvSpPr txBox="1"/>
          <p:nvPr/>
        </p:nvSpPr>
        <p:spPr>
          <a:xfrm>
            <a:off x="4024339" y="4549676"/>
            <a:ext cx="3852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 (South inpatient CBU)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 Bank being used rather than agency 9evidenced by data).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the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Staff continue to be flexible wherever possible.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No vacancies at Band 3 following successful recruitment (South inpatient CBU)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Positive feedback on carer engagement work (North inpatient CBU)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Low </a:t>
            </a:r>
            <a:r>
              <a:rPr lang="en-GB" sz="5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vacancies across Registered Nurse and HCSW roles </a:t>
            </a: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(North inpatient CBU)</a:t>
            </a:r>
            <a:endParaRPr lang="en-GB" sz="5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Successful roll out and use of Allocate e-Rostering.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Focussed attention to support required for preceptee nurses, with additional focus on CPD to aid retention.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Ongoing MDT focus on reviewing of observations.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Individual on H1 </a:t>
            </a:r>
            <a:r>
              <a:rPr lang="en-GB" sz="500" dirty="0">
                <a:latin typeface="Segoe UI" panose="020B0502040204020203" pitchFamily="34" charset="0"/>
                <a:cs typeface="Segoe UI" panose="020B0502040204020203" pitchFamily="34" charset="0"/>
              </a:rPr>
              <a:t>assessed as out of pathway and contributing to a significant number of incidents has been discharged to </a:t>
            </a:r>
            <a:r>
              <a:rPr lang="en-GB" sz="5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secure services.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PICU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6B1BC-45E4-93C9-BF88-A1DBF1C0D63D}"/>
              </a:ext>
            </a:extLst>
          </p:cNvPr>
          <p:cNvSpPr txBox="1"/>
          <p:nvPr/>
        </p:nvSpPr>
        <p:spPr>
          <a:xfrm>
            <a:off x="8002620" y="1432355"/>
            <a:ext cx="3816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000" kern="1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 senior overview to address pressures.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Engagement with sexual safety work.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Authorisation process for temporary workforce.  </a:t>
            </a:r>
          </a:p>
          <a:p>
            <a:pPr lvl="0" algn="just"/>
            <a:endParaRPr lang="en-GB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Occupational Health to support staff returning to work.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Physical Health offer is being reviewed, in line with the Physical Health Strategy.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ECA8B-04FB-4086-512A-600CC8318030}"/>
              </a:ext>
            </a:extLst>
          </p:cNvPr>
          <p:cNvSpPr txBox="1"/>
          <p:nvPr/>
        </p:nvSpPr>
        <p:spPr>
          <a:xfrm>
            <a:off x="4022479" y="1478599"/>
            <a:ext cx="385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BEB28-457A-989F-859F-C2D478F771C0}"/>
              </a:ext>
            </a:extLst>
          </p:cNvPr>
          <p:cNvSpPr txBox="1"/>
          <p:nvPr/>
        </p:nvSpPr>
        <p:spPr>
          <a:xfrm>
            <a:off x="4005033" y="4591389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workers: Bank worker numbers are increasing and reducing the need for agency.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HOPE(S) team support to clinical teams is in place.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Realigned Physical Health Champions.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Long Term Segregation Panel to review restrictions in place.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Successful recruitment campaign for Band 3 staff resulting in no vacancies.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884" y="1427993"/>
            <a:ext cx="340746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a lack of substantive experienced post- preceptorship Band 5 staff.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acuity: patients often have a forensic need/risk; this can be compounded by co-existing conditions, such as autism, and substance misuse.  76 Incidents of violence and aggression reported on Beckfield: impact of incidents reported as low/ no harm (South inpatient CBU). 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restrictive practice to support clinical need and safety (including Seclusion).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of pathway patients.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discharge, with no identified arrangements for ongoing care and support.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Enhanced Engagement and Observation levels.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 as not able to release staff members to attend. 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due to  enhanced engagement, sickness and other absences.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 Physical Health needs.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Vacancies within the Ward Leadership Team.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gender PICU/Ward creates risks relating to sexual safety.   Increase of Safeguarding incidents (44 reported in June on Beckfield).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ECA8B-04FB-4086-512A-600CC8318030}"/>
              </a:ext>
            </a:extLst>
          </p:cNvPr>
          <p:cNvSpPr txBox="1"/>
          <p:nvPr/>
        </p:nvSpPr>
        <p:spPr>
          <a:xfrm>
            <a:off x="4022479" y="1427993"/>
            <a:ext cx="385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Mixed gender PICU/Ward creates risks relating to sexual safety.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 and aggression, including the impact on staff wellbeing.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Band 5 preceptees following completion of preceptorship progress to Band 6 posts out with inpatient CBU.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Working to achieve parity of esteem (physical and mental health).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Rehab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28059-792D-0123-FF35-7FE7CB663F33}"/>
              </a:ext>
            </a:extLst>
          </p:cNvPr>
          <p:cNvSpPr txBox="1"/>
          <p:nvPr/>
        </p:nvSpPr>
        <p:spPr>
          <a:xfrm>
            <a:off x="340465" y="1402399"/>
            <a:ext cx="3528000" cy="504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internationally educated nurses who cannot take charge (adding pressure to those who can).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Increased level of registered staff sickness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Five staff members on maternity leave (North inpatient CBU)..</a:t>
            </a:r>
            <a:endParaRPr lang="en-GB" sz="7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All wards report a high number of patients who require enhanced engagement and observation. This can also relate to patients who have physical health and frailty needs.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 as it is not possible to release staff, due to patient acuity and staffing levels;  the n</a:t>
            </a:r>
            <a:r>
              <a:rPr lang="en-GB" sz="7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umber of staff members required to undertake trust KPI re: training trajectories, e.g. PMVA, Learning Disability and Autism, resulting in additional shifts needing to be covered to staff wards safely. </a:t>
            </a:r>
            <a:endParaRPr lang="en-GB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Due to physical health needs, patients receive care within the acute Trust, which requires staff support to attend appointments/ to receive treatment. 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Clearbrook Ward long term segregation is progressing towards ending but still requires a high level of staffing resource.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Elm House, and Willow View have several patients with  dysphagia, which is a significant risk and requires additional one to one support at meal-times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continued use of agency staff who are often unfamiliar with patients, </a:t>
            </a: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to support vacancies, enhanced engagement and observations, sickness and other staffing issues.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Releasing of adult nurses to support the development of the physical health hub, reducing available staff to roster on shift.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Ongoing increased level of observation and engagement: 3 patients on 2:1 (North inpatient CBU).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900" kern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B20DC-86F7-1CAD-4D1C-56A0D3957B7A}"/>
              </a:ext>
            </a:extLst>
          </p:cNvPr>
          <p:cNvSpPr txBox="1"/>
          <p:nvPr/>
        </p:nvSpPr>
        <p:spPr>
          <a:xfrm>
            <a:off x="8002620" y="1478600"/>
            <a:ext cx="38160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In patient care group locality staffing huddles to manage resource gaps, with senior overview to support pressures.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meetings are being held.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staffing is only when all other options have been explored. There is an authorisation process for the use of temporary workforce.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Currently recruiting staff for flexi- pool (South inpatient CBU).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Review of the Physical Health offer has been strengthened in line with Trust Physical Health Strategy 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Engagement with sexual safety work.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Protocolling (redeployment) within pathways where possible.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 of agency to fill staffing gaps related to KPI training </a:t>
            </a: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r>
              <a:rPr lang="en-GB" sz="7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GB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All vacancies now recruited into and awaiting start dates (North inpatient CBU).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87894-20F9-6FF7-F84B-6167BC055EE6}"/>
              </a:ext>
            </a:extLst>
          </p:cNvPr>
          <p:cNvSpPr txBox="1"/>
          <p:nvPr/>
        </p:nvSpPr>
        <p:spPr>
          <a:xfrm>
            <a:off x="4022479" y="1402399"/>
            <a:ext cx="3852000" cy="246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Pressures relating to meeting training needs.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Barriers to onward care pathways due to the inability to identify appropriate care and support.</a:t>
            </a:r>
            <a:endParaRPr lang="en-GB" sz="7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The impact of incidents relating to violence and aggression and the impact on staff wellbeing.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Pressures due to escorting patients to other hospital sites and services.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High incidence of sickness absence both long-term and short-term.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still a need to redeploy staff to wards that are not their base ward, reducing continuity of care.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Focussed attention to support required for preceptee nurses.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C1E44-55D1-F20F-5839-E1DEB71A5DBE}"/>
              </a:ext>
            </a:extLst>
          </p:cNvPr>
          <p:cNvSpPr txBox="1"/>
          <p:nvPr/>
        </p:nvSpPr>
        <p:spPr>
          <a:xfrm>
            <a:off x="4022479" y="4623793"/>
            <a:ext cx="385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workforce:  Bank being used rather than Agency.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Multi- Disciplinary Team to support  patient care.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Physical Health Champions have been realigned on all wards in South inpatient CBU.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Bridgewell ward pilot of use of choking rescue device (LifeVcac).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HOPE(S) team and LTS support.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Elm House and Willow View: staff turnover appears to be reducing.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 vacancies across RN and HCSW roles. (North inpatient CBU)</a:t>
            </a:r>
            <a:endParaRPr lang="en-GB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Continued roll out and use of Allocate e-Rostering system.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Focussed attention to support required for preceptee nurses on Part B, with additional focus on CPD to aid retention.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Older Persons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3FA53-DBD6-B21B-E75A-C5A59842FC54}"/>
              </a:ext>
            </a:extLst>
          </p:cNvPr>
          <p:cNvSpPr txBox="1"/>
          <p:nvPr/>
        </p:nvSpPr>
        <p:spPr>
          <a:xfrm>
            <a:off x="300963" y="1474792"/>
            <a:ext cx="3528000" cy="42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 and internationally educated nurses who cannot take charge (adding pressure to those who can).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 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</a:t>
            </a: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 as it is not possible to release staff, due to patient acuity and staffing levels.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Number of staff required to undertake trust KPI re: training trajectories, e.g. PMVA and physical health foundation skills, resulting in additional shifts needing to be covered to staff wards</a:t>
            </a: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safely (North inpatient CBU).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 ward clerk vacancy on Woodhorn ward. 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Ongoing increased level of observation and engagement/LTS: 1 patients on 2:1</a:t>
            </a: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4 x Within Eyesight (North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In South inpatient CBU there were 85 incidents of violence and aggression in June: 59 of these incidents occurred on Roker Ward (male organic), with Roker identified as a ‘hot spot’ area for violence and aggression.</a:t>
            </a:r>
            <a:endParaRPr lang="en-GB" sz="7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Ruskin was required to roster higher staffing levels due an increase in physical health needs and frailty at times during the reporting period.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46</a:t>
            </a:r>
            <a:r>
              <a:rPr lang="en-GB" sz="7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incidents of violence and aggression on Ruskin, which is a significant increase from previous months.  Incidents largely pertain to 2 individuals, 1 person accounted for 23 incidents and another for 11. </a:t>
            </a:r>
            <a:endParaRPr lang="en-GB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Several occasions when patients required support/ treatment in  acute Trust, which impacted on levels of engagement and observations and the related staffing resource (North Cumbria CBU).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DCE97-1BC4-EC14-DB77-AA0ED1270387}"/>
              </a:ext>
            </a:extLst>
          </p:cNvPr>
          <p:cNvSpPr txBox="1"/>
          <p:nvPr/>
        </p:nvSpPr>
        <p:spPr>
          <a:xfrm>
            <a:off x="8038677" y="1374808"/>
            <a:ext cx="3816000" cy="304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 </a:t>
            </a:r>
            <a:endParaRPr lang="en-GB" sz="7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being held.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explored. There is an a</a:t>
            </a: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uthorisation process for the use of temporary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has been strengthened in line with Trust Physical Health Strategy. </a:t>
            </a:r>
            <a:endParaRPr lang="en-GB" sz="7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Engagement in sexual safety work.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Ongoing recruitment to Band 3 vacancies (Central inpatient CBU).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Redeployment of staff across site to support safer staffing levels (North inpatient CBU).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Flexibility of Specialist Nurse/Ward Manager to cover  and support safer staffing levels on the wards </a:t>
            </a: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(North inpatient CBU); Senior Nurse (Band 7)  support to role model across wards (North inpatient CBU); Leadership Team provides Mental Health Nurse cover if required (North Cumbria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Currently recruiting for pool opportunities to reduce the use of bank and agency.</a:t>
            </a: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(North Cumbria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Preceptee nurses ’signed off’ on Ruskin ward.</a:t>
            </a:r>
            <a:endParaRPr lang="en-GB" sz="7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0BB7-C1D3-EC41-860D-70F2CE74A936}"/>
              </a:ext>
            </a:extLst>
          </p:cNvPr>
          <p:cNvSpPr txBox="1"/>
          <p:nvPr/>
        </p:nvSpPr>
        <p:spPr>
          <a:xfrm>
            <a:off x="4044201" y="1388649"/>
            <a:ext cx="3852000" cy="26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 is an ongoing need to redeploy staff members  to wards other than their base ward, reducing continuity of care.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kern="100" dirty="0">
                <a:latin typeface="Segoe UI" panose="020B0502040204020203" pitchFamily="34" charset="0"/>
                <a:cs typeface="Segoe UI" panose="020B0502040204020203" pitchFamily="34" charset="0"/>
              </a:rPr>
              <a:t>Continued need to u</a:t>
            </a: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se  temporary staff.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The impact of incidents relating to violence and aggression, including on staff wellbeing.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00" dirty="0">
                <a:latin typeface="Segoe UI" panose="020B0502040204020203" pitchFamily="34" charset="0"/>
                <a:cs typeface="Segoe UI" panose="020B0502040204020203" pitchFamily="34" charset="0"/>
              </a:rPr>
              <a:t>Barriers to onward care pathways due to no identified arrangements for ongoing care and support.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Focussed attention to support required for preceptee nurses.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Focussed attention on short-term sickness and on health and wellbeing of staff to ensure debrief and support due to ongoing Long-Term Sickness and high activity on Woodhorn ward; administration support to ward manager and clinical team in absence of ward clerk.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85AC8-15FF-E6CD-4A5A-542B52CCE8FF}"/>
              </a:ext>
            </a:extLst>
          </p:cNvPr>
          <p:cNvSpPr txBox="1"/>
          <p:nvPr/>
        </p:nvSpPr>
        <p:spPr>
          <a:xfrm>
            <a:off x="4009542" y="4664435"/>
            <a:ext cx="385200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 (South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Bank being used rather than Agency.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Multi-Disciplinary Team to support patient care.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Band 3 staff returning to the ward as Registered Nurses as part of the ‘grow tour own’ initiative.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No Registered Nurse or Band 3 vacancies in Older Persons South inpatient CBU.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latin typeface="Segoe UI" panose="020B0502040204020203" pitchFamily="34" charset="0"/>
                <a:cs typeface="Segoe UI" panose="020B0502040204020203" pitchFamily="34" charset="0"/>
              </a:rPr>
              <a:t>Falls huddle in progress (Central inpatient CBU).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turnover in Central inpatient CBU appears to be reducing.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Focussed attention to support required for preceptee nurses on Part B, with additional focus on CPD to aid retention.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6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 training with focus on PMVA and physical health foundation skills increasing training completion across wards.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CYPS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EB69-3377-93E5-6354-9C24CCEBB8AE}"/>
              </a:ext>
            </a:extLst>
          </p:cNvPr>
          <p:cNvSpPr txBox="1"/>
          <p:nvPr/>
        </p:nvSpPr>
        <p:spPr>
          <a:xfrm>
            <a:off x="373380" y="1450001"/>
            <a:ext cx="3528000" cy="472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Vacancies: B6 x3, B3 x4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/ Maternity leave and HR process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 Over 18 years old on Children’s wards requires increased observations due to Safeguards.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and complex packages of care requiring enhanced engagement and observation levels.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Lotus is a standalone unit; limited response team so work on higher staffing levels.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Continued high levels of Violence and Aggression towards staff.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CEDAR development: Ferndene Hospital is currently a ‘live’ building site, which has an impact on service delivery.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No consistent dietitian cover for Eating Disorder patients due to sickness.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29EDE-38B9-EF2A-0A30-8DA9134ED36F}"/>
              </a:ext>
            </a:extLst>
          </p:cNvPr>
          <p:cNvSpPr txBox="1"/>
          <p:nvPr/>
        </p:nvSpPr>
        <p:spPr>
          <a:xfrm>
            <a:off x="8002620" y="1478599"/>
            <a:ext cx="381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Daily staffing huddles to review staffing levels with Ward Managers and Clinical Managers.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Level-loading of skill mix within the service, including temporary redeployment of staff to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Discharge planning meeting is in place: delays in discharges are escalated to ensure that patients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being nursed in the correct pathway, dependent on level of risk or treatment need.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orkforce support in place for managing staff sickness.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CYPS Inpatient Pathway Meeting is in progress.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Allocation of newly registered nurses starting September 2024. </a:t>
            </a:r>
            <a:endParaRPr lang="en-GB" sz="11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E236E-F650-97FE-A63F-E014403A8BC5}"/>
              </a:ext>
            </a:extLst>
          </p:cNvPr>
          <p:cNvSpPr txBox="1"/>
          <p:nvPr/>
        </p:nvSpPr>
        <p:spPr>
          <a:xfrm>
            <a:off x="4009542" y="1454969"/>
            <a:ext cx="3852000" cy="250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levels of preceptee and internationally educated nurses who can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not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‘hold keys’ on Lotus.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B5 registered nurses moving to B6 community posts following 12-month preceptorship. </a:t>
            </a:r>
            <a:endParaRPr lang="en-GB" sz="11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levels of acuity, in particular Violence and Aggression, for individual young people.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Lotus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122 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Incidents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Riding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 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Incidents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Stephenson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33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Incidents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Redburn </a:t>
            </a: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115</a:t>
            </a:r>
            <a:r>
              <a:rPr lang="en-GB" sz="11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Incidents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86DE-B8ED-8E98-E625-9A929671B56D}"/>
              </a:ext>
            </a:extLst>
          </p:cNvPr>
          <p:cNvSpPr txBox="1"/>
          <p:nvPr/>
        </p:nvSpPr>
        <p:spPr>
          <a:xfrm>
            <a:off x="4009542" y="4666034"/>
            <a:ext cx="3852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Keen interest from regular bank staff who would like substantive posts.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Positive Recruitment Campaigns</a:t>
            </a:r>
            <a:endParaRPr lang="en-GB" sz="11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Daily staff wellbeing drop-in sessions with ward manager are held.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Senior leadership accessibility and monthly drop-ins.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Monitoring of agency use shows a continuing reduction.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Debrief and reflective sessions in place for staff.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6360</Words>
  <Application>Microsoft Office PowerPoint</Application>
  <PresentationFormat>Widescreen</PresentationFormat>
  <Paragraphs>1037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Segoe UI</vt:lpstr>
      <vt:lpstr>Custom Design</vt:lpstr>
      <vt:lpstr>Title</vt:lpstr>
      <vt:lpstr>Narrative Summary</vt:lpstr>
      <vt:lpstr>Trust Overview</vt:lpstr>
      <vt:lpstr>Fill Rate Graphs</vt:lpstr>
      <vt:lpstr>Adult Acute Summary</vt:lpstr>
      <vt:lpstr>PICU Summary</vt:lpstr>
      <vt:lpstr>Adult Rehab Summary</vt:lpstr>
      <vt:lpstr>Older Persons Summary</vt:lpstr>
      <vt:lpstr>CYPS Summary</vt:lpstr>
      <vt:lpstr>Secure Services Summary</vt:lpstr>
      <vt:lpstr>LD Autism Summary</vt:lpstr>
      <vt:lpstr>Neuro Specialist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Hanley, Elizabeth</cp:lastModifiedBy>
  <cp:revision>7</cp:revision>
  <cp:lastPrinted>2024-07-22T13:12:39Z</cp:lastPrinted>
  <dcterms:created xsi:type="dcterms:W3CDTF">2016-09-04T11:54:55Z</dcterms:created>
  <dcterms:modified xsi:type="dcterms:W3CDTF">2024-07-22T13:18:56Z</dcterms:modified>
</cp:coreProperties>
</file>