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7" r:id="rId2"/>
    <p:sldId id="258" r:id="rId3"/>
    <p:sldId id="259" r:id="rId4"/>
    <p:sldId id="260" r:id="rId5"/>
    <p:sldId id="261" r:id="rId6"/>
    <p:sldId id="267" r:id="rId7"/>
    <p:sldId id="295" r:id="rId8"/>
    <p:sldId id="296" r:id="rId9"/>
    <p:sldId id="297" r:id="rId10"/>
    <p:sldId id="298" r:id="rId11"/>
    <p:sldId id="284" r:id="rId12"/>
    <p:sldId id="299" r:id="rId13"/>
    <p:sldId id="2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60" d="100"/>
          <a:sy n="60" d="100"/>
        </p:scale>
        <p:origin x="34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32979-E5B2-46E8-8CE4-C901BF4D4525}" type="datetimeFigureOut">
              <a:rPr lang="en-GB" smtClean="0"/>
              <a:t>20/01/2025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F9BBA-B9E9-41E6-B58B-D3C194CC6302}" type="slidenum">
              <a:rPr lang="en-GB" smtClean="0"/>
              <a:t>‹#›</a:t>
            </a:fld>
            <a:endParaRPr lang="en-GB"/>
          </a:p>
        </p:txBody>
      </p:sp>
    </p:spTree>
    <p:extLst>
      <p:ext uri="{BB962C8B-B14F-4D97-AF65-F5344CB8AC3E}">
        <p14:creationId xmlns:p14="http://schemas.microsoft.com/office/powerpoint/2010/main" val="366931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BOX - Header</a:t>
            </a:r>
            <a:endParaRPr dirty="0"/>
          </a:p>
          <a:p>
            <a:r>
              <a:rPr b="0" dirty="0"/>
              <a:t>No alt text provided</a:t>
            </a:r>
            <a:endParaRPr dirty="0"/>
          </a:p>
          <a:p>
            <a:endParaRPr dirty="0"/>
          </a:p>
          <a:p>
            <a:r>
              <a:rPr b="1" dirty="0"/>
              <a:t>TXT - Indicator Name</a:t>
            </a:r>
            <a:endParaRPr dirty="0"/>
          </a:p>
          <a:p>
            <a:r>
              <a:rPr b="0" dirty="0"/>
              <a:t>No alt text provided</a:t>
            </a:r>
            <a:endParaRPr dirty="0"/>
          </a:p>
          <a:p>
            <a:endParaRPr dirty="0"/>
          </a:p>
          <a:p>
            <a:r>
              <a:rPr b="1" dirty="0"/>
              <a:t>TXT - Indicator Definition</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PBI_CV_885EF3C3_31C1_4745_B2B9_20771D5AD196</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PBI_CV_885EF3C3_31C1_4745_B2B9_20771D5AD196</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PBI_CV_885EF3C3_31C1_4745_B2B9_20771D5AD196</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Planned</a:t>
            </a:r>
            <a:endParaRPr dirty="0"/>
          </a:p>
          <a:p>
            <a:r>
              <a:rPr b="0" dirty="0"/>
              <a:t>No alt text provided</a:t>
            </a:r>
            <a:endParaRPr dirty="0"/>
          </a:p>
          <a:p>
            <a:endParaRPr dirty="0"/>
          </a:p>
          <a:p>
            <a:r>
              <a:rPr b="1" dirty="0"/>
              <a:t>BOX - Performance</a:t>
            </a:r>
            <a:endParaRPr dirty="0"/>
          </a:p>
          <a:p>
            <a:r>
              <a:rPr b="0" dirty="0"/>
              <a:t>No alt text provided</a:t>
            </a:r>
            <a:endParaRPr dirty="0"/>
          </a:p>
          <a:p>
            <a:endParaRPr dirty="0"/>
          </a:p>
          <a:p>
            <a:r>
              <a:rPr b="1" dirty="0"/>
              <a:t>Actual</a:t>
            </a:r>
            <a:endParaRPr dirty="0"/>
          </a:p>
          <a:p>
            <a:r>
              <a:rPr b="0" dirty="0"/>
              <a:t>No alt text provided</a:t>
            </a:r>
            <a:endParaRPr dirty="0"/>
          </a:p>
          <a:p>
            <a:endParaRPr dirty="0"/>
          </a:p>
          <a:p>
            <a:r>
              <a:rPr b="1" dirty="0"/>
              <a:t>BOX - Performance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SPC Chart</a:t>
            </a:r>
            <a:endParaRPr dirty="0"/>
          </a:p>
          <a:p>
            <a:r>
              <a:rPr b="0" dirty="0"/>
              <a:t>No alt text provided</a:t>
            </a:r>
            <a:endParaRPr dirty="0"/>
          </a:p>
          <a:p>
            <a:endParaRPr dirty="0"/>
          </a:p>
          <a:p>
            <a:r>
              <a:rPr b="1" dirty="0"/>
              <a:t>BOX - Feedback Title</a:t>
            </a:r>
            <a:endParaRPr dirty="0"/>
          </a:p>
          <a:p>
            <a:r>
              <a:rPr b="0" dirty="0"/>
              <a:t>No alt text provided</a:t>
            </a:r>
            <a:endParaRPr dirty="0"/>
          </a:p>
          <a:p>
            <a:endParaRPr dirty="0"/>
          </a:p>
          <a:p>
            <a:r>
              <a:rPr b="1" dirty="0"/>
              <a:t>BOX - Feedback body</a:t>
            </a:r>
            <a:endParaRPr dirty="0"/>
          </a:p>
          <a:p>
            <a:r>
              <a:rPr b="0" dirty="0"/>
              <a:t>No alt text provided</a:t>
            </a:r>
            <a:endParaRPr dirty="0"/>
          </a:p>
          <a:p>
            <a:endParaRPr dirty="0"/>
          </a:p>
          <a:p>
            <a:r>
              <a:rPr b="1" dirty="0"/>
              <a:t>TXT - Feedback title</a:t>
            </a:r>
            <a:endParaRPr dirty="0"/>
          </a:p>
          <a:p>
            <a:r>
              <a:rPr b="0" dirty="0"/>
              <a:t>No alt text provided</a:t>
            </a:r>
            <a:endParaRPr dirty="0"/>
          </a:p>
          <a:p>
            <a:endParaRPr dirty="0"/>
          </a:p>
          <a:p>
            <a:r>
              <a:rPr b="1" dirty="0"/>
              <a:t>BOX - SPCChart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cardVisual</a:t>
            </a:r>
            <a:endParaRPr dirty="0"/>
          </a:p>
          <a:p>
            <a:r>
              <a:rPr b="0" dirty="0"/>
              <a:t>No alt text provided</a:t>
            </a:r>
            <a:endParaRPr dirty="0"/>
          </a:p>
          <a:p>
            <a:endParaRPr dirty="0"/>
          </a:p>
          <a:p>
            <a:r>
              <a:rPr b="1" dirty="0"/>
              <a:t>cardVisual</a:t>
            </a:r>
            <a:endParaRPr dirty="0"/>
          </a:p>
          <a:p>
            <a:r>
              <a:rPr b="0" dirty="0"/>
              <a:t>No alt text provided</a:t>
            </a:r>
            <a:endParaRPr dirty="0"/>
          </a:p>
          <a:p>
            <a:endParaRPr dirty="0"/>
          </a:p>
          <a:p>
            <a:r>
              <a:rPr b="1" dirty="0"/>
              <a:t>cardVisual</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Fill Rate</a:t>
            </a:r>
            <a:endParaRPr dirty="0"/>
          </a:p>
          <a:p>
            <a:r>
              <a:rPr b="0" dirty="0"/>
              <a:t>No alt text provided</a:t>
            </a:r>
            <a:endParaRPr dirty="0"/>
          </a:p>
          <a:p>
            <a:endParaRPr dirty="0"/>
          </a:p>
          <a:p>
            <a:r>
              <a:rPr b="1" dirty="0"/>
              <a:t>BOX - Performance</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BOX - Header</a:t>
            </a:r>
            <a:endParaRPr dirty="0"/>
          </a:p>
          <a:p>
            <a:r>
              <a:rPr b="0" dirty="0"/>
              <a:t>No alt text provided</a:t>
            </a:r>
            <a:endParaRPr dirty="0"/>
          </a:p>
          <a:p>
            <a:endParaRPr dirty="0"/>
          </a:p>
          <a:p>
            <a:r>
              <a:rPr b="1" dirty="0"/>
              <a:t>BOX - Background</a:t>
            </a:r>
            <a:endParaRPr dirty="0"/>
          </a:p>
          <a:p>
            <a:r>
              <a:rPr b="0" dirty="0"/>
              <a:t>No alt text provided</a:t>
            </a:r>
            <a:endParaRPr dirty="0"/>
          </a:p>
          <a:p>
            <a:endParaRPr dirty="0"/>
          </a:p>
          <a:p>
            <a:r>
              <a:rPr b="1" dirty="0"/>
              <a:t>TXT - Page Heading</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Indicator Title</a:t>
            </a:r>
            <a:endParaRPr dirty="0"/>
          </a:p>
          <a:p>
            <a:r>
              <a:rPr b="0" dirty="0"/>
              <a:t>No alt text provided</a:t>
            </a:r>
            <a:endParaRPr dirty="0"/>
          </a:p>
          <a:p>
            <a:endParaRPr dirty="0"/>
          </a:p>
          <a:p>
            <a:r>
              <a:rPr b="1" dirty="0"/>
              <a:t>SPC Chart</a:t>
            </a:r>
            <a:endParaRPr dirty="0"/>
          </a:p>
          <a:p>
            <a:r>
              <a:rPr b="0" dirty="0"/>
              <a:t>No alt text provided</a:t>
            </a:r>
            <a:endParaRPr dirty="0"/>
          </a:p>
          <a:p>
            <a:endParaRPr dirty="0"/>
          </a:p>
          <a:p>
            <a:r>
              <a:rPr b="1" dirty="0"/>
              <a:t>TXT - Indicator Title</a:t>
            </a:r>
            <a:endParaRPr dirty="0"/>
          </a:p>
          <a:p>
            <a:r>
              <a:rPr b="0" dirty="0"/>
              <a:t>No alt text provided</a:t>
            </a:r>
            <a:endParaRPr dirty="0"/>
          </a:p>
          <a:p>
            <a:endParaRPr dirty="0"/>
          </a:p>
          <a:p>
            <a:r>
              <a:rPr b="1" dirty="0"/>
              <a:t>SPC Chart</a:t>
            </a:r>
            <a:endParaRPr dirty="0"/>
          </a:p>
          <a:p>
            <a:r>
              <a:rPr b="0" dirty="0"/>
              <a:t>No alt text provided</a:t>
            </a:r>
            <a:endParaRPr dirty="0"/>
          </a:p>
          <a:p>
            <a:endParaRPr dirty="0"/>
          </a:p>
          <a:p>
            <a:r>
              <a:rPr b="1" dirty="0"/>
              <a:t>TXT - Indicator Title</a:t>
            </a:r>
            <a:endParaRPr dirty="0"/>
          </a:p>
          <a:p>
            <a:r>
              <a:rPr b="0" dirty="0"/>
              <a:t>No alt text provided</a:t>
            </a:r>
            <a:endParaRPr dirty="0"/>
          </a:p>
          <a:p>
            <a:endParaRPr dirty="0"/>
          </a:p>
          <a:p>
            <a:r>
              <a:rPr b="1" dirty="0"/>
              <a:t>SPC Chart</a:t>
            </a:r>
            <a:endParaRPr dirty="0"/>
          </a:p>
          <a:p>
            <a:r>
              <a:rPr b="0" dirty="0"/>
              <a:t>No alt text provided</a:t>
            </a:r>
            <a:endParaRPr dirty="0"/>
          </a:p>
          <a:p>
            <a:endParaRPr dirty="0"/>
          </a:p>
          <a:p>
            <a:r>
              <a:rPr b="1" dirty="0"/>
              <a:t>TXT - Indicator Title</a:t>
            </a:r>
            <a:endParaRPr dirty="0"/>
          </a:p>
          <a:p>
            <a:r>
              <a:rPr b="0" dirty="0"/>
              <a:t>No alt text provided</a:t>
            </a:r>
            <a:endParaRPr dirty="0"/>
          </a:p>
          <a:p>
            <a:endParaRPr dirty="0"/>
          </a:p>
          <a:p>
            <a:r>
              <a:rPr b="1" dirty="0"/>
              <a:t>SPC Chart</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BOX - Header</a:t>
            </a:r>
            <a:endParaRPr dirty="0"/>
          </a:p>
          <a:p>
            <a:r>
              <a:rPr b="0" dirty="0"/>
              <a:t>No alt text provided</a:t>
            </a:r>
            <a:endParaRPr dirty="0"/>
          </a:p>
          <a:p>
            <a:endParaRPr dirty="0"/>
          </a:p>
          <a:p>
            <a:r>
              <a:rPr b="1" dirty="0"/>
              <a:t>BOX - Background</a:t>
            </a:r>
            <a:endParaRPr dirty="0"/>
          </a:p>
          <a:p>
            <a:r>
              <a:rPr b="0" dirty="0"/>
              <a:t>No alt text provided</a:t>
            </a:r>
            <a:endParaRPr dirty="0"/>
          </a:p>
          <a:p>
            <a:endParaRPr dirty="0"/>
          </a:p>
          <a:p>
            <a:r>
              <a:rPr b="1" dirty="0"/>
              <a:t>TXT - Page Heading</a:t>
            </a:r>
            <a:endParaRPr dirty="0"/>
          </a:p>
          <a:p>
            <a:r>
              <a:rPr b="0" dirty="0"/>
              <a:t>No alt text provided</a:t>
            </a:r>
            <a:endParaRPr dirty="0"/>
          </a:p>
          <a:p>
            <a:endParaRPr dirty="0"/>
          </a:p>
          <a:p>
            <a:r>
              <a:rPr b="1" dirty="0"/>
              <a:t>TXT - Reporting Period</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TXT - Indicator Title</a:t>
            </a:r>
            <a:endParaRPr dirty="0"/>
          </a:p>
          <a:p>
            <a:r>
              <a:rPr b="0" dirty="0"/>
              <a:t>No alt text provided</a:t>
            </a:r>
            <a:endParaRPr dirty="0"/>
          </a:p>
          <a:p>
            <a:endParaRPr dirty="0"/>
          </a:p>
          <a:p>
            <a:r>
              <a:rPr b="1" dirty="0"/>
              <a:t>SPC Chart</a:t>
            </a:r>
            <a:endParaRPr dirty="0"/>
          </a:p>
          <a:p>
            <a:r>
              <a:rPr b="0" dirty="0"/>
              <a:t>No alt text provided</a:t>
            </a:r>
            <a:endParaRPr dirty="0"/>
          </a:p>
          <a:p>
            <a:endParaRPr dirty="0"/>
          </a:p>
          <a:p>
            <a:r>
              <a:rPr b="1" dirty="0"/>
              <a:t>TXT - Indicator Title</a:t>
            </a:r>
            <a:endParaRPr dirty="0"/>
          </a:p>
          <a:p>
            <a:r>
              <a:rPr b="0" dirty="0"/>
              <a:t>No alt text provided</a:t>
            </a:r>
            <a:endParaRPr dirty="0"/>
          </a:p>
          <a:p>
            <a:endParaRPr dirty="0"/>
          </a:p>
          <a:p>
            <a:r>
              <a:rPr b="1" dirty="0"/>
              <a:t>SPC Chart</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shape</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5200c671-f72a-4a35-a811-c2a9d2938edc/?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5200c671-f72a-4a35-a811-c2a9d2938edc/?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5200c671-f72a-4a35-a811-c2a9d2938edc/?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5200c671-f72a-4a35-a811-c2a9d2938edc/?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5200c671-f72a-4a35-a811-c2a9d2938edc/?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e38778b0-1b78-42d0-b663-102afe0cd448/?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image ,image ,textbox ,shape ,TextEnhancerByMAQ46ASG0293G65JY43S89DKJ9 ,image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Title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CYPS Summary</a:t>
            </a:r>
          </a:p>
        </p:txBody>
      </p:sp>
      <p:sp>
        <p:nvSpPr>
          <p:cNvPr id="2" name="TextBox 1">
            <a:extLst>
              <a:ext uri="{FF2B5EF4-FFF2-40B4-BE49-F238E27FC236}">
                <a16:creationId xmlns:a16="http://schemas.microsoft.com/office/drawing/2014/main" id="{927DEB69-3377-93E5-6354-9C24CCEBB8AE}"/>
              </a:ext>
            </a:extLst>
          </p:cNvPr>
          <p:cNvSpPr txBox="1"/>
          <p:nvPr/>
        </p:nvSpPr>
        <p:spPr>
          <a:xfrm>
            <a:off x="340465" y="1478599"/>
            <a:ext cx="3528000" cy="3247043"/>
          </a:xfrm>
          <a:prstGeom prst="rect">
            <a:avLst/>
          </a:prstGeom>
          <a:noFill/>
        </p:spPr>
        <p:txBody>
          <a:bodyPr wrap="square" rtlCol="0">
            <a:spAutoFit/>
          </a:bodyPr>
          <a:lstStyle/>
          <a:p>
            <a:pPr algn="just">
              <a:spcAft>
                <a:spcPts val="600"/>
              </a:spcAft>
            </a:pPr>
            <a:r>
              <a:rPr lang="en-GB" sz="1000" b="0" i="0" dirty="0">
                <a:effectLst/>
                <a:latin typeface="Segoe UI" panose="020B0502040204020203" pitchFamily="34" charset="0"/>
                <a:cs typeface="Segoe UI" panose="020B0502040204020203" pitchFamily="34" charset="0"/>
              </a:rPr>
              <a:t>Staffing pressures resulting from:</a:t>
            </a:r>
          </a:p>
          <a:p>
            <a:pPr marL="171450" indent="-171450" algn="just">
              <a:spcAft>
                <a:spcPts val="600"/>
              </a:spcAft>
              <a:buFont typeface="Arial" panose="020B0604020202020204" pitchFamily="34" charset="0"/>
              <a:buChar char="•"/>
            </a:pPr>
            <a:r>
              <a:rPr lang="en-GB" sz="1000" b="0" i="0" dirty="0">
                <a:effectLst/>
                <a:latin typeface="Segoe UI" panose="020B0502040204020203" pitchFamily="34" charset="0"/>
                <a:cs typeface="Segoe UI" panose="020B0502040204020203" pitchFamily="34" charset="0"/>
              </a:rPr>
              <a:t>A high level of preceptees who are unable to take charge of wards.</a:t>
            </a: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Increased sickness in registered and non-registered staff.</a:t>
            </a:r>
            <a:endParaRPr lang="en-GB" sz="1000" b="0" i="0" dirty="0">
              <a:effectLst/>
              <a:latin typeface="Segoe UI" panose="020B0502040204020203" pitchFamily="34" charset="0"/>
              <a:cs typeface="Segoe UI" panose="020B0502040204020203" pitchFamily="34" charset="0"/>
            </a:endParaRPr>
          </a:p>
          <a:p>
            <a:pPr marL="171450" indent="-171450" algn="just">
              <a:spcAft>
                <a:spcPts val="600"/>
              </a:spcAft>
              <a:buFont typeface="Arial" panose="020B0604020202020204" pitchFamily="34" charset="0"/>
              <a:buChar char="•"/>
            </a:pPr>
            <a:r>
              <a:rPr lang="en-GB" sz="1000" b="0" i="0" dirty="0">
                <a:effectLst/>
                <a:latin typeface="Segoe UI" panose="020B0502040204020203" pitchFamily="34" charset="0"/>
                <a:cs typeface="Segoe UI" panose="020B0502040204020203" pitchFamily="34" charset="0"/>
              </a:rPr>
              <a:t>Clinically Ready for Discharge patients on all wards. </a:t>
            </a: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Out of pathway and out of area patients.</a:t>
            </a:r>
            <a:endParaRPr lang="en-GB" sz="1000" b="0" i="0" dirty="0">
              <a:effectLst/>
              <a:latin typeface="Segoe UI" panose="020B0502040204020203" pitchFamily="34" charset="0"/>
              <a:cs typeface="Segoe UI" panose="020B0502040204020203" pitchFamily="34" charset="0"/>
            </a:endParaRPr>
          </a:p>
          <a:p>
            <a:pPr marL="171450" indent="-171450" algn="just">
              <a:spcAft>
                <a:spcPts val="600"/>
              </a:spcAft>
              <a:buFont typeface="Arial" panose="020B0604020202020204" pitchFamily="34" charset="0"/>
              <a:buChar char="•"/>
            </a:pPr>
            <a:r>
              <a:rPr lang="en-GB" sz="1000" b="0" i="0" dirty="0">
                <a:effectLst/>
                <a:latin typeface="Segoe UI" panose="020B0502040204020203" pitchFamily="34" charset="0"/>
                <a:cs typeface="Segoe UI" panose="020B0502040204020203" pitchFamily="34" charset="0"/>
              </a:rPr>
              <a:t>High levels of acuity and complex packages of care requiring enhanced engagement and observation levels. </a:t>
            </a: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High levels of enhanced observations to support Eating disorder cohort. </a:t>
            </a:r>
            <a:endParaRPr lang="en-GB" sz="1000" b="0" i="0" dirty="0">
              <a:effectLst/>
              <a:latin typeface="Segoe UI" panose="020B0502040204020203" pitchFamily="34" charset="0"/>
              <a:cs typeface="Segoe UI" panose="020B0502040204020203" pitchFamily="34" charset="0"/>
            </a:endParaRP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Continued high levels</a:t>
            </a:r>
            <a:r>
              <a:rPr lang="en-GB" sz="1000" b="0" i="0" dirty="0">
                <a:effectLst/>
                <a:latin typeface="Segoe UI" panose="020B0502040204020203" pitchFamily="34" charset="0"/>
                <a:cs typeface="Segoe UI" panose="020B0502040204020203" pitchFamily="34" charset="0"/>
              </a:rPr>
              <a:t> </a:t>
            </a:r>
            <a:r>
              <a:rPr lang="en-GB" sz="1000" dirty="0">
                <a:latin typeface="Segoe UI" panose="020B0502040204020203" pitchFamily="34" charset="0"/>
                <a:cs typeface="Segoe UI" panose="020B0502040204020203" pitchFamily="34" charset="0"/>
              </a:rPr>
              <a:t>of</a:t>
            </a:r>
            <a:r>
              <a:rPr lang="en-GB" sz="1000" b="0" i="0" dirty="0">
                <a:effectLst/>
                <a:latin typeface="Segoe UI" panose="020B0502040204020203" pitchFamily="34" charset="0"/>
                <a:cs typeface="Segoe UI" panose="020B0502040204020203" pitchFamily="34" charset="0"/>
              </a:rPr>
              <a:t> Violence and Aggression towards staff. </a:t>
            </a:r>
          </a:p>
          <a:p>
            <a:pPr marL="171450" indent="-171450" algn="just">
              <a:spcAft>
                <a:spcPts val="600"/>
              </a:spcAft>
              <a:buFont typeface="Arial" panose="020B0604020202020204" pitchFamily="34" charset="0"/>
              <a:buChar char="•"/>
            </a:pPr>
            <a:r>
              <a:rPr lang="en-GB" sz="1000" b="0" i="0" dirty="0">
                <a:effectLst/>
                <a:latin typeface="Segoe UI" panose="020B0502040204020203" pitchFamily="34" charset="0"/>
                <a:cs typeface="Segoe UI" panose="020B0502040204020203" pitchFamily="34" charset="0"/>
              </a:rPr>
              <a:t>Increased levels of self-harm and need for restrictions.</a:t>
            </a:r>
          </a:p>
          <a:p>
            <a:pPr marL="171450" indent="-171450" algn="just">
              <a:spcAft>
                <a:spcPts val="600"/>
              </a:spcAft>
              <a:buFont typeface="Arial" panose="020B0604020202020204" pitchFamily="34" charset="0"/>
              <a:buChar char="•"/>
            </a:pPr>
            <a:r>
              <a:rPr lang="en-GB" sz="1000" b="0" i="0" dirty="0">
                <a:effectLst/>
                <a:latin typeface="Segoe UI" panose="020B0502040204020203" pitchFamily="34" charset="0"/>
                <a:cs typeface="Segoe UI" panose="020B0502040204020203" pitchFamily="34" charset="0"/>
              </a:rPr>
              <a:t>Poor </a:t>
            </a:r>
            <a:r>
              <a:rPr lang="en-GB" sz="1000" dirty="0">
                <a:latin typeface="Segoe UI" panose="020B0502040204020203" pitchFamily="34" charset="0"/>
                <a:cs typeface="Segoe UI" panose="020B0502040204020203" pitchFamily="34" charset="0"/>
              </a:rPr>
              <a:t>Wi-Fi</a:t>
            </a:r>
            <a:r>
              <a:rPr lang="en-GB" sz="1000" b="0" i="0" dirty="0">
                <a:effectLst/>
                <a:latin typeface="Segoe UI" panose="020B0502040204020203" pitchFamily="34" charset="0"/>
                <a:cs typeface="Segoe UI" panose="020B0502040204020203" pitchFamily="34" charset="0"/>
              </a:rPr>
              <a:t> signal having an impact on 1 x patient</a:t>
            </a:r>
            <a:r>
              <a:rPr lang="en-GB" sz="1000" dirty="0">
                <a:latin typeface="Segoe UI" panose="020B0502040204020203" pitchFamily="34" charset="0"/>
                <a:cs typeface="Segoe UI" panose="020B0502040204020203" pitchFamily="34" charset="0"/>
              </a:rPr>
              <a:t>: </a:t>
            </a:r>
            <a:r>
              <a:rPr lang="en-GB" sz="1000" b="0" i="0" dirty="0">
                <a:effectLst/>
                <a:latin typeface="Segoe UI" panose="020B0502040204020203" pitchFamily="34" charset="0"/>
                <a:cs typeface="Segoe UI" panose="020B0502040204020203" pitchFamily="34" charset="0"/>
              </a:rPr>
              <a:t>increased</a:t>
            </a: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41B29EDE-38B9-EF2A-0A30-8DA9134ED36F}"/>
              </a:ext>
            </a:extLst>
          </p:cNvPr>
          <p:cNvSpPr txBox="1"/>
          <p:nvPr/>
        </p:nvSpPr>
        <p:spPr>
          <a:xfrm>
            <a:off x="8002620" y="1478600"/>
            <a:ext cx="3816000" cy="2477601"/>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000" b="0" i="0" dirty="0">
                <a:effectLst/>
                <a:latin typeface="Segoe UI" panose="020B0502040204020203" pitchFamily="34" charset="0"/>
                <a:cs typeface="Segoe UI" panose="020B0502040204020203" pitchFamily="34" charset="0"/>
              </a:rPr>
              <a:t>Daily staffing huddles to review staffing levels with Ward Managers and Clinical Managers. </a:t>
            </a:r>
          </a:p>
          <a:p>
            <a:pPr marL="171450" indent="-171450" algn="just">
              <a:spcAft>
                <a:spcPts val="600"/>
              </a:spcAft>
              <a:buFont typeface="Arial" panose="020B0604020202020204" pitchFamily="34" charset="0"/>
              <a:buChar char="•"/>
            </a:pPr>
            <a:r>
              <a:rPr lang="en-GB" sz="1000" b="0" i="0" dirty="0">
                <a:effectLst/>
                <a:latin typeface="Segoe UI" panose="020B0502040204020203" pitchFamily="34" charset="0"/>
                <a:cs typeface="Segoe UI" panose="020B0502040204020203" pitchFamily="34" charset="0"/>
              </a:rPr>
              <a:t>Level loading of skill mix within service, including temporary redeployment of staff to support. </a:t>
            </a:r>
          </a:p>
          <a:p>
            <a:pPr marL="171450" indent="-171450" algn="just">
              <a:spcAft>
                <a:spcPts val="600"/>
              </a:spcAft>
              <a:buFont typeface="Arial" panose="020B0604020202020204" pitchFamily="34" charset="0"/>
              <a:buChar char="•"/>
            </a:pPr>
            <a:r>
              <a:rPr lang="en-GB" sz="1000" b="0" i="0" dirty="0">
                <a:effectLst/>
                <a:latin typeface="Segoe UI" panose="020B0502040204020203" pitchFamily="34" charset="0"/>
                <a:cs typeface="Segoe UI" panose="020B0502040204020203" pitchFamily="34" charset="0"/>
              </a:rPr>
              <a:t>Discharge planning meeting in place: delays in discharges escalated to </a:t>
            </a:r>
            <a:r>
              <a:rPr lang="en-GB" sz="1000" dirty="0">
                <a:latin typeface="Segoe UI" panose="020B0502040204020203" pitchFamily="34" charset="0"/>
                <a:cs typeface="Segoe UI" panose="020B0502040204020203" pitchFamily="34" charset="0"/>
              </a:rPr>
              <a:t>i</a:t>
            </a:r>
            <a:r>
              <a:rPr lang="en-GB" sz="1000" b="0" i="0" dirty="0">
                <a:effectLst/>
                <a:latin typeface="Segoe UI" panose="020B0502040204020203" pitchFamily="34" charset="0"/>
                <a:cs typeface="Segoe UI" panose="020B0502040204020203" pitchFamily="34" charset="0"/>
              </a:rPr>
              <a:t>ncrease focus on ensuring patients is being nursed in the correct pathway, dependent on level of risk or treatment need. </a:t>
            </a:r>
          </a:p>
          <a:p>
            <a:pPr marL="171450" indent="-171450" algn="just">
              <a:spcAft>
                <a:spcPts val="600"/>
              </a:spcAft>
              <a:buFont typeface="Arial" panose="020B0604020202020204" pitchFamily="34" charset="0"/>
              <a:buChar char="•"/>
            </a:pPr>
            <a:r>
              <a:rPr lang="en-GB" sz="1000" b="0" i="0" dirty="0">
                <a:effectLst/>
                <a:latin typeface="Segoe UI" panose="020B0502040204020203" pitchFamily="34" charset="0"/>
                <a:cs typeface="Segoe UI" panose="020B0502040204020203" pitchFamily="34" charset="0"/>
              </a:rPr>
              <a:t>Regular </a:t>
            </a:r>
            <a:r>
              <a:rPr lang="en-GB" sz="1000" dirty="0">
                <a:latin typeface="Segoe UI" panose="020B0502040204020203" pitchFamily="34" charset="0"/>
                <a:cs typeface="Segoe UI" panose="020B0502040204020203" pitchFamily="34" charset="0"/>
              </a:rPr>
              <a:t>w</a:t>
            </a:r>
            <a:r>
              <a:rPr lang="en-GB" sz="1000" b="0" i="0" dirty="0">
                <a:effectLst/>
                <a:latin typeface="Segoe UI" panose="020B0502040204020203" pitchFamily="34" charset="0"/>
                <a:cs typeface="Segoe UI" panose="020B0502040204020203" pitchFamily="34" charset="0"/>
              </a:rPr>
              <a:t>orkforce support in place for managing staff sickness. </a:t>
            </a:r>
          </a:p>
          <a:p>
            <a:pPr marL="171450" indent="-171450" algn="just">
              <a:spcAft>
                <a:spcPts val="600"/>
              </a:spcAft>
              <a:buFont typeface="Arial" panose="020B0604020202020204" pitchFamily="34" charset="0"/>
              <a:buChar char="•"/>
            </a:pPr>
            <a:r>
              <a:rPr lang="en-GB" sz="1000" b="0" i="0" dirty="0">
                <a:effectLst/>
                <a:latin typeface="Segoe UI" panose="020B0502040204020203" pitchFamily="34" charset="0"/>
                <a:cs typeface="Segoe UI" panose="020B0502040204020203" pitchFamily="34" charset="0"/>
              </a:rPr>
              <a:t>CYPS Inpatient Pathway Meeting. </a:t>
            </a: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Preceptee induction and support; band 5 fixed term recruitment to support preceptees.</a:t>
            </a: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38DE236E-F650-97FE-A63F-E014403A8BC5}"/>
              </a:ext>
            </a:extLst>
          </p:cNvPr>
          <p:cNvSpPr txBox="1"/>
          <p:nvPr/>
        </p:nvSpPr>
        <p:spPr>
          <a:xfrm>
            <a:off x="4022479" y="1478599"/>
            <a:ext cx="3852000" cy="1745799"/>
          </a:xfrm>
          <a:prstGeom prst="rect">
            <a:avLst/>
          </a:prstGeom>
          <a:noFill/>
        </p:spPr>
        <p:txBody>
          <a:bodyPr wrap="square" rtlCol="0">
            <a:spAutoFit/>
          </a:bodyPr>
          <a:lstStyle/>
          <a:p>
            <a:pPr marL="171450" indent="-171450" algn="just">
              <a:lnSpc>
                <a:spcPct val="107000"/>
              </a:lnSpc>
              <a:spcAft>
                <a:spcPts val="800"/>
              </a:spcAft>
              <a:buFont typeface="Arial" panose="020B0604020202020204" pitchFamily="34" charset="0"/>
              <a:buChar char="•"/>
            </a:pPr>
            <a:r>
              <a:rPr lang="en-GB" sz="1000" kern="100" dirty="0">
                <a:effectLst/>
                <a:latin typeface="Segoe UI" panose="020B0502040204020203" pitchFamily="34" charset="0"/>
                <a:ea typeface="Calibri" panose="020F0502020204030204" pitchFamily="34" charset="0"/>
                <a:cs typeface="Segoe UI" panose="020B0502040204020203" pitchFamily="34" charset="0"/>
              </a:rPr>
              <a:t>The proportion of preceptees to experienced B</a:t>
            </a:r>
            <a:r>
              <a:rPr lang="en-GB" sz="1000" kern="100" dirty="0">
                <a:latin typeface="Segoe UI" panose="020B0502040204020203" pitchFamily="34" charset="0"/>
                <a:ea typeface="Calibri" panose="020F0502020204030204" pitchFamily="34" charset="0"/>
                <a:cs typeface="Segoe UI" panose="020B0502040204020203" pitchFamily="34" charset="0"/>
              </a:rPr>
              <a:t>5</a:t>
            </a:r>
            <a:r>
              <a:rPr lang="en-GB" sz="1000" kern="100" dirty="0">
                <a:effectLst/>
                <a:latin typeface="Segoe UI" panose="020B0502040204020203" pitchFamily="34" charset="0"/>
                <a:ea typeface="Calibri" panose="020F0502020204030204" pitchFamily="34" charset="0"/>
                <a:cs typeface="Segoe UI" panose="020B0502040204020203" pitchFamily="34" charset="0"/>
              </a:rPr>
              <a:t> nurses.</a:t>
            </a:r>
          </a:p>
          <a:p>
            <a:pPr marL="171450" indent="-171450" algn="just">
              <a:lnSpc>
                <a:spcPct val="107000"/>
              </a:lnSpc>
              <a:spcAft>
                <a:spcPts val="800"/>
              </a:spcAft>
              <a:buFont typeface="Arial" panose="020B0604020202020204" pitchFamily="34" charset="0"/>
              <a:buChar char="•"/>
            </a:pPr>
            <a:r>
              <a:rPr lang="en-GB" sz="1000" kern="100" dirty="0">
                <a:effectLst/>
                <a:latin typeface="Segoe UI" panose="020B0502040204020203" pitchFamily="34" charset="0"/>
                <a:ea typeface="Calibri" panose="020F0502020204030204" pitchFamily="34" charset="0"/>
                <a:cs typeface="Segoe UI" panose="020B0502040204020203" pitchFamily="34" charset="0"/>
              </a:rPr>
              <a:t>High levels of acuity, in particular Violence and Aggression for individual young people</a:t>
            </a:r>
            <a:r>
              <a:rPr lang="en-GB" sz="1000" kern="100" dirty="0">
                <a:latin typeface="Segoe UI" panose="020B0502040204020203" pitchFamily="34" charset="0"/>
                <a:ea typeface="Calibri" panose="020F0502020204030204" pitchFamily="34" charset="0"/>
                <a:cs typeface="Segoe UI" panose="020B0502040204020203" pitchFamily="34" charset="0"/>
              </a:rPr>
              <a:t>:</a:t>
            </a:r>
            <a:endParaRPr lang="en-GB" sz="1000" kern="100" dirty="0">
              <a:effectLst/>
              <a:latin typeface="Segoe UI" panose="020B0502040204020203" pitchFamily="34" charset="0"/>
              <a:ea typeface="Calibri" panose="020F0502020204030204" pitchFamily="34" charset="0"/>
              <a:cs typeface="Segoe UI" panose="020B0502040204020203" pitchFamily="34" charset="0"/>
            </a:endParaRPr>
          </a:p>
          <a:p>
            <a:pPr marL="628650" lvl="1" indent="-171450" algn="just">
              <a:lnSpc>
                <a:spcPct val="107000"/>
              </a:lnSpc>
              <a:spcAft>
                <a:spcPts val="800"/>
              </a:spcAft>
              <a:buFont typeface="Arial" panose="020B0604020202020204" pitchFamily="34" charset="0"/>
              <a:buChar char="•"/>
            </a:pPr>
            <a:r>
              <a:rPr lang="en-GB" sz="1000" kern="100" dirty="0">
                <a:effectLst/>
                <a:latin typeface="Segoe UI" panose="020B0502040204020203" pitchFamily="34" charset="0"/>
                <a:ea typeface="Calibri" panose="020F0502020204030204" pitchFamily="34" charset="0"/>
                <a:cs typeface="Segoe UI" panose="020B0502040204020203" pitchFamily="34" charset="0"/>
              </a:rPr>
              <a:t>Lotus </a:t>
            </a:r>
            <a:r>
              <a:rPr lang="en-GB" sz="1000" kern="100" dirty="0">
                <a:latin typeface="Segoe UI" panose="020B0502040204020203" pitchFamily="34" charset="0"/>
                <a:ea typeface="Calibri" panose="020F0502020204030204" pitchFamily="34" charset="0"/>
                <a:cs typeface="Segoe UI" panose="020B0502040204020203" pitchFamily="34" charset="0"/>
              </a:rPr>
              <a:t> 112 </a:t>
            </a:r>
            <a:r>
              <a:rPr lang="en-GB" sz="1000" kern="100" dirty="0">
                <a:effectLst/>
                <a:latin typeface="Segoe UI" panose="020B0502040204020203" pitchFamily="34" charset="0"/>
                <a:ea typeface="Calibri" panose="020F0502020204030204" pitchFamily="34" charset="0"/>
                <a:cs typeface="Segoe UI" panose="020B0502040204020203" pitchFamily="34" charset="0"/>
              </a:rPr>
              <a:t>Incidents </a:t>
            </a:r>
          </a:p>
          <a:p>
            <a:pPr marL="628650" lvl="1" indent="-171450" algn="just">
              <a:lnSpc>
                <a:spcPct val="107000"/>
              </a:lnSpc>
              <a:spcAft>
                <a:spcPts val="800"/>
              </a:spcAft>
              <a:buFont typeface="Arial" panose="020B0604020202020204" pitchFamily="34" charset="0"/>
              <a:buChar char="•"/>
            </a:pPr>
            <a:r>
              <a:rPr lang="en-GB" sz="1000" kern="100" dirty="0">
                <a:effectLst/>
                <a:latin typeface="Segoe UI" panose="020B0502040204020203" pitchFamily="34" charset="0"/>
                <a:ea typeface="Calibri" panose="020F0502020204030204" pitchFamily="34" charset="0"/>
                <a:cs typeface="Segoe UI" panose="020B0502040204020203" pitchFamily="34" charset="0"/>
              </a:rPr>
              <a:t>Riding </a:t>
            </a:r>
            <a:r>
              <a:rPr lang="en-GB" sz="1000" kern="100" dirty="0">
                <a:latin typeface="Segoe UI" panose="020B0502040204020203" pitchFamily="34" charset="0"/>
                <a:ea typeface="Calibri" panose="020F0502020204030204" pitchFamily="34" charset="0"/>
                <a:cs typeface="Segoe UI" panose="020B0502040204020203" pitchFamily="34" charset="0"/>
              </a:rPr>
              <a:t>38 </a:t>
            </a:r>
            <a:r>
              <a:rPr lang="en-GB" sz="1000" kern="100" dirty="0">
                <a:effectLst/>
                <a:latin typeface="Segoe UI" panose="020B0502040204020203" pitchFamily="34" charset="0"/>
                <a:ea typeface="Calibri" panose="020F0502020204030204" pitchFamily="34" charset="0"/>
                <a:cs typeface="Segoe UI" panose="020B0502040204020203" pitchFamily="34" charset="0"/>
              </a:rPr>
              <a:t>Incidents </a:t>
            </a:r>
          </a:p>
          <a:p>
            <a:pPr marL="628650" lvl="1" indent="-171450" algn="just">
              <a:lnSpc>
                <a:spcPct val="107000"/>
              </a:lnSpc>
              <a:spcAft>
                <a:spcPts val="800"/>
              </a:spcAft>
              <a:buFont typeface="Arial" panose="020B0604020202020204" pitchFamily="34" charset="0"/>
              <a:buChar char="•"/>
            </a:pPr>
            <a:r>
              <a:rPr lang="en-GB" sz="1000" kern="100" dirty="0">
                <a:effectLst/>
                <a:latin typeface="Segoe UI" panose="020B0502040204020203" pitchFamily="34" charset="0"/>
                <a:ea typeface="Calibri" panose="020F0502020204030204" pitchFamily="34" charset="0"/>
                <a:cs typeface="Segoe UI" panose="020B0502040204020203" pitchFamily="34" charset="0"/>
              </a:rPr>
              <a:t>Stephenson</a:t>
            </a:r>
            <a:r>
              <a:rPr lang="en-GB" sz="1000" kern="100" dirty="0">
                <a:latin typeface="Segoe UI" panose="020B0502040204020203" pitchFamily="34" charset="0"/>
                <a:ea typeface="Calibri" panose="020F0502020204030204" pitchFamily="34" charset="0"/>
                <a:cs typeface="Segoe UI" panose="020B0502040204020203" pitchFamily="34" charset="0"/>
              </a:rPr>
              <a:t> 12 </a:t>
            </a:r>
            <a:r>
              <a:rPr lang="en-GB" sz="1000" kern="100" dirty="0">
                <a:effectLst/>
                <a:latin typeface="Segoe UI" panose="020B0502040204020203" pitchFamily="34" charset="0"/>
                <a:ea typeface="Calibri" panose="020F0502020204030204" pitchFamily="34" charset="0"/>
                <a:cs typeface="Segoe UI" panose="020B0502040204020203" pitchFamily="34" charset="0"/>
              </a:rPr>
              <a:t>Incidents</a:t>
            </a:r>
          </a:p>
          <a:p>
            <a:pPr marL="628650" lvl="1" indent="-171450" algn="just">
              <a:lnSpc>
                <a:spcPct val="107000"/>
              </a:lnSpc>
              <a:spcAft>
                <a:spcPts val="800"/>
              </a:spcAft>
              <a:buFont typeface="Arial" panose="020B0604020202020204" pitchFamily="34" charset="0"/>
              <a:buChar char="•"/>
            </a:pPr>
            <a:r>
              <a:rPr lang="en-GB" sz="1000" kern="100" dirty="0">
                <a:effectLst/>
                <a:latin typeface="Segoe UI" panose="020B0502040204020203" pitchFamily="34" charset="0"/>
                <a:ea typeface="Calibri" panose="020F0502020204030204" pitchFamily="34" charset="0"/>
                <a:cs typeface="Segoe UI" panose="020B0502040204020203" pitchFamily="34" charset="0"/>
              </a:rPr>
              <a:t>Redburn  </a:t>
            </a:r>
            <a:r>
              <a:rPr lang="en-GB" sz="1000" kern="100" dirty="0">
                <a:latin typeface="Segoe UI" panose="020B0502040204020203" pitchFamily="34" charset="0"/>
                <a:ea typeface="Calibri" panose="020F0502020204030204" pitchFamily="34" charset="0"/>
                <a:cs typeface="Segoe UI" panose="020B0502040204020203" pitchFamily="34" charset="0"/>
              </a:rPr>
              <a:t>76</a:t>
            </a:r>
            <a:r>
              <a:rPr lang="en-GB" sz="1000" kern="100" dirty="0">
                <a:effectLst/>
                <a:latin typeface="Segoe UI" panose="020B0502040204020203" pitchFamily="34" charset="0"/>
                <a:ea typeface="Calibri" panose="020F0502020204030204" pitchFamily="34" charset="0"/>
                <a:cs typeface="Segoe UI" panose="020B0502040204020203" pitchFamily="34" charset="0"/>
              </a:rPr>
              <a:t> Incidents </a:t>
            </a:r>
            <a:endParaRPr lang="en-GB" sz="11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D11586DE-B8ED-8E98-E625-9A929671B56D}"/>
              </a:ext>
            </a:extLst>
          </p:cNvPr>
          <p:cNvSpPr txBox="1"/>
          <p:nvPr/>
        </p:nvSpPr>
        <p:spPr>
          <a:xfrm>
            <a:off x="4009542" y="4756153"/>
            <a:ext cx="3852000" cy="1246495"/>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000" b="0" i="0" dirty="0">
                <a:effectLst/>
                <a:latin typeface="Segoe UI" panose="020B0502040204020203" pitchFamily="34" charset="0"/>
                <a:cs typeface="Segoe UI" panose="020B0502040204020203" pitchFamily="34" charset="0"/>
              </a:rPr>
              <a:t>Successful recruitment to band 3 posts via the fast-track process to recruit temporary staff members.</a:t>
            </a:r>
          </a:p>
          <a:p>
            <a:pPr marL="171450" indent="-171450" algn="just">
              <a:spcAft>
                <a:spcPts val="600"/>
              </a:spcAft>
              <a:buFont typeface="Arial" panose="020B0604020202020204" pitchFamily="34" charset="0"/>
              <a:buChar char="•"/>
            </a:pPr>
            <a:r>
              <a:rPr lang="en-GB" sz="1000" b="0" i="0" dirty="0">
                <a:effectLst/>
                <a:latin typeface="Segoe UI" panose="020B0502040204020203" pitchFamily="34" charset="0"/>
                <a:cs typeface="Segoe UI" panose="020B0502040204020203" pitchFamily="34" charset="0"/>
              </a:rPr>
              <a:t>Daily staff wellbeing drop-in sessions with ward manager. </a:t>
            </a:r>
          </a:p>
          <a:p>
            <a:pPr marL="171450" indent="-171450" algn="just">
              <a:spcAft>
                <a:spcPts val="600"/>
              </a:spcAft>
              <a:buFont typeface="Arial" panose="020B0604020202020204" pitchFamily="34" charset="0"/>
              <a:buChar char="•"/>
            </a:pPr>
            <a:r>
              <a:rPr lang="en-GB" sz="1000" b="0" i="0" dirty="0">
                <a:effectLst/>
                <a:latin typeface="Segoe UI" panose="020B0502040204020203" pitchFamily="34" charset="0"/>
                <a:cs typeface="Segoe UI" panose="020B0502040204020203" pitchFamily="34" charset="0"/>
              </a:rPr>
              <a:t>Senior leadership accessibility and monthly drop-ins.</a:t>
            </a:r>
          </a:p>
          <a:p>
            <a:pPr marL="171450" indent="-171450" algn="just">
              <a:spcAft>
                <a:spcPts val="600"/>
              </a:spcAft>
              <a:buFont typeface="Arial" panose="020B0604020202020204" pitchFamily="34" charset="0"/>
              <a:buChar char="•"/>
            </a:pPr>
            <a:r>
              <a:rPr lang="en-GB" sz="1000" dirty="0">
                <a:latin typeface="Segoe UI" panose="020B0502040204020203" pitchFamily="34" charset="0"/>
                <a:cs typeface="Segoe UI" panose="020B0502040204020203" pitchFamily="34" charset="0"/>
              </a:rPr>
              <a:t>Positive feedback from a family regarding patient care and treatment.</a:t>
            </a:r>
            <a:r>
              <a:rPr lang="en-GB" sz="1000" b="0" i="0" dirty="0">
                <a:effectLst/>
                <a:latin typeface="Segoe UI" panose="020B0502040204020203" pitchFamily="34" charset="0"/>
                <a:cs typeface="Segoe UI" panose="020B0502040204020203"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Secure Services Summary</a:t>
            </a:r>
          </a:p>
        </p:txBody>
      </p:sp>
      <p:sp>
        <p:nvSpPr>
          <p:cNvPr id="2" name="TextBox 1">
            <a:extLst>
              <a:ext uri="{FF2B5EF4-FFF2-40B4-BE49-F238E27FC236}">
                <a16:creationId xmlns:a16="http://schemas.microsoft.com/office/drawing/2014/main" id="{9BBFA62B-7865-572C-DFFC-0D8D68E77B7A}"/>
              </a:ext>
            </a:extLst>
          </p:cNvPr>
          <p:cNvSpPr txBox="1"/>
          <p:nvPr/>
        </p:nvSpPr>
        <p:spPr>
          <a:xfrm>
            <a:off x="340465" y="1478599"/>
            <a:ext cx="3528000" cy="2015936"/>
          </a:xfrm>
          <a:prstGeom prst="rect">
            <a:avLst/>
          </a:prstGeom>
          <a:noFill/>
        </p:spPr>
        <p:txBody>
          <a:bodyPr wrap="square" rtlCol="0">
            <a:spAutoFit/>
          </a:bodyPr>
          <a:lstStyle/>
          <a:p>
            <a:pPr algn="just">
              <a:spcAft>
                <a:spcPts val="600"/>
              </a:spcAft>
            </a:pPr>
            <a:r>
              <a:rPr lang="en-GB" sz="1100" dirty="0">
                <a:latin typeface="Segoe UI" panose="020B0502040204020203" pitchFamily="34" charset="0"/>
                <a:cs typeface="Segoe UI" panose="020B0502040204020203" pitchFamily="34" charset="0"/>
              </a:rPr>
              <a:t>Staffing pressures resulting from:</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High levels of enhanced observations on Alwinton; 2 patients requiring 3:1; escorts required to facilitate Section 17 leave; 2:1 ratio and gender specific.</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Prolonged seclusion on Elsdon; individualised care package staffing 6:1</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There is a total of 18 preceptees across services which puts pressure on actual number of sole registrants.</a:t>
            </a:r>
          </a:p>
        </p:txBody>
      </p:sp>
      <p:sp>
        <p:nvSpPr>
          <p:cNvPr id="5" name="TextBox 4">
            <a:extLst>
              <a:ext uri="{FF2B5EF4-FFF2-40B4-BE49-F238E27FC236}">
                <a16:creationId xmlns:a16="http://schemas.microsoft.com/office/drawing/2014/main" id="{09BEBC76-4326-35B9-9ECA-887EDFBE0954}"/>
              </a:ext>
            </a:extLst>
          </p:cNvPr>
          <p:cNvSpPr txBox="1"/>
          <p:nvPr/>
        </p:nvSpPr>
        <p:spPr>
          <a:xfrm>
            <a:off x="8002620" y="1478600"/>
            <a:ext cx="3816000" cy="1754326"/>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Staffing Huddles to level – load,  with reference to experience, temporary staffing and any gender-specific observations.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Recruitment into vacant posts.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Group directors authorise agency requests.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Ongoing monthly sickness absence clinics supported by workforce.</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Recruitment managed via Director Vacancy Control</a:t>
            </a:r>
          </a:p>
        </p:txBody>
      </p:sp>
      <p:sp>
        <p:nvSpPr>
          <p:cNvPr id="6" name="TextBox 5">
            <a:extLst>
              <a:ext uri="{FF2B5EF4-FFF2-40B4-BE49-F238E27FC236}">
                <a16:creationId xmlns:a16="http://schemas.microsoft.com/office/drawing/2014/main" id="{31CDCBBF-AB34-8871-54AC-8E7103B433BA}"/>
              </a:ext>
            </a:extLst>
          </p:cNvPr>
          <p:cNvSpPr txBox="1"/>
          <p:nvPr/>
        </p:nvSpPr>
        <p:spPr>
          <a:xfrm>
            <a:off x="4022479" y="1478599"/>
            <a:ext cx="3852000" cy="2154436"/>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Continued ‘hotspots’ of acuity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68 incidents of Violence and Aggression (V&amp;A), however there has been a reduction of V&amp;A on each ward overall.</a:t>
            </a:r>
          </a:p>
          <a:p>
            <a:pPr algn="just">
              <a:spcAft>
                <a:spcPts val="600"/>
              </a:spcAft>
            </a:pPr>
            <a:r>
              <a:rPr lang="en-GB" sz="1100" dirty="0">
                <a:latin typeface="Segoe UI" panose="020B0502040204020203" pitchFamily="34" charset="0"/>
                <a:cs typeface="Segoe UI" panose="020B0502040204020203" pitchFamily="34" charset="0"/>
              </a:rPr>
              <a:t>	High level total incident data by ward:</a:t>
            </a:r>
          </a:p>
          <a:p>
            <a:pPr marL="1085850" lvl="2"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16 Alwinton </a:t>
            </a:r>
          </a:p>
          <a:p>
            <a:pPr marL="1085850" lvl="2"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11 Rothbury</a:t>
            </a:r>
          </a:p>
          <a:p>
            <a:pPr marL="1085850" lvl="2"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8 Elsdon</a:t>
            </a:r>
          </a:p>
          <a:p>
            <a:pPr marL="1085850" lvl="2"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8 Tweed Hospital Based Rehab</a:t>
            </a:r>
          </a:p>
          <a:p>
            <a:pPr marL="1085850" lvl="2"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 7 Tyne Mental Health Low Secure</a:t>
            </a:r>
          </a:p>
        </p:txBody>
      </p:sp>
      <p:sp>
        <p:nvSpPr>
          <p:cNvPr id="7" name="TextBox 6">
            <a:extLst>
              <a:ext uri="{FF2B5EF4-FFF2-40B4-BE49-F238E27FC236}">
                <a16:creationId xmlns:a16="http://schemas.microsoft.com/office/drawing/2014/main" id="{A341365E-3403-80B7-55AD-DD249EC6693A}"/>
              </a:ext>
            </a:extLst>
          </p:cNvPr>
          <p:cNvSpPr txBox="1"/>
          <p:nvPr/>
        </p:nvSpPr>
        <p:spPr>
          <a:xfrm>
            <a:off x="4022479" y="4666034"/>
            <a:ext cx="3852000" cy="1585049"/>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Newly appointed Registered nurses have taken up post.</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Some of the preceptees are close to being signed off as sole registrants.</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Reduced number of vacancies</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Sickness absence has reduced to 4.02%, with a reduction in the number of staff on long-term absence</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Reduction in bank and agency 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85725" y="0"/>
            <a:ext cx="12020550" cy="6858000"/>
          </a:xfrm>
          <a:prstGeom prst="rect">
            <a:avLst/>
          </a:prstGeom>
          <a:noFill/>
        </p:spPr>
      </p:pic>
      <p:sp>
        <p:nvSpPr>
          <p:cNvPr id="4" name="Title" hidden="1"/>
          <p:cNvSpPr>
            <a:spLocks noGrp="1"/>
          </p:cNvSpPr>
          <p:nvPr>
            <p:ph type="title"/>
          </p:nvPr>
        </p:nvSpPr>
        <p:spPr/>
        <p:txBody>
          <a:bodyPr/>
          <a:lstStyle/>
          <a:p>
            <a:r>
              <a:rPr dirty="0"/>
              <a:t>LD Autism Summary</a:t>
            </a:r>
          </a:p>
        </p:txBody>
      </p:sp>
      <p:sp>
        <p:nvSpPr>
          <p:cNvPr id="2" name="TextBox 1">
            <a:extLst>
              <a:ext uri="{FF2B5EF4-FFF2-40B4-BE49-F238E27FC236}">
                <a16:creationId xmlns:a16="http://schemas.microsoft.com/office/drawing/2014/main" id="{D081D562-C074-B0CE-BF1E-163F09CA728D}"/>
              </a:ext>
            </a:extLst>
          </p:cNvPr>
          <p:cNvSpPr txBox="1"/>
          <p:nvPr/>
        </p:nvSpPr>
        <p:spPr>
          <a:xfrm>
            <a:off x="373380" y="1427177"/>
            <a:ext cx="3527852" cy="3824124"/>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High numbers of preceptees who cannot take charge (adding pressure to those who can).</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High levels of acuity requiring enhanced engagement and observations to manage patient acuity and risk. </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Patients who are clinically ready for discharge with no identified arrangements for ongoing care and support. </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Essential staff training is not being achieved: difficulties releasing staff members due to staffing pressures. </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Use of temporary workforce to support vacancies, enhanced engagement, sickness and other absences. </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Rose Lodge is limited to an internal response team, due to being standalone unit. </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Rose Lodge: currently supporting a patient in long tern seclusion (this commenced mid-July 2024). </a:t>
            </a:r>
          </a:p>
          <a:p>
            <a:pPr marL="171450" indent="-171450" algn="just">
              <a:spcAft>
                <a:spcPts val="600"/>
              </a:spcAft>
              <a:buFont typeface="Arial" panose="020B0604020202020204" pitchFamily="34" charset="0"/>
              <a:buChar char="•"/>
            </a:pPr>
            <a:r>
              <a:rPr lang="en-GB" sz="750" dirty="0">
                <a:solidFill>
                  <a:prstClr val="black"/>
                </a:solidFill>
                <a:latin typeface="Segoe UI" panose="020B0502040204020203" pitchFamily="34" charset="0"/>
                <a:cs typeface="Segoe UI" panose="020B0502040204020203" pitchFamily="34" charset="0"/>
              </a:rPr>
              <a:t>Increase in the number of debriefs required needing staff attendance, taking staff away from clinical area (Mitford Unit)</a:t>
            </a:r>
          </a:p>
          <a:p>
            <a:pPr marL="171450" indent="-171450" algn="just">
              <a:spcAft>
                <a:spcPts val="600"/>
              </a:spcAft>
              <a:buFont typeface="Arial" panose="020B0604020202020204" pitchFamily="34" charset="0"/>
              <a:buChar char="•"/>
            </a:pPr>
            <a:r>
              <a:rPr lang="en-GB" sz="750" dirty="0">
                <a:solidFill>
                  <a:prstClr val="black"/>
                </a:solidFill>
                <a:latin typeface="Segoe UI" panose="020B0502040204020203" pitchFamily="34" charset="0"/>
                <a:cs typeface="Segoe UI" panose="020B0502040204020203" pitchFamily="34" charset="0"/>
              </a:rPr>
              <a:t>Clinical supervision target not achieved due to ongoing clinical pressures (Mitford Unit).</a:t>
            </a:r>
            <a:endParaRPr lang="en-GB" sz="750" dirty="0">
              <a:latin typeface="Segoe UI" panose="020B0502040204020203" pitchFamily="34" charset="0"/>
              <a:cs typeface="Segoe UI" panose="020B0502040204020203" pitchFamily="34" charset="0"/>
            </a:endParaRP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Overtime usage and those opting out of the Working Time Directive is high within Mitford. </a:t>
            </a:r>
          </a:p>
          <a:p>
            <a:pPr marL="171450" indent="-171450" algn="just">
              <a:spcAft>
                <a:spcPts val="600"/>
              </a:spcAft>
              <a:buFont typeface="Arial" panose="020B0604020202020204" pitchFamily="34" charset="0"/>
              <a:buChar char="•"/>
            </a:pPr>
            <a:r>
              <a:rPr lang="en-GB" sz="750" dirty="0">
                <a:solidFill>
                  <a:prstClr val="black"/>
                </a:solidFill>
                <a:latin typeface="Segoe UI" panose="020B0502040204020203" pitchFamily="34" charset="0"/>
                <a:cs typeface="Segoe UI" panose="020B0502040204020203" pitchFamily="34" charset="0"/>
              </a:rPr>
              <a:t>Releasing staff to engage in the HCSW development programme results in staffing pressure the last week of each month; temporary  workforce support is required (Mitford Unit).</a:t>
            </a:r>
          </a:p>
          <a:p>
            <a:pPr marL="171450" indent="-171450" algn="just">
              <a:spcAft>
                <a:spcPts val="600"/>
              </a:spcAft>
              <a:buFont typeface="Arial" panose="020B0604020202020204" pitchFamily="34" charset="0"/>
              <a:buChar char="•"/>
            </a:pPr>
            <a:r>
              <a:rPr lang="en-GB" sz="750" dirty="0" err="1">
                <a:latin typeface="Segoe UI" panose="020B0502040204020203" pitchFamily="34" charset="0"/>
                <a:cs typeface="Segoe UI" panose="020B0502040204020203" pitchFamily="34" charset="0"/>
              </a:rPr>
              <a:t>Edenwood</a:t>
            </a:r>
            <a:r>
              <a:rPr lang="en-GB" sz="750" dirty="0">
                <a:latin typeface="Segoe UI" panose="020B0502040204020203" pitchFamily="34" charset="0"/>
                <a:cs typeface="Segoe UI" panose="020B0502040204020203" pitchFamily="34" charset="0"/>
              </a:rPr>
              <a:t>: continues to experience high levels of acuity pertaining to 2 patients.</a:t>
            </a:r>
          </a:p>
        </p:txBody>
      </p:sp>
      <p:sp>
        <p:nvSpPr>
          <p:cNvPr id="5" name="TextBox 4">
            <a:extLst>
              <a:ext uri="{FF2B5EF4-FFF2-40B4-BE49-F238E27FC236}">
                <a16:creationId xmlns:a16="http://schemas.microsoft.com/office/drawing/2014/main" id="{6FB5F07A-BBE3-2C77-D11F-C506FA7B20FD}"/>
              </a:ext>
            </a:extLst>
          </p:cNvPr>
          <p:cNvSpPr txBox="1"/>
          <p:nvPr/>
        </p:nvSpPr>
        <p:spPr>
          <a:xfrm>
            <a:off x="8002620" y="1345160"/>
            <a:ext cx="3816000" cy="3362459"/>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750" kern="100" dirty="0">
                <a:latin typeface="Segoe UI" panose="020B0502040204020203" pitchFamily="34" charset="0"/>
                <a:ea typeface="Calibri" panose="020F0502020204030204" pitchFamily="34" charset="0"/>
                <a:cs typeface="Segoe UI" panose="020B0502040204020203" pitchFamily="34" charset="0"/>
              </a:rPr>
              <a:t>In patient care group locality staffing huddles to manage resource gaps,</a:t>
            </a:r>
            <a:r>
              <a:rPr lang="en-GB" sz="750" dirty="0">
                <a:latin typeface="Segoe UI" panose="020B0502040204020203" pitchFamily="34" charset="0"/>
                <a:cs typeface="Segoe UI" panose="020B0502040204020203" pitchFamily="34" charset="0"/>
              </a:rPr>
              <a:t> with senior overview to support pressures. </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Utilisation of the wider multidisciplinary team where possible (Mitford).</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Weekly staff-side drop-in support to promote staff wellbeing on Rose Lodge; fortnightly Assistant Director and staff-side drop-in support on Mitford.</a:t>
            </a:r>
          </a:p>
          <a:p>
            <a:pPr marL="171450" indent="-171450" algn="just">
              <a:spcAft>
                <a:spcPts val="600"/>
              </a:spcAft>
              <a:buFont typeface="Arial" panose="020B0604020202020204" pitchFamily="34" charset="0"/>
              <a:buChar char="•"/>
            </a:pPr>
            <a:r>
              <a:rPr kumimoji="0" lang="en-GB" sz="7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Staff Wellbeing/Team meetings for Mitford staff are held and relevant actions </a:t>
            </a:r>
            <a:r>
              <a:rPr lang="en-GB" sz="750" dirty="0">
                <a:solidFill>
                  <a:prstClr val="black"/>
                </a:solidFill>
                <a:latin typeface="Segoe UI" panose="020B0502040204020203" pitchFamily="34" charset="0"/>
                <a:cs typeface="Segoe UI" panose="020B0502040204020203" pitchFamily="34" charset="0"/>
              </a:rPr>
              <a:t>progressed.</a:t>
            </a:r>
            <a:endParaRPr lang="en-GB" sz="750" dirty="0">
              <a:latin typeface="Segoe UI" panose="020B0502040204020203" pitchFamily="34" charset="0"/>
              <a:cs typeface="Segoe UI" panose="020B0502040204020203" pitchFamily="34" charset="0"/>
            </a:endParaRP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A robust authorisation process is in place for temporary workforce engagement.  </a:t>
            </a:r>
          </a:p>
          <a:p>
            <a:pPr marL="171450" indent="-171450" algn="just">
              <a:spcAft>
                <a:spcPts val="600"/>
              </a:spcAft>
              <a:buFont typeface="Arial" panose="020B0604020202020204" pitchFamily="34" charset="0"/>
              <a:buChar char="•"/>
              <a:defRPr/>
            </a:pPr>
            <a:r>
              <a:rPr lang="en-GB" sz="750" dirty="0">
                <a:solidFill>
                  <a:prstClr val="black"/>
                </a:solidFill>
                <a:latin typeface="Segoe UI" panose="020B0502040204020203" pitchFamily="34" charset="0"/>
                <a:cs typeface="Segoe UI" panose="020B0502040204020203" pitchFamily="34" charset="0"/>
              </a:rPr>
              <a:t>Observation levels and risk mitigation form part of a daily assessment of need within the daily and clinical reviews on Mitford. </a:t>
            </a:r>
            <a:endParaRPr kumimoji="0" lang="en-GB" sz="75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a:p>
            <a:pPr marL="171450" lvl="0" indent="-171450" algn="just">
              <a:spcAft>
                <a:spcPts val="600"/>
              </a:spcAft>
              <a:buFont typeface="Arial" panose="020B0604020202020204" pitchFamily="34" charset="0"/>
              <a:buChar char="•"/>
              <a:defRPr/>
            </a:pPr>
            <a:r>
              <a:rPr lang="en-GB" sz="750" dirty="0">
                <a:solidFill>
                  <a:prstClr val="black"/>
                </a:solidFill>
                <a:latin typeface="Segoe UI" panose="020B0502040204020203" pitchFamily="34" charset="0"/>
                <a:cs typeface="Segoe UI" panose="020B0502040204020203" pitchFamily="34" charset="0"/>
              </a:rPr>
              <a:t>Weekly reports at safety meeting of any incident of moderate or severe harm or RIDDOR that will impact on staff safety (Mitford Unit).</a:t>
            </a:r>
          </a:p>
          <a:p>
            <a:pPr marL="171450" lvl="0" indent="-171450" algn="just">
              <a:spcAft>
                <a:spcPts val="600"/>
              </a:spcAft>
              <a:buFont typeface="Arial" panose="020B0604020202020204" pitchFamily="34" charset="0"/>
              <a:buChar char="•"/>
              <a:defRPr/>
            </a:pPr>
            <a:r>
              <a:rPr lang="en-GB" sz="750" dirty="0">
                <a:solidFill>
                  <a:prstClr val="black"/>
                </a:solidFill>
                <a:latin typeface="Segoe UI" panose="020B0502040204020203" pitchFamily="34" charset="0"/>
                <a:cs typeface="Segoe UI" panose="020B0502040204020203" pitchFamily="34" charset="0"/>
              </a:rPr>
              <a:t>Specialist Care Group Violence and Aggression and Reducing Restrictive Interventions Group established, led by Group Directors and attended by CBU members. </a:t>
            </a:r>
          </a:p>
          <a:p>
            <a:pPr marL="171450" lvl="0" indent="-171450" algn="just">
              <a:spcAft>
                <a:spcPts val="600"/>
              </a:spcAft>
              <a:buFont typeface="Arial" panose="020B0604020202020204" pitchFamily="34" charset="0"/>
              <a:buChar char="•"/>
              <a:defRPr/>
            </a:pPr>
            <a:r>
              <a:rPr lang="en-GB" sz="750" dirty="0">
                <a:solidFill>
                  <a:prstClr val="black"/>
                </a:solidFill>
                <a:latin typeface="Segoe UI" panose="020B0502040204020203" pitchFamily="34" charset="0"/>
                <a:cs typeface="Segoe UI" panose="020B0502040204020203" pitchFamily="34" charset="0"/>
              </a:rPr>
              <a:t>Service supported by IMG to review service improvement actions (Mitford).</a:t>
            </a:r>
          </a:p>
          <a:p>
            <a:pPr marL="171450" lvl="0" indent="-171450" algn="just">
              <a:spcAft>
                <a:spcPts val="600"/>
              </a:spcAft>
              <a:buFont typeface="Arial" panose="020B0604020202020204" pitchFamily="34" charset="0"/>
              <a:buChar char="•"/>
              <a:defRPr/>
            </a:pPr>
            <a:r>
              <a:rPr lang="en-GB" sz="750" dirty="0">
                <a:solidFill>
                  <a:prstClr val="black"/>
                </a:solidFill>
                <a:latin typeface="Segoe UI" panose="020B0502040204020203" pitchFamily="34" charset="0"/>
                <a:cs typeface="Segoe UI" panose="020B0502040204020203" pitchFamily="34" charset="0"/>
              </a:rPr>
              <a:t>Pause to admissions to Mitford unit continues; staffing requirements have reduced following the discharge of a patient (Mitford).</a:t>
            </a:r>
          </a:p>
          <a:p>
            <a:pPr marL="171450" indent="-171450" algn="just">
              <a:spcAft>
                <a:spcPts val="600"/>
              </a:spcAft>
              <a:buFont typeface="Arial" panose="020B0604020202020204" pitchFamily="34" charset="0"/>
              <a:buChar char="•"/>
              <a:defRPr/>
            </a:pPr>
            <a:r>
              <a:rPr lang="en-GB" sz="750" b="0" i="0" dirty="0">
                <a:effectLst/>
                <a:latin typeface="Segoe UI" panose="020B0502040204020203" pitchFamily="34" charset="0"/>
                <a:cs typeface="Segoe UI" panose="020B0502040204020203" pitchFamily="34" charset="0"/>
              </a:rPr>
              <a:t>HCSW programme to be rolled out to support </a:t>
            </a:r>
            <a:r>
              <a:rPr lang="en-GB" sz="750" dirty="0">
                <a:latin typeface="Segoe UI" panose="020B0502040204020203" pitchFamily="34" charset="0"/>
                <a:cs typeface="Segoe UI" panose="020B0502040204020203" pitchFamily="34" charset="0"/>
              </a:rPr>
              <a:t>and provide skills and knowledge (Mitford).</a:t>
            </a:r>
          </a:p>
          <a:p>
            <a:pPr marL="171450" indent="-171450" algn="just">
              <a:spcAft>
                <a:spcPts val="600"/>
              </a:spcAft>
              <a:buFont typeface="Arial" panose="020B0604020202020204" pitchFamily="34" charset="0"/>
              <a:buChar char="•"/>
              <a:defRPr/>
            </a:pPr>
            <a:r>
              <a:rPr lang="en-GB" sz="750" dirty="0">
                <a:latin typeface="Segoe UI" panose="020B0502040204020203" pitchFamily="34" charset="0"/>
                <a:cs typeface="Segoe UI" panose="020B0502040204020203" pitchFamily="34" charset="0"/>
              </a:rPr>
              <a:t>Recovery plan in place for Clinical Supervision (Specialist Care Group CBU). </a:t>
            </a:r>
            <a:endParaRPr lang="en-GB" sz="12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958F2779-DE09-408A-D59B-EAC57BD6CD27}"/>
              </a:ext>
            </a:extLst>
          </p:cNvPr>
          <p:cNvSpPr txBox="1"/>
          <p:nvPr/>
        </p:nvSpPr>
        <p:spPr>
          <a:xfrm>
            <a:off x="3984361" y="1502548"/>
            <a:ext cx="3852000" cy="2131353"/>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Daily difficulties level-loading of substantive post-preceptorship Band 5 nurses on the wards; the impact of an inexperienced Healthcare Support Worker workforce.  </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Essential staff training not being achieved. </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Levels of incidents relating to violence, aggression and assaults on staff and how this impacts staff wellbeing (Rose Lodge and the Mitford Unit).</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Patients who are clinically ready for discharge with no identified arrangements for ongoing care and support. </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Increase in staff incidents leading to RIDDOR reporting. </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The ability to give staff focused time for involvement with staff debriefs (Mitford Unit).</a:t>
            </a:r>
          </a:p>
          <a:p>
            <a:pPr marL="171450" indent="-171450" algn="just">
              <a:spcAft>
                <a:spcPts val="600"/>
              </a:spcAft>
              <a:buFont typeface="Arial" panose="020B0604020202020204" pitchFamily="34" charset="0"/>
              <a:buChar char="•"/>
            </a:pPr>
            <a:r>
              <a:rPr lang="en-GB" sz="750" kern="100" dirty="0">
                <a:solidFill>
                  <a:prstClr val="black"/>
                </a:solidFill>
                <a:latin typeface="Segoe UI" panose="020B0502040204020203" pitchFamily="34" charset="0"/>
                <a:cs typeface="Segoe UI" panose="020B0502040204020203" pitchFamily="34" charset="0"/>
              </a:rPr>
              <a:t>Financial pressure of vacancies to care packages: a meeting is now in place with the  finance team to monitor staffing need against discharges (Mitford Unit). </a:t>
            </a:r>
            <a:endParaRPr lang="en-GB" sz="750" dirty="0">
              <a:latin typeface="Segoe UI" panose="020B0502040204020203" pitchFamily="34" charset="0"/>
              <a:cs typeface="Segoe UI" panose="020B0502040204020203" pitchFamily="34" charset="0"/>
            </a:endParaRP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Safer staffing levels increased safely to support acuity (Edenwood).</a:t>
            </a:r>
            <a:endParaRPr lang="en-GB" sz="11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3D9D0E74-ABB2-4D96-F0B7-B2BD4B062DC6}"/>
              </a:ext>
            </a:extLst>
          </p:cNvPr>
          <p:cNvSpPr txBox="1"/>
          <p:nvPr/>
        </p:nvSpPr>
        <p:spPr>
          <a:xfrm>
            <a:off x="3984361" y="4583320"/>
            <a:ext cx="3852000" cy="2131353"/>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Clinical Band 7 on wards work in the numbers including weekends and night shift to assist with leadership and quality (Rose Lodge).. </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Bank and overtime being used rather than Agency (Mitford).</a:t>
            </a: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Work on Mitford with the National HOPE(S) team  is in progress to support patients. </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75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Robust system in place to report RIDDOR and provide updates as required (Mitford Unit). </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750" dirty="0">
                <a:latin typeface="Segoe UI" panose="020B0502040204020203" pitchFamily="34" charset="0"/>
                <a:cs typeface="Segoe UI" panose="020B0502040204020203" pitchFamily="34" charset="0"/>
              </a:rPr>
              <a:t>Increase in specialist clinical nursing resource (Mitford).</a:t>
            </a:r>
            <a:endParaRPr kumimoji="0" lang="en-GB" sz="75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75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Reduction in Long-</a:t>
            </a:r>
            <a:r>
              <a:rPr lang="en-GB" sz="750" dirty="0">
                <a:latin typeface="Segoe UI" panose="020B0502040204020203" pitchFamily="34" charset="0"/>
                <a:cs typeface="Segoe UI" panose="020B0502040204020203" pitchFamily="34" charset="0"/>
              </a:rPr>
              <a:t>T</a:t>
            </a:r>
            <a:r>
              <a:rPr kumimoji="0" lang="en-GB" sz="75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erm Sickness cases with staff returning on phased returns</a:t>
            </a:r>
            <a:r>
              <a:rPr lang="en-GB" sz="750" dirty="0">
                <a:latin typeface="Segoe UI" panose="020B0502040204020203" pitchFamily="34" charset="0"/>
                <a:cs typeface="Segoe UI" panose="020B0502040204020203" pitchFamily="34" charset="0"/>
              </a:rPr>
              <a:t> (Mitford Unit).</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75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Planned meeting with commissioning ICBs for patients Clinically Ready</a:t>
            </a:r>
            <a:r>
              <a:rPr lang="en-GB" sz="750" dirty="0">
                <a:latin typeface="Segoe UI" panose="020B0502040204020203" pitchFamily="34" charset="0"/>
                <a:cs typeface="Segoe UI" panose="020B0502040204020203" pitchFamily="34" charset="0"/>
              </a:rPr>
              <a:t> For Discharge (Mitford).</a:t>
            </a:r>
            <a:endParaRPr kumimoji="0" lang="en-GB" sz="75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171450" indent="-171450" algn="just">
              <a:spcAft>
                <a:spcPts val="600"/>
              </a:spcAft>
              <a:buFont typeface="Arial" panose="020B0604020202020204" pitchFamily="34" charset="0"/>
              <a:buChar char="•"/>
            </a:pPr>
            <a:r>
              <a:rPr lang="en-GB" sz="750" dirty="0">
                <a:latin typeface="Segoe UI" panose="020B0502040204020203" pitchFamily="34" charset="0"/>
                <a:cs typeface="Segoe UI" panose="020B0502040204020203" pitchFamily="34" charset="0"/>
              </a:rPr>
              <a:t>Specialist nurse covering ward manager post  (Edenwood).</a:t>
            </a:r>
            <a:endParaRPr lang="en-GB" sz="1100" dirty="0">
              <a:latin typeface="Segoe UI" panose="020B0502040204020203" pitchFamily="34" charset="0"/>
              <a:cs typeface="Segoe UI" panose="020B05020402040202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Neuro Specialist Summary</a:t>
            </a:r>
          </a:p>
        </p:txBody>
      </p:sp>
      <p:sp>
        <p:nvSpPr>
          <p:cNvPr id="2" name="TextBox 1">
            <a:extLst>
              <a:ext uri="{FF2B5EF4-FFF2-40B4-BE49-F238E27FC236}">
                <a16:creationId xmlns:a16="http://schemas.microsoft.com/office/drawing/2014/main" id="{73E089B0-9807-CD05-B090-CA84CBF089EB}"/>
              </a:ext>
            </a:extLst>
          </p:cNvPr>
          <p:cNvSpPr txBox="1"/>
          <p:nvPr/>
        </p:nvSpPr>
        <p:spPr>
          <a:xfrm>
            <a:off x="340465" y="1478599"/>
            <a:ext cx="3528000" cy="4585871"/>
          </a:xfrm>
          <a:prstGeom prst="rect">
            <a:avLst/>
          </a:prstGeom>
          <a:noFill/>
        </p:spPr>
        <p:txBody>
          <a:bodyPr wrap="square" rtlCol="0">
            <a:spAutoFit/>
          </a:bodyPr>
          <a:lstStyle/>
          <a:p>
            <a:pPr algn="just">
              <a:spcAft>
                <a:spcPts val="600"/>
              </a:spcAft>
            </a:pPr>
            <a:r>
              <a:rPr lang="en-GB" sz="1100" dirty="0">
                <a:latin typeface="Segoe UI" panose="020B0502040204020203" pitchFamily="34" charset="0"/>
                <a:cs typeface="Segoe UI" panose="020B0502040204020203" pitchFamily="34" charset="0"/>
              </a:rPr>
              <a:t>Staffing pressures resulting from:</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6 Wards have high levels of sickness over the Trust target of 5%:</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Ward 2: 12.35% increased from previous month.</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Ward 3: 7.15% increase from previous month</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Ward 4: 8.13% decrease from previous month.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Gibside: 7.52% increase from previous month</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Eating disorders: 13.05% increase from previous month</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Beadnell: 7.37% decrease from previous month</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Sickness is predominantly non-registered workforce, with a high proportion of long-term sickness, appropriately managed in conjunction with Workforce.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Clinical acuity of Gibside with increase of violence and aggression to staff and patients linked to 1 patient</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Allied Health Professions staffing levels at Walkergate Park do not meet the British Society of Rehabilitative Medicine. guidelines for Level 1 Rehabilitation providers, which impacts service provision. </a:t>
            </a:r>
          </a:p>
        </p:txBody>
      </p:sp>
      <p:sp>
        <p:nvSpPr>
          <p:cNvPr id="5" name="TextBox 4">
            <a:extLst>
              <a:ext uri="{FF2B5EF4-FFF2-40B4-BE49-F238E27FC236}">
                <a16:creationId xmlns:a16="http://schemas.microsoft.com/office/drawing/2014/main" id="{F57A2977-8A5B-8D0B-D5C5-DB8E3312535A}"/>
              </a:ext>
            </a:extLst>
          </p:cNvPr>
          <p:cNvSpPr txBox="1"/>
          <p:nvPr/>
        </p:nvSpPr>
        <p:spPr>
          <a:xfrm>
            <a:off x="8002620" y="1478600"/>
            <a:ext cx="3816000" cy="4016484"/>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CBU staffing huddle held twice weekly to review clinical activity/sickness and level-load staffing resources where possible.  </a:t>
            </a:r>
          </a:p>
          <a:p>
            <a:pPr marL="171450" indent="-171450" algn="just">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Acuity: regular reviews by the Multi-Disciplinary Team and Associate Director oversight where required to support discharge planning. </a:t>
            </a:r>
          </a:p>
          <a:p>
            <a:pPr marL="171450" indent="-171450" algn="just">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Acuity of admissions considered weekly to ensure patient safety for planned admissions. </a:t>
            </a:r>
          </a:p>
          <a:p>
            <a:pPr marL="171450" indent="-171450" algn="just">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Appropriate escalation to Clinical Manager/Point of Contact (POC) to support staffing levels as and when needed. </a:t>
            </a:r>
          </a:p>
          <a:p>
            <a:pPr marL="171450" indent="-171450" algn="just">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Regular liaison with Workforce to support long-term sickness cases and proactive approach to sickness management. </a:t>
            </a:r>
          </a:p>
          <a:p>
            <a:pPr marL="171450" indent="-171450" algn="just">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Proactive recruitment: vacancies are advertised promptly following group vacancy control meetings. </a:t>
            </a:r>
          </a:p>
          <a:p>
            <a:pPr marL="171450" indent="-171450" algn="just">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Proactive management of disciplinary cases to minimise impact on clinical services whilst maintaining safety.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Staff wellbeing support associated with clinical acuity increased </a:t>
            </a:r>
            <a:endParaRPr lang="en-GB" sz="1100" b="0" i="0" dirty="0">
              <a:effectLst/>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2470FE9-C09D-BAB8-2896-875AC4CBC3F7}"/>
              </a:ext>
            </a:extLst>
          </p:cNvPr>
          <p:cNvSpPr txBox="1"/>
          <p:nvPr/>
        </p:nvSpPr>
        <p:spPr>
          <a:xfrm>
            <a:off x="4022479" y="1478599"/>
            <a:ext cx="3852000" cy="1862048"/>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Recruitment is an issue for all Bands, due to potential candidates not having the right to work. Vacancies are being capped with adverts closing very quickly after opening, leading to reduced options for applications with ability to take up posts in a </a:t>
            </a:r>
            <a:r>
              <a:rPr lang="en-GB" sz="1100" dirty="0">
                <a:latin typeface="Segoe UI" panose="020B0502040204020203" pitchFamily="34" charset="0"/>
                <a:cs typeface="Segoe UI" panose="020B0502040204020203" pitchFamily="34" charset="0"/>
              </a:rPr>
              <a:t>timely way</a:t>
            </a:r>
            <a:r>
              <a:rPr lang="en-GB" sz="1100" b="0" i="0" dirty="0">
                <a:effectLst/>
                <a:latin typeface="Segoe UI" panose="020B0502040204020203" pitchFamily="34" charset="0"/>
                <a:cs typeface="Segoe UI" panose="020B0502040204020203" pitchFamily="34" charset="0"/>
              </a:rPr>
              <a:t>.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Gibside has increased staffing numbers in order to provide a site response at SNH, following closure and movement of other wards. Clinical acuity on the ward has increased and this has resulted in increased use of temporary staff. </a:t>
            </a:r>
          </a:p>
        </p:txBody>
      </p:sp>
      <p:sp>
        <p:nvSpPr>
          <p:cNvPr id="7" name="TextBox 6">
            <a:extLst>
              <a:ext uri="{FF2B5EF4-FFF2-40B4-BE49-F238E27FC236}">
                <a16:creationId xmlns:a16="http://schemas.microsoft.com/office/drawing/2014/main" id="{79D2CA4B-0442-EF96-75AE-3E2D825E9F8B}"/>
              </a:ext>
            </a:extLst>
          </p:cNvPr>
          <p:cNvSpPr txBox="1"/>
          <p:nvPr/>
        </p:nvSpPr>
        <p:spPr>
          <a:xfrm>
            <a:off x="3996606" y="4656607"/>
            <a:ext cx="3852000" cy="1338828"/>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New staff in post. </a:t>
            </a:r>
          </a:p>
          <a:p>
            <a:pPr marL="171450" indent="-171450" algn="just">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Lower numbers of vacancies in comparison to other parts of Trust. </a:t>
            </a:r>
          </a:p>
          <a:p>
            <a:pPr marL="171450" indent="-171450" algn="just">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Lower incidence of violence and aggression in comparison to other parts of Trust. </a:t>
            </a:r>
          </a:p>
          <a:p>
            <a:pPr marL="171450" indent="-171450" algn="just">
              <a:spcAft>
                <a:spcPts val="600"/>
              </a:spcAft>
              <a:buFont typeface="Arial" panose="020B0604020202020204" pitchFamily="34" charset="0"/>
              <a:buChar char="•"/>
            </a:pPr>
            <a:r>
              <a:rPr lang="en-GB" sz="1100" b="0" i="0" dirty="0">
                <a:effectLst/>
                <a:latin typeface="Segoe UI" panose="020B0502040204020203" pitchFamily="34" charset="0"/>
                <a:cs typeface="Segoe UI" panose="020B0502040204020203" pitchFamily="34" charset="0"/>
              </a:rPr>
              <a:t>Several long-term sickness cases closed</a:t>
            </a:r>
            <a:endParaRPr lang="en-GB" sz="1100" dirty="0">
              <a:latin typeface="Segoe UI" panose="020B0502040204020203" pitchFamily="34" charset="0"/>
              <a:cs typeface="Segoe UI"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TXT - Reporting Perio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Narrative Summary</a:t>
            </a:r>
          </a:p>
        </p:txBody>
      </p:sp>
      <p:sp>
        <p:nvSpPr>
          <p:cNvPr id="2" name="TextBox 1">
            <a:extLst>
              <a:ext uri="{FF2B5EF4-FFF2-40B4-BE49-F238E27FC236}">
                <a16:creationId xmlns:a16="http://schemas.microsoft.com/office/drawing/2014/main" id="{5433CC1E-FA45-75FB-0FF4-9ED0208F02B5}"/>
              </a:ext>
            </a:extLst>
          </p:cNvPr>
          <p:cNvSpPr txBox="1"/>
          <p:nvPr/>
        </p:nvSpPr>
        <p:spPr>
          <a:xfrm>
            <a:off x="331964" y="1135825"/>
            <a:ext cx="3528000" cy="5235279"/>
          </a:xfrm>
          <a:prstGeom prst="rect">
            <a:avLst/>
          </a:prstGeom>
          <a:noFill/>
        </p:spPr>
        <p:txBody>
          <a:bodyPr wrap="square" rtlCol="0">
            <a:spAutoFit/>
          </a:bodyPr>
          <a:lstStyle/>
          <a:p>
            <a:pPr algn="l">
              <a:spcAft>
                <a:spcPts val="600"/>
              </a:spcAft>
            </a:pPr>
            <a:endParaRPr lang="en-GB" sz="1100" dirty="0">
              <a:latin typeface="Segoe UI" panose="020B0502040204020203" pitchFamily="34" charset="0"/>
              <a:cs typeface="Segoe UI" panose="020B0502040204020203" pitchFamily="34" charset="0"/>
            </a:endParaRPr>
          </a:p>
          <a:p>
            <a:pPr algn="just">
              <a:spcAft>
                <a:spcPts val="600"/>
              </a:spcAft>
            </a:pPr>
            <a:r>
              <a:rPr lang="en-GB" sz="800" dirty="0">
                <a:latin typeface="Segoe UI" panose="020B0502040204020203" pitchFamily="34" charset="0"/>
                <a:cs typeface="Segoe UI" panose="020B0502040204020203" pitchFamily="34" charset="0"/>
              </a:rPr>
              <a:t>Issues impacting on safe staffing:</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Although the registered nurse vacancy rate is not significant, a high proportion of preceptees who are unable to take charge of the ward results in experienced registered nurse staffing pressures; Preceptees continue to be supported and assessed as competent in a timely way; 18 newly registered nurses have been appointed and will take up post in January 2025.</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The Influenza and Covid-19 vaccination campaign has been in progress since October 2024 and impacts on registered nurse staffing levels.</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The impact of staff sickness, maternity leave and staff members whose duties are restricted due to investigations is noted. </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A high number of patients requiring an enhanced level of observation.</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A high level of patient acuity, compounded by co-existing conditions and physical health needs.</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Palliative care requirements on older people’s wards.</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Outreach support to care homes to support leave arrangements or discharge.</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The need for patient seclusion and segregation.</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A high number of patients who are Clinically Ready for Discharge (CRFD) with no identified arrangements for ongoing care and support.</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Out of pathway patients and out of area patients on children and young people’s wards.</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A high incidence of violence and aggression and of self-harm.</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Discussions are in progress to explore the development of a male only PICU.</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Focused work is in progress to promote safer staffing on the Mitford Unit.</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Standalone units continue to cause particular concern, requiring additional safeguards; taxi costs are incurred for temporary staff transport to Yewdale ward.</a:t>
            </a:r>
          </a:p>
        </p:txBody>
      </p:sp>
      <p:sp>
        <p:nvSpPr>
          <p:cNvPr id="5" name="TextBox 4">
            <a:extLst>
              <a:ext uri="{FF2B5EF4-FFF2-40B4-BE49-F238E27FC236}">
                <a16:creationId xmlns:a16="http://schemas.microsoft.com/office/drawing/2014/main" id="{56B1870F-F95E-4A4D-BCB1-8D22B8B4E0D4}"/>
              </a:ext>
            </a:extLst>
          </p:cNvPr>
          <p:cNvSpPr txBox="1"/>
          <p:nvPr/>
        </p:nvSpPr>
        <p:spPr>
          <a:xfrm>
            <a:off x="8008036" y="1479421"/>
            <a:ext cx="3852000" cy="1985159"/>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Daily level-loading of experienced registered nurses is undertaken.</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Daily or twice daily staffing huddles are held to reassess safe staffing levels.</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Implementation of evaluation of competence at 9 months in the preceptorship process.</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Staff wellbeing meetings are held, and relevant actions implemented.</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A robust authorisation process is in place for temporary staff utilisation.  </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Engagement in the Vacancy Control Process to provide evidence of need to recruit to clinical vacancies.</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Use of Occupational Health to support staff returning to work.</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Senior clinical staff members are supporting clinical teams, including providing Registered Mental Health Nurse cover when required.</a:t>
            </a: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F1A4232F-EF1F-391E-27C6-7BF250FA3F21}"/>
              </a:ext>
            </a:extLst>
          </p:cNvPr>
          <p:cNvSpPr txBox="1"/>
          <p:nvPr/>
        </p:nvSpPr>
        <p:spPr>
          <a:xfrm>
            <a:off x="4022479" y="1479421"/>
            <a:ext cx="3852000" cy="2397579"/>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Staff members are redeployed across CBUs according to need, which can reduce continuity of care and job satisfaction.</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Pressures relating to enabling staff training.</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Overall, the registered nursing workforce is relatively inexperienced.</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There is a high level of incidents involving violence and aggression and self-harm.</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There are specific risks associated with stand-alone units (Yewdale; Elm House; Rose Lodge; Lotus ward; Mitford unit) and hospital sites not easily accessible by public transport (Northgate; Ferndene).</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There is increasing incidence and complexity of physical health and palliative care needs.</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Allied Health Professions staffing at Walkergate Park is identified as not meeting the guidelines of the British Society of Rehabilitative Medicine.</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Overtime and agency support is utilised to ensure safe staffing levels.</a:t>
            </a:r>
          </a:p>
        </p:txBody>
      </p:sp>
      <p:sp>
        <p:nvSpPr>
          <p:cNvPr id="7" name="TextBox 6">
            <a:extLst>
              <a:ext uri="{FF2B5EF4-FFF2-40B4-BE49-F238E27FC236}">
                <a16:creationId xmlns:a16="http://schemas.microsoft.com/office/drawing/2014/main" id="{FD289B6E-0489-BEFE-C173-2B7231C5B3E0}"/>
              </a:ext>
            </a:extLst>
          </p:cNvPr>
          <p:cNvSpPr txBox="1"/>
          <p:nvPr/>
        </p:nvSpPr>
        <p:spPr>
          <a:xfrm>
            <a:off x="4008000" y="4702396"/>
            <a:ext cx="3852000" cy="1308050"/>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There is focused work in progress to promote staff wellbeing.</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Work is being undertaken on Rose Lodge and Mitford to improve patient and staff experience.</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Safer staffing tools continue to be used to provide evidence of staffing levels (Mental Health Optimal Staffing Tool; Safer Nursing Care Tool). Planning for the next 6-monthly review of staffing establishments is in progress.</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The Enhanced Multidisciplinary Team model is being implemented in Acute Inpatient services, including Occupational Therapy in the first instance.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OX - Header ,TXT - Indicator Name ,TXT - Indicator Definition ,shape ,PBI_CV_885EF3C3_31C1_4745_B2B9_20771D5AD196 ,shape ,PBI_CV_885EF3C3_31C1_4745_B2B9_20771D5AD196 ,shape ,PBI_CV_885EF3C3_31C1_4745_B2B9_20771D5AD196 ,shape ,TXT - Reporting Period ,Planned ,BOX - Performance ,Actual ,BOX - Performance ,textbox ,SPC Chart ,BOX - Feedback Title ,BOX - Feedback body ,TXT - Feedback title ,BOX - SPCChart ,textbox ,textbox ,tableEx ,cardVisual ,cardVisual ,cardVisual ,textbox ,textbox ,TextEnhancerByMAQ46ASG0293G65JY43S89DKJ9 ,shape ,TextEnhancerByMAQ46ASG0293G65JY43S89DKJ9 ,TextEnhancerByMAQ46ASG0293G65JY43S89DKJ9 ,TextEnhancerByMAQ46ASG0293G65JY43S89DKJ9 ,TextEnhancerByMAQ46ASG0293G65JY43S89DKJ9 ,TextEnhancerByMAQ46ASG0293G65JY43S89DKJ9 ,TextEnhancerByMAQ46ASG0293G65JY43S89DKJ9 ,TextEnhancerByMAQ46ASG0293G65JY43S89DKJ9 ,textbox ,Fill Rate ,BOX - Performan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Trust Overview</a:t>
            </a:r>
          </a:p>
        </p:txBody>
      </p:sp>
      <p:sp>
        <p:nvSpPr>
          <p:cNvPr id="2" name="TextBox 1">
            <a:extLst>
              <a:ext uri="{FF2B5EF4-FFF2-40B4-BE49-F238E27FC236}">
                <a16:creationId xmlns:a16="http://schemas.microsoft.com/office/drawing/2014/main" id="{3EF74F90-BA68-C2C8-C59B-3F2AE0AF2E61}"/>
              </a:ext>
            </a:extLst>
          </p:cNvPr>
          <p:cNvSpPr txBox="1"/>
          <p:nvPr/>
        </p:nvSpPr>
        <p:spPr>
          <a:xfrm>
            <a:off x="6825279" y="2064672"/>
            <a:ext cx="3852000" cy="1946880"/>
          </a:xfrm>
          <a:prstGeom prst="rect">
            <a:avLst/>
          </a:prstGeom>
          <a:noFill/>
        </p:spPr>
        <p:txBody>
          <a:bodyPr wrap="square" rtlCol="0">
            <a:spAutoFit/>
          </a:bodyPr>
          <a:lstStyle/>
          <a:p>
            <a:pPr marL="342900" lvl="0" indent="-342900" algn="just">
              <a:lnSpc>
                <a:spcPct val="107000"/>
              </a:lnSpc>
              <a:spcAft>
                <a:spcPts val="600"/>
              </a:spcAft>
              <a:buFont typeface="Arial" panose="020B0604020202020204" pitchFamily="34" charset="0"/>
              <a:buChar char="•"/>
              <a:tabLst>
                <a:tab pos="457200" algn="l"/>
              </a:tabLst>
            </a:pPr>
            <a:r>
              <a:rPr lang="en-GB" sz="1200" kern="1200" dirty="0">
                <a:solidFill>
                  <a:srgbClr val="000000"/>
                </a:solidFill>
                <a:effectLst/>
                <a:latin typeface="Segoe UI" panose="020B0502040204020203" pitchFamily="34" charset="0"/>
                <a:ea typeface="+mn-ea"/>
                <a:cs typeface="Times New Roman" panose="02020603050405020304" pitchFamily="18" charset="0"/>
              </a:rPr>
              <a:t>Daily level-loading of experienced registered nurses is undertaken.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200" kern="1200" dirty="0">
                <a:solidFill>
                  <a:srgbClr val="000000"/>
                </a:solidFill>
                <a:effectLst/>
                <a:latin typeface="Segoe UI" panose="020B0502040204020203" pitchFamily="34" charset="0"/>
                <a:ea typeface="+mn-ea"/>
                <a:cs typeface="Times New Roman" panose="02020603050405020304" pitchFamily="18" charset="0"/>
              </a:rPr>
              <a:t>Daily or twice daily staffing huddles are held to reassess safe staffing levels.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200" kern="1200" dirty="0">
                <a:solidFill>
                  <a:srgbClr val="000000"/>
                </a:solidFill>
                <a:effectLst/>
                <a:latin typeface="Segoe UI" panose="020B0502040204020203" pitchFamily="34" charset="0"/>
                <a:ea typeface="+mn-ea"/>
                <a:cs typeface="Times New Roman" panose="02020603050405020304" pitchFamily="18" charset="0"/>
              </a:rPr>
              <a:t>Implementation of evaluation of competence at 9 months in the preceptorship process.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200" kern="1200" dirty="0">
                <a:solidFill>
                  <a:srgbClr val="000000"/>
                </a:solidFill>
                <a:effectLst/>
                <a:latin typeface="Segoe UI" panose="020B0502040204020203" pitchFamily="34" charset="0"/>
                <a:ea typeface="+mn-ea"/>
                <a:cs typeface="Times New Roman" panose="02020603050405020304" pitchFamily="18" charset="0"/>
              </a:rPr>
              <a:t>A robust authorisation process is in place for temporary staff utilisation</a:t>
            </a:r>
            <a:r>
              <a:rPr lang="en-GB" sz="1200" kern="1200">
                <a:solidFill>
                  <a:srgbClr val="000000"/>
                </a:solidFill>
                <a:effectLst/>
                <a:latin typeface="Segoe UI" panose="020B0502040204020203" pitchFamily="34" charset="0"/>
                <a:ea typeface="+mn-ea"/>
                <a:cs typeface="Times New Roman" panose="02020603050405020304" pitchFamily="18" charset="0"/>
              </a:rPr>
              <a:t>.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OX - Header ,BOX - Background ,TXT - Page Heading ,TXT - Reporting Period ,shape ,TXT - Indicator Title ,SPC Chart ,TXT - Indicator Title ,SPC Chart ,TXT - Indicator Title ,SPC Chart ,TXT - Indicator Title ,SPC Char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Fill Rate Graphs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BOX - Header ,BOX - Background ,TXT - Page Heading ,TXT - Reporting Period ,shape ,TXT - Indicator Title ,SPC Chart ,TXT - Indicator Title ,SPC Chart ,TextEnhancerByMAQ46ASG0293G65JY43S89DKJ9 ,lineChart ,TextEnhancerByMAQ46ASG0293G65JY43S89DKJ9 ,lineChart.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Bank Agency Staff 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85725" y="0"/>
            <a:ext cx="12020550" cy="6858000"/>
          </a:xfrm>
          <a:prstGeom prst="rect">
            <a:avLst/>
          </a:prstGeom>
          <a:noFill/>
        </p:spPr>
      </p:pic>
      <p:sp>
        <p:nvSpPr>
          <p:cNvPr id="4" name="Title" hidden="1"/>
          <p:cNvSpPr>
            <a:spLocks noGrp="1"/>
          </p:cNvSpPr>
          <p:nvPr>
            <p:ph type="title"/>
          </p:nvPr>
        </p:nvSpPr>
        <p:spPr/>
        <p:txBody>
          <a:bodyPr/>
          <a:lstStyle/>
          <a:p>
            <a:r>
              <a:t>Adult Acute Summary</a:t>
            </a:r>
          </a:p>
        </p:txBody>
      </p:sp>
      <p:sp>
        <p:nvSpPr>
          <p:cNvPr id="2" name="TextBox 1">
            <a:extLst>
              <a:ext uri="{FF2B5EF4-FFF2-40B4-BE49-F238E27FC236}">
                <a16:creationId xmlns:a16="http://schemas.microsoft.com/office/drawing/2014/main" id="{BC17BCCA-8BFF-01DC-ED24-96F13C7A8528}"/>
              </a:ext>
            </a:extLst>
          </p:cNvPr>
          <p:cNvSpPr txBox="1"/>
          <p:nvPr/>
        </p:nvSpPr>
        <p:spPr>
          <a:xfrm>
            <a:off x="360788" y="1478600"/>
            <a:ext cx="3528000" cy="5269648"/>
          </a:xfrm>
          <a:prstGeom prst="rect">
            <a:avLst/>
          </a:prstGeom>
          <a:noFill/>
        </p:spPr>
        <p:txBody>
          <a:bodyPr wrap="square" rtlCol="0">
            <a:spAutoFit/>
          </a:bodyPr>
          <a:lstStyle/>
          <a:p>
            <a:pPr marL="171450" indent="-171450" algn="just">
              <a:lnSpc>
                <a:spcPct val="107000"/>
              </a:lnSpc>
              <a:spcAft>
                <a:spcPts val="800"/>
              </a:spcAft>
              <a:buFont typeface="Arial" panose="020B0604020202020204" pitchFamily="34" charset="0"/>
              <a:buChar char="•"/>
            </a:pPr>
            <a:r>
              <a:rPr lang="en-GB" sz="800" kern="100" dirty="0">
                <a:latin typeface="Segoe UI" panose="020B0502040204020203" pitchFamily="34" charset="0"/>
                <a:ea typeface="Calibri" panose="020F0502020204030204" pitchFamily="34" charset="0"/>
                <a:cs typeface="Segoe UI" panose="020B0502040204020203" pitchFamily="34" charset="0"/>
              </a:rPr>
              <a:t>High numbers of preceptees who cannot take charge, adding pressure to those who can (South, Central and North Inpatient CBU: Embleton and Alnmouth).</a:t>
            </a:r>
          </a:p>
          <a:p>
            <a:pPr marL="171450" indent="-171450" algn="just">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High levels of acuity requiring enhanced engagement and observations to manage patient acuity and risk  </a:t>
            </a:r>
            <a:r>
              <a:rPr lang="en-GB" sz="800" kern="100" dirty="0">
                <a:latin typeface="Segoe UI" panose="020B0502040204020203" pitchFamily="34" charset="0"/>
                <a:ea typeface="Calibri" panose="020F0502020204030204" pitchFamily="34" charset="0"/>
                <a:cs typeface="Segoe UI" panose="020B0502040204020203" pitchFamily="34" charset="0"/>
              </a:rPr>
              <a:t>(South, Central, North and North Cumbria Inpatient CBU); 3 patients requiring 2:1 care; 1 patient requiring 2-3:1 care (North Inpatient CBU).</a:t>
            </a:r>
            <a:endParaRPr lang="en-GB" sz="800" dirty="0">
              <a:latin typeface="Segoe UI" panose="020B0502040204020203" pitchFamily="34" charset="0"/>
              <a:cs typeface="Segoe UI" panose="020B0502040204020203" pitchFamily="34" charset="0"/>
            </a:endParaRPr>
          </a:p>
          <a:p>
            <a:pPr marL="171450" indent="-171450" algn="just">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Patients who are clinically ready for discharge with no identified arrangements for ongoing care and support </a:t>
            </a:r>
            <a:r>
              <a:rPr lang="en-GB" sz="800" kern="100" dirty="0">
                <a:latin typeface="Segoe UI" panose="020B0502040204020203" pitchFamily="34" charset="0"/>
                <a:ea typeface="Calibri" panose="020F0502020204030204" pitchFamily="34" charset="0"/>
                <a:cs typeface="Segoe UI" panose="020B0502040204020203" pitchFamily="34" charset="0"/>
              </a:rPr>
              <a:t>(South and Central Inpatient CBU)</a:t>
            </a:r>
            <a:endParaRPr lang="en-GB" sz="800" dirty="0">
              <a:latin typeface="Segoe UI" panose="020B0502040204020203" pitchFamily="34" charset="0"/>
              <a:cs typeface="Segoe UI" panose="020B0502040204020203" pitchFamily="34" charset="0"/>
            </a:endParaRPr>
          </a:p>
          <a:p>
            <a:pPr marL="171450" indent="-171450" algn="just">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Use of temporary workforce to support vacancies, enhanced engagement, sickness and other absences.</a:t>
            </a:r>
            <a:endParaRPr lang="en-GB" sz="800" kern="100" dirty="0">
              <a:latin typeface="Segoe UI" panose="020B0502040204020203" pitchFamily="34" charset="0"/>
              <a:cs typeface="Segoe UI" panose="020B0502040204020203" pitchFamily="34" charset="0"/>
            </a:endParaRPr>
          </a:p>
          <a:p>
            <a:pPr marL="171450" indent="-171450" algn="just">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Seclusion required within both male and female pathways has increased and resulted in staffing pressures </a:t>
            </a:r>
            <a:r>
              <a:rPr lang="en-GB" sz="800" kern="100" dirty="0">
                <a:latin typeface="Segoe UI" panose="020B0502040204020203" pitchFamily="34" charset="0"/>
                <a:ea typeface="Calibri" panose="020F0502020204030204" pitchFamily="34" charset="0"/>
                <a:cs typeface="Segoe UI" panose="020B0502040204020203" pitchFamily="34" charset="0"/>
              </a:rPr>
              <a:t>(Central, North and North Cumbria Inpatient CBU); difficulties managing challenging incidents due to a lack of seclusion facilities (North Cumbria Inpatient CBU: Yewdale).</a:t>
            </a:r>
            <a:endParaRPr lang="en-GB" sz="800" dirty="0">
              <a:latin typeface="Segoe UI" panose="020B0502040204020203" pitchFamily="34" charset="0"/>
              <a:cs typeface="Segoe UI" panose="020B0502040204020203" pitchFamily="34" charset="0"/>
            </a:endParaRP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High level of physical health acuity, including the requirement for nasogastric nutrition; high levels of escorts to acute general wards across all acute wards, with acute wards having at least one ongoing escort to NSECH (South Inpatient CBU; North Inpatient CBU)</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Bed utilisation above capacity, e.g., the beds of patients at NSECH being filled by new admissions, including seclusion beds (North Inpatient CBU).</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Number of staff required to undertake statutory and mandatory training: PMVA, Learning Disability, Autism, Narrative Risk (North Inpatient CBU). </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Increase in short-term and long-term sickness: some sickness resulting from assaults by patients (North Cumbria Inpatient CBU; North Inpatient CBU; South Inpatient CBU).</a:t>
            </a:r>
          </a:p>
          <a:p>
            <a:pPr marL="171450" indent="-171450" algn="just">
              <a:lnSpc>
                <a:spcPct val="107000"/>
              </a:lnSpc>
              <a:spcAft>
                <a:spcPts val="800"/>
              </a:spcAft>
              <a:buFont typeface="Arial" panose="020B0604020202020204" pitchFamily="34" charset="0"/>
              <a:buChar char="•"/>
            </a:pPr>
            <a:r>
              <a:rPr lang="en-GB" sz="800" b="0" i="0" dirty="0">
                <a:effectLst/>
                <a:latin typeface="Segoe UI" panose="020B0502040204020203" pitchFamily="34" charset="0"/>
                <a:cs typeface="Segoe UI" panose="020B0502040204020203" pitchFamily="34" charset="0"/>
              </a:rPr>
              <a:t>Yewdale is an isolated unit 80 mins approx. from next CNTW site</a:t>
            </a:r>
            <a:r>
              <a:rPr lang="en-GB" sz="800" dirty="0">
                <a:latin typeface="Segoe UI" panose="020B0502040204020203" pitchFamily="34" charset="0"/>
                <a:cs typeface="Segoe UI" panose="020B0502040204020203" pitchFamily="34" charset="0"/>
              </a:rPr>
              <a:t>, resulting in </a:t>
            </a:r>
            <a:r>
              <a:rPr lang="en-GB" sz="800" b="0" i="0" dirty="0">
                <a:effectLst/>
                <a:latin typeface="Segoe UI" panose="020B0502040204020203" pitchFamily="34" charset="0"/>
                <a:cs typeface="Segoe UI" panose="020B0502040204020203" pitchFamily="34" charset="0"/>
              </a:rPr>
              <a:t>difficulties in ensuring safe staffing levels; taxi costs for bank and agency workers often have to be agreed (North Cumbria Inpatient CBU).</a:t>
            </a: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A4DF568B-B355-26F9-EEB1-E7D0A6B59807}"/>
              </a:ext>
            </a:extLst>
          </p:cNvPr>
          <p:cNvSpPr txBox="1"/>
          <p:nvPr/>
        </p:nvSpPr>
        <p:spPr>
          <a:xfrm>
            <a:off x="7995233" y="1478600"/>
            <a:ext cx="3816000" cy="2055306"/>
          </a:xfrm>
          <a:prstGeom prst="rect">
            <a:avLst/>
          </a:prstGeom>
          <a:noFill/>
        </p:spPr>
        <p:txBody>
          <a:bodyPr wrap="square" rtlCol="0">
            <a:spAutoFit/>
          </a:bodyPr>
          <a:lstStyle/>
          <a:p>
            <a:pPr marL="171450" indent="-171450" algn="just">
              <a:lnSpc>
                <a:spcPct val="107000"/>
              </a:lnSpc>
              <a:spcAft>
                <a:spcPts val="800"/>
              </a:spcAft>
              <a:buFont typeface="Arial" panose="020B0604020202020204" pitchFamily="34" charset="0"/>
              <a:buChar char="•"/>
            </a:pPr>
            <a:r>
              <a:rPr lang="en-GB" sz="800" kern="100" dirty="0">
                <a:latin typeface="Segoe UI" panose="020B0502040204020203" pitchFamily="34" charset="0"/>
                <a:ea typeface="Calibri" panose="020F0502020204030204" pitchFamily="34" charset="0"/>
                <a:cs typeface="Segoe UI" panose="020B0502040204020203" pitchFamily="34" charset="0"/>
              </a:rPr>
              <a:t>In patient care group locality staffing huddles to manage resource gaps,</a:t>
            </a:r>
            <a:r>
              <a:rPr lang="en-GB" sz="800" dirty="0">
                <a:latin typeface="Segoe UI" panose="020B0502040204020203" pitchFamily="34" charset="0"/>
                <a:cs typeface="Segoe UI" panose="020B0502040204020203" pitchFamily="34" charset="0"/>
              </a:rPr>
              <a:t> with senior overview to support pressures; admin support has been introduced in North Inpatient CBU to support record keeping.</a:t>
            </a:r>
          </a:p>
          <a:p>
            <a:pPr marL="171450" indent="-171450" algn="just">
              <a:lnSpc>
                <a:spcPct val="107000"/>
              </a:lnSpc>
              <a:spcAft>
                <a:spcPts val="8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Enhanced Multidisciplinary Team working inclusion of Occupational Therapists; planning involvement of wider professions is in progress..</a:t>
            </a:r>
          </a:p>
          <a:p>
            <a:pPr marL="171450" indent="-171450" algn="just">
              <a:lnSpc>
                <a:spcPct val="107000"/>
              </a:lnSpc>
              <a:spcAft>
                <a:spcPts val="800"/>
              </a:spcAft>
              <a:buFont typeface="Arial" panose="020B0604020202020204" pitchFamily="34" charset="0"/>
              <a:buChar char="•"/>
            </a:pPr>
            <a:r>
              <a:rPr lang="en-GB" sz="800" kern="100" dirty="0">
                <a:latin typeface="Segoe UI" panose="020B0502040204020203" pitchFamily="34" charset="0"/>
                <a:ea typeface="Calibri" panose="020F0502020204030204" pitchFamily="34" charset="0"/>
                <a:cs typeface="Segoe UI" panose="020B0502040204020203" pitchFamily="34" charset="0"/>
              </a:rPr>
              <a:t>Staff wellbeing meetings are held. </a:t>
            </a:r>
          </a:p>
          <a:p>
            <a:pPr marL="171450" indent="-171450" algn="just">
              <a:lnSpc>
                <a:spcPct val="107000"/>
              </a:lnSpc>
              <a:spcAft>
                <a:spcPts val="800"/>
              </a:spcAft>
              <a:buFont typeface="Arial" panose="020B0604020202020204" pitchFamily="34" charset="0"/>
              <a:buChar char="•"/>
            </a:pPr>
            <a:r>
              <a:rPr lang="en-GB" sz="800" kern="100" dirty="0">
                <a:latin typeface="Segoe UI" panose="020B0502040204020203" pitchFamily="34" charset="0"/>
                <a:ea typeface="Calibri" panose="020F0502020204030204" pitchFamily="34" charset="0"/>
                <a:cs typeface="Segoe UI" panose="020B0502040204020203" pitchFamily="34" charset="0"/>
              </a:rPr>
              <a:t>Use of temporary staffing is only when all other options have been explored or </a:t>
            </a:r>
            <a:r>
              <a:rPr lang="en-GB" sz="800" dirty="0">
                <a:latin typeface="Segoe UI" panose="020B0502040204020203" pitchFamily="34" charset="0"/>
                <a:cs typeface="Segoe UI" panose="020B0502040204020203" pitchFamily="34" charset="0"/>
              </a:rPr>
              <a:t>related to essential training requirements. </a:t>
            </a:r>
          </a:p>
          <a:p>
            <a:pPr marL="171450" indent="-171450" algn="just">
              <a:lnSpc>
                <a:spcPct val="107000"/>
              </a:lnSpc>
              <a:spcAft>
                <a:spcPts val="800"/>
              </a:spcAft>
              <a:buFont typeface="Arial" panose="020B0604020202020204" pitchFamily="34" charset="0"/>
              <a:buChar char="•"/>
            </a:pPr>
            <a:r>
              <a:rPr lang="en-GB" sz="800" kern="100" dirty="0">
                <a:latin typeface="Segoe UI" panose="020B0502040204020203" pitchFamily="34" charset="0"/>
                <a:ea typeface="Calibri" panose="020F0502020204030204" pitchFamily="34" charset="0"/>
                <a:cs typeface="Segoe UI" panose="020B0502040204020203" pitchFamily="34" charset="0"/>
              </a:rPr>
              <a:t>Vacancies are being recruited to.</a:t>
            </a:r>
          </a:p>
          <a:p>
            <a:pPr marL="171450" indent="-171450" algn="l">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Bed flow meetings are in progress to support timely discharge of patients (North Inpatient CBU)</a:t>
            </a:r>
          </a:p>
        </p:txBody>
      </p:sp>
      <p:sp>
        <p:nvSpPr>
          <p:cNvPr id="6" name="TextBox 5">
            <a:extLst>
              <a:ext uri="{FF2B5EF4-FFF2-40B4-BE49-F238E27FC236}">
                <a16:creationId xmlns:a16="http://schemas.microsoft.com/office/drawing/2014/main" id="{3B7954E7-89E2-CFA2-2CBA-28081B561153}"/>
              </a:ext>
            </a:extLst>
          </p:cNvPr>
          <p:cNvSpPr txBox="1"/>
          <p:nvPr/>
        </p:nvSpPr>
        <p:spPr>
          <a:xfrm>
            <a:off x="4022479" y="1414598"/>
            <a:ext cx="3852000" cy="2646878"/>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There is an ongoing need to redeploy staff members  to wards other than their base ward, reducing continuity of care (South Inpatient CBU); some staff members resist redeployment (North Inpatient CBU).</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Difficulties with retaining registered nurses after completion of preceptorship (South Inpatient CBU).</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Pressures resulting from implementation of the Enhanced Multidisciplinary Team model: management and professional engagement and change management.</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Essential staff training is not being achieved: difficulties releasing staff members due to staffing pressures (South and Central Inpatient CBU). </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Safer staffing levels are based on number of Within Eyesight Observation, which does not include the staffing resource to provide escort to other Trusts (North Inpatient CBU).</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Patients who are clinically ready for discharge with no identified arrangements for ongoing care and support, including social care.</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Management and clinical supervision:  improvement plans are in place (North Inpatient CBU; North Cumbria CBU)</a:t>
            </a:r>
            <a:endParaRPr lang="en-GB" sz="10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51590CFF-2717-D986-42A1-C43AF1B13192}"/>
              </a:ext>
            </a:extLst>
          </p:cNvPr>
          <p:cNvSpPr txBox="1"/>
          <p:nvPr/>
        </p:nvSpPr>
        <p:spPr>
          <a:xfrm>
            <a:off x="4009542" y="4636243"/>
            <a:ext cx="3852000" cy="784830"/>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Focused work on staff wellbeing is in progress.: Feel Good Friday and Wednesday respectively implemented; 1:1 wellbeing conversations are offered and the uptake is high (North Inpatient CBU and North Cumbria CBU).</a:t>
            </a:r>
          </a:p>
          <a:p>
            <a:pPr marL="171450" indent="-171450" algn="just">
              <a:spcAft>
                <a:spcPts val="600"/>
              </a:spcAft>
              <a:buFont typeface="Arial" panose="020B0604020202020204" pitchFamily="34" charset="0"/>
              <a:buChar char="•"/>
            </a:pPr>
            <a:r>
              <a:rPr lang="en-GB" sz="800" dirty="0">
                <a:latin typeface="Segoe UI" panose="020B0502040204020203" pitchFamily="34" charset="0"/>
                <a:cs typeface="Segoe UI" panose="020B0502040204020203" pitchFamily="34" charset="0"/>
              </a:rPr>
              <a:t>Improvement in team morale (South Inpatient CBU).</a:t>
            </a:r>
            <a:endParaRPr lang="en-GB" sz="1100" dirty="0">
              <a:latin typeface="Segoe UI" panose="020B0502040204020203" pitchFamily="34" charset="0"/>
              <a:cs typeface="Segoe UI" panose="020B050204020402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52922"/>
            <a:ext cx="12020550" cy="6858000"/>
          </a:xfrm>
          <a:prstGeom prst="rect">
            <a:avLst/>
          </a:prstGeom>
          <a:noFill/>
        </p:spPr>
      </p:pic>
      <p:sp>
        <p:nvSpPr>
          <p:cNvPr id="4" name="Title" hidden="1"/>
          <p:cNvSpPr>
            <a:spLocks noGrp="1"/>
          </p:cNvSpPr>
          <p:nvPr>
            <p:ph type="title"/>
          </p:nvPr>
        </p:nvSpPr>
        <p:spPr/>
        <p:txBody>
          <a:bodyPr/>
          <a:lstStyle/>
          <a:p>
            <a:r>
              <a:t>PICU Summary</a:t>
            </a:r>
          </a:p>
        </p:txBody>
      </p:sp>
      <p:sp>
        <p:nvSpPr>
          <p:cNvPr id="2" name="TextBox 1">
            <a:extLst>
              <a:ext uri="{FF2B5EF4-FFF2-40B4-BE49-F238E27FC236}">
                <a16:creationId xmlns:a16="http://schemas.microsoft.com/office/drawing/2014/main" id="{CF3136BD-704E-24A7-3DC2-C1CCAB1D6AC3}"/>
              </a:ext>
            </a:extLst>
          </p:cNvPr>
          <p:cNvSpPr txBox="1"/>
          <p:nvPr/>
        </p:nvSpPr>
        <p:spPr>
          <a:xfrm>
            <a:off x="340465" y="1478599"/>
            <a:ext cx="3528000" cy="4339650"/>
          </a:xfrm>
          <a:prstGeom prst="rect">
            <a:avLst/>
          </a:prstGeom>
          <a:noFill/>
        </p:spPr>
        <p:txBody>
          <a:bodyPr wrap="square" rtlCol="0">
            <a:spAutoFit/>
          </a:bodyPr>
          <a:lstStyle/>
          <a:p>
            <a:pPr marL="171450" lvl="0" indent="-171450" algn="just">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There is a lack of substantive experienced post- preceptorship Band 5 staff. </a:t>
            </a:r>
          </a:p>
          <a:p>
            <a:pPr marL="171450" lvl="0" indent="-171450" algn="just">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High acuity: patients often have a forensic need/risk; this can be compounded by co-existing conditions, such as autism, and substance misuse. </a:t>
            </a:r>
          </a:p>
          <a:p>
            <a:pPr marL="171450" lvl="0" indent="-171450" algn="just">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Use of restrictive practice to support clinical need and safety (Seclusion). </a:t>
            </a:r>
          </a:p>
          <a:p>
            <a:pPr marL="171450" lvl="0" indent="-171450" algn="just">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Out of pathway patients. </a:t>
            </a:r>
          </a:p>
          <a:p>
            <a:pPr marL="171450" lvl="0" indent="-171450" algn="just">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Patients who are clinically ready for discharge, with no identified arrangements for ongoing care and support. </a:t>
            </a:r>
          </a:p>
          <a:p>
            <a:pPr marL="171450" lvl="0" indent="-171450" algn="just">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Enhanced Engagement and Observation levels.</a:t>
            </a:r>
          </a:p>
          <a:p>
            <a:pPr marL="171450" lvl="0" indent="-171450" algn="just">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Essential staff training not being achieved as not able to release staff members.  </a:t>
            </a:r>
          </a:p>
          <a:p>
            <a:pPr marL="171450" lvl="0" indent="-171450" algn="just">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Use of temporary workforce to support vacancies, due to  enhanced engagement, sickness and other absences. </a:t>
            </a:r>
          </a:p>
          <a:p>
            <a:pPr marL="171450" lvl="0" indent="-171450" algn="just">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Complex Physical Health needs. </a:t>
            </a:r>
          </a:p>
          <a:p>
            <a:pPr marL="171450" lvl="0" indent="-171450" algn="just">
              <a:spcAft>
                <a:spcPts val="600"/>
              </a:spcAf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Staff members unable to fulfil clinical role due to ongoing investigations is creating staffing pressures.</a:t>
            </a: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1076B1BC-45E4-93C9-BF88-A1DBF1C0D63D}"/>
              </a:ext>
            </a:extLst>
          </p:cNvPr>
          <p:cNvSpPr txBox="1"/>
          <p:nvPr/>
        </p:nvSpPr>
        <p:spPr>
          <a:xfrm>
            <a:off x="8002620" y="1478600"/>
            <a:ext cx="3816000" cy="1446550"/>
          </a:xfrm>
          <a:prstGeom prst="rect">
            <a:avLst/>
          </a:prstGeom>
          <a:noFill/>
        </p:spPr>
        <p:txBody>
          <a:bodyPr wrap="square" rtlCol="0">
            <a:spAutoFit/>
          </a:bodyPr>
          <a:lstStyle/>
          <a:p>
            <a:pPr lvl="0" algn="just"/>
            <a:endParaRPr lang="en-GB" sz="1100" dirty="0">
              <a:solidFill>
                <a:prstClr val="black"/>
              </a:solidFill>
              <a:latin typeface="Segoe UI" panose="020B0502040204020203" pitchFamily="34" charset="0"/>
              <a:cs typeface="Segoe UI" panose="020B0502040204020203" pitchFamily="34" charset="0"/>
            </a:endParaRPr>
          </a:p>
          <a:p>
            <a:pPr marL="171450" lvl="0" indent="-171450" algn="jus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Authorisation process for temporary workforce.  </a:t>
            </a:r>
          </a:p>
          <a:p>
            <a:pPr lvl="0" algn="just"/>
            <a:endParaRPr lang="en-GB" sz="1100" dirty="0">
              <a:solidFill>
                <a:prstClr val="black"/>
              </a:solidFill>
              <a:latin typeface="Segoe UI" panose="020B0502040204020203" pitchFamily="34" charset="0"/>
              <a:cs typeface="Segoe UI" panose="020B0502040204020203" pitchFamily="34" charset="0"/>
            </a:endParaRPr>
          </a:p>
          <a:p>
            <a:pPr marL="171450" lvl="0" indent="-171450" algn="jus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The Physical Health offer is being reviewed, in line with the Physical Health Strategy.</a:t>
            </a:r>
          </a:p>
          <a:p>
            <a:pPr lvl="0" algn="just"/>
            <a:endParaRPr lang="en-GB" sz="1100" dirty="0">
              <a:solidFill>
                <a:prstClr val="black"/>
              </a:solidFill>
              <a:latin typeface="Segoe UI" panose="020B0502040204020203" pitchFamily="34" charset="0"/>
              <a:cs typeface="Segoe UI" panose="020B0502040204020203" pitchFamily="34" charset="0"/>
            </a:endParaRPr>
          </a:p>
          <a:p>
            <a:pPr marL="171450" lvl="0" indent="-171450" algn="just">
              <a:buFont typeface="Arial" panose="020B0604020202020204" pitchFamily="34" charset="0"/>
              <a:buChar char="•"/>
            </a:pPr>
            <a:r>
              <a:rPr lang="en-GB" sz="1100" dirty="0">
                <a:solidFill>
                  <a:prstClr val="black"/>
                </a:solidFill>
                <a:latin typeface="Segoe UI" panose="020B0502040204020203" pitchFamily="34" charset="0"/>
                <a:cs typeface="Segoe UI" panose="020B0502040204020203" pitchFamily="34" charset="0"/>
              </a:rPr>
              <a:t>Male only admissions currently with a view to exploring a reduced capacity PICU environment.</a:t>
            </a: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D20ECA8B-04FB-4086-512A-600CC8318030}"/>
              </a:ext>
            </a:extLst>
          </p:cNvPr>
          <p:cNvSpPr txBox="1"/>
          <p:nvPr/>
        </p:nvSpPr>
        <p:spPr>
          <a:xfrm>
            <a:off x="4048291" y="1478600"/>
            <a:ext cx="3774502" cy="1677382"/>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Daily difficulties level-loading of substantive post-preceptorship Band 5 nurses.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Use of temporary workforce.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Band 5 preceptees following completion of preceptorship progress to Band 6 posts out with inpatient CBU.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Working to achieve parity of esteem (physical and mental health). </a:t>
            </a:r>
          </a:p>
        </p:txBody>
      </p:sp>
      <p:sp>
        <p:nvSpPr>
          <p:cNvPr id="7" name="TextBox 6">
            <a:extLst>
              <a:ext uri="{FF2B5EF4-FFF2-40B4-BE49-F238E27FC236}">
                <a16:creationId xmlns:a16="http://schemas.microsoft.com/office/drawing/2014/main" id="{640BEB28-457A-989F-859F-C2D478F771C0}"/>
              </a:ext>
            </a:extLst>
          </p:cNvPr>
          <p:cNvSpPr txBox="1"/>
          <p:nvPr/>
        </p:nvSpPr>
        <p:spPr>
          <a:xfrm>
            <a:off x="4048291" y="4648698"/>
            <a:ext cx="3702011" cy="2092881"/>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Clinical Band 7 work in the numbers, including weekends and night shift, to assist with leadership and quality.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Loan of experienced Band 6 and Band 5 nurses from more established teams has bolstered the nursing team.</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Use of temporary workers: Bank worker numbers are increasing, reducing the need for agency.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Focused work on staff wellbeing is in progress. </a:t>
            </a:r>
          </a:p>
          <a:p>
            <a:pPr marL="171450" indent="-171450" algn="just">
              <a:spcAft>
                <a:spcPts val="600"/>
              </a:spcAft>
              <a:buFont typeface="Arial" panose="020B0604020202020204" pitchFamily="34" charset="0"/>
              <a:buChar char="•"/>
            </a:pPr>
            <a:r>
              <a:rPr lang="en-GB" sz="1100" dirty="0">
                <a:latin typeface="Segoe UI" panose="020B0502040204020203" pitchFamily="34" charset="0"/>
                <a:cs typeface="Segoe UI" panose="020B0502040204020203" pitchFamily="34" charset="0"/>
              </a:rPr>
              <a:t>Realignment Physical Health Champions.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Adult Rehab Summary</a:t>
            </a:r>
          </a:p>
        </p:txBody>
      </p:sp>
      <p:sp>
        <p:nvSpPr>
          <p:cNvPr id="2" name="TextBox 1">
            <a:extLst>
              <a:ext uri="{FF2B5EF4-FFF2-40B4-BE49-F238E27FC236}">
                <a16:creationId xmlns:a16="http://schemas.microsoft.com/office/drawing/2014/main" id="{A3D28059-792D-0123-FF35-7FE7CB663F33}"/>
              </a:ext>
            </a:extLst>
          </p:cNvPr>
          <p:cNvSpPr txBox="1"/>
          <p:nvPr/>
        </p:nvSpPr>
        <p:spPr>
          <a:xfrm>
            <a:off x="340465" y="1411383"/>
            <a:ext cx="3528000" cy="3913251"/>
          </a:xfrm>
          <a:prstGeom prst="rect">
            <a:avLst/>
          </a:prstGeom>
          <a:noFill/>
        </p:spPr>
        <p:txBody>
          <a:bodyPr wrap="square" rtlCol="0">
            <a:spAutoFit/>
          </a:bodyPr>
          <a:lstStyle/>
          <a:p>
            <a:pPr marL="171450" indent="-171450" algn="just">
              <a:lnSpc>
                <a:spcPct val="107000"/>
              </a:lnSpc>
              <a:spcAft>
                <a:spcPts val="8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All wards report a high number of patients who require enhanced engagement and observation. This can also relate to patients who have physical health and frailty need. 4 patients 2:1 support (North Inpatient CBU).</a:t>
            </a:r>
          </a:p>
          <a:p>
            <a:pPr marL="171450" indent="-171450" algn="just">
              <a:lnSpc>
                <a:spcPct val="107000"/>
              </a:lnSpc>
              <a:spcAft>
                <a:spcPts val="8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Essential staff training is not being achieved as it is not possible to release staff, due to patient acuity and staffing levels. </a:t>
            </a:r>
          </a:p>
          <a:p>
            <a:pPr marL="171450" indent="-171450" algn="just">
              <a:lnSpc>
                <a:spcPct val="107000"/>
              </a:lnSpc>
              <a:spcAft>
                <a:spcPts val="8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Due to physical health needs, patients receive care within the acute Trust, which results in staff support to attend appointments/treatment.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Elm House and Willow View have several patients with  dysphagia, which is a significant risk and requires additional one to one support (Central Inpatient CBU).</a:t>
            </a:r>
          </a:p>
          <a:p>
            <a:pPr marL="171450" indent="-171450" algn="just">
              <a:spcAft>
                <a:spcPts val="600"/>
              </a:spcAft>
              <a:buFont typeface="Arial" panose="020B0604020202020204" pitchFamily="34" charset="0"/>
              <a:buChar char="•"/>
            </a:pPr>
            <a:r>
              <a:rPr lang="en-GB" sz="900" kern="100" dirty="0">
                <a:effectLst/>
                <a:latin typeface="Segoe UI" panose="020B0502040204020203" pitchFamily="34" charset="0"/>
                <a:ea typeface="Calibri" panose="020F0502020204030204" pitchFamily="34" charset="0"/>
                <a:cs typeface="Segoe UI" panose="020B0502040204020203" pitchFamily="34" charset="0"/>
              </a:rPr>
              <a:t>The continued use of agency staff who are often unfamiliar with patients</a:t>
            </a:r>
            <a:r>
              <a:rPr lang="en-GB" sz="900" kern="100" dirty="0">
                <a:latin typeface="Segoe UI" panose="020B0502040204020203" pitchFamily="34" charset="0"/>
                <a:ea typeface="Calibri" panose="020F0502020204030204" pitchFamily="34" charset="0"/>
                <a:cs typeface="Segoe UI" panose="020B0502040204020203" pitchFamily="34" charset="0"/>
              </a:rPr>
              <a:t>, </a:t>
            </a:r>
            <a:r>
              <a:rPr lang="en-GB" sz="900" dirty="0">
                <a:latin typeface="Segoe UI" panose="020B0502040204020203" pitchFamily="34" charset="0"/>
                <a:cs typeface="Segoe UI" panose="020B0502040204020203" pitchFamily="34" charset="0"/>
              </a:rPr>
              <a:t>to support vacancies, enhanced engagement and observations, sickness and other staffing issues (Central Inpatient CBU)</a:t>
            </a:r>
            <a:endParaRPr lang="en-GB" sz="900" kern="100" dirty="0">
              <a:latin typeface="Segoe UI" panose="020B0502040204020203" pitchFamily="34" charset="0"/>
              <a:cs typeface="Segoe UI" panose="020B0502040204020203" pitchFamily="34" charset="0"/>
            </a:endParaRP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Increase in registered staff sickness and maternity leave (North Inpatient CBU); impact of long-term sickness and vacancies (South Inpatient CBU).</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Bridgewell staff supporting Clearbrook temporarily; vacancies at Brooke House and the impact of the requirement for 2:1 support for escort from Aldervale.</a:t>
            </a:r>
          </a:p>
        </p:txBody>
      </p:sp>
      <p:sp>
        <p:nvSpPr>
          <p:cNvPr id="5" name="TextBox 4">
            <a:extLst>
              <a:ext uri="{FF2B5EF4-FFF2-40B4-BE49-F238E27FC236}">
                <a16:creationId xmlns:a16="http://schemas.microsoft.com/office/drawing/2014/main" id="{75CB20DC-86F7-1CAD-4D1C-56A0D3957B7A}"/>
              </a:ext>
            </a:extLst>
          </p:cNvPr>
          <p:cNvSpPr txBox="1"/>
          <p:nvPr/>
        </p:nvSpPr>
        <p:spPr>
          <a:xfrm>
            <a:off x="8002619" y="1390109"/>
            <a:ext cx="3816000" cy="1431161"/>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In patient care group locality staffing huddles to manage resource gaps, with senior overview to support pressures (daily or twice daily).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Use of temporary staffing is only when all other options have been explored; there is an authorisation process for the use of temporary workforce.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Monitoring and staff support to improve sickness.</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Wider Multidisciplinary team is utilised when possible (South Inpatient CBU).</a:t>
            </a:r>
          </a:p>
        </p:txBody>
      </p:sp>
      <p:sp>
        <p:nvSpPr>
          <p:cNvPr id="6" name="TextBox 5">
            <a:extLst>
              <a:ext uri="{FF2B5EF4-FFF2-40B4-BE49-F238E27FC236}">
                <a16:creationId xmlns:a16="http://schemas.microsoft.com/office/drawing/2014/main" id="{DB187894-20F9-6FF7-F84B-6167BC055EE6}"/>
              </a:ext>
            </a:extLst>
          </p:cNvPr>
          <p:cNvSpPr txBox="1"/>
          <p:nvPr/>
        </p:nvSpPr>
        <p:spPr>
          <a:xfrm>
            <a:off x="4009542" y="1411383"/>
            <a:ext cx="3852000" cy="1476173"/>
          </a:xfrm>
          <a:prstGeom prst="rect">
            <a:avLst/>
          </a:prstGeom>
          <a:noFill/>
        </p:spPr>
        <p:txBody>
          <a:bodyPr wrap="square" rtlCol="0">
            <a:spAutoFit/>
          </a:bodyPr>
          <a:lstStyle/>
          <a:p>
            <a:pPr marL="171450" indent="-171450" algn="just">
              <a:lnSpc>
                <a:spcPct val="107000"/>
              </a:lnSpc>
              <a:spcAft>
                <a:spcPts val="800"/>
              </a:spcAft>
              <a:buFont typeface="Arial" panose="020B0604020202020204" pitchFamily="34" charset="0"/>
              <a:buChar char="•"/>
            </a:pPr>
            <a:r>
              <a:rPr lang="en-GB" sz="900" kern="100" dirty="0">
                <a:latin typeface="Segoe UI" panose="020B0502040204020203" pitchFamily="34" charset="0"/>
                <a:ea typeface="Calibri" panose="020F0502020204030204" pitchFamily="34" charset="0"/>
                <a:cs typeface="Segoe UI" panose="020B0502040204020203" pitchFamily="34" charset="0"/>
              </a:rPr>
              <a:t>Pressures relating to meeting training needs; there is a continued</a:t>
            </a:r>
            <a:r>
              <a:rPr lang="en-GB" sz="900" dirty="0">
                <a:latin typeface="Segoe UI" panose="020B0502040204020203" pitchFamily="34" charset="0"/>
                <a:cs typeface="Segoe UI" panose="020B0502040204020203" pitchFamily="34" charset="0"/>
              </a:rPr>
              <a:t> focus on staff competing PMVA training.</a:t>
            </a:r>
            <a:r>
              <a:rPr lang="en-GB" sz="900" kern="100" dirty="0">
                <a:latin typeface="Segoe UI" panose="020B0502040204020203" pitchFamily="34" charset="0"/>
                <a:ea typeface="Calibri" panose="020F0502020204030204" pitchFamily="34" charset="0"/>
                <a:cs typeface="Segoe UI" panose="020B0502040204020203" pitchFamily="34" charset="0"/>
              </a:rPr>
              <a:t>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Pressures due to escorting patients to other hospital sites and services.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High incidence of sickness absence both long-term and short-term (South and North Inpatient CBU).</a:t>
            </a:r>
          </a:p>
          <a:p>
            <a:pPr marL="171450" indent="-171450" algn="just">
              <a:spcAft>
                <a:spcPts val="600"/>
              </a:spcAft>
              <a:buFont typeface="Arial" panose="020B0604020202020204" pitchFamily="34" charset="0"/>
              <a:buChar char="•"/>
            </a:pPr>
            <a:r>
              <a:rPr lang="en-GB" sz="900" kern="100" dirty="0">
                <a:effectLst/>
                <a:latin typeface="Segoe UI" panose="020B0502040204020203" pitchFamily="34" charset="0"/>
                <a:ea typeface="Calibri" panose="020F0502020204030204" pitchFamily="34" charset="0"/>
                <a:cs typeface="Segoe UI" panose="020B0502040204020203" pitchFamily="34" charset="0"/>
              </a:rPr>
              <a:t>There is still a need to </a:t>
            </a:r>
            <a:r>
              <a:rPr lang="en-GB" sz="900" kern="100" dirty="0">
                <a:latin typeface="Segoe UI" panose="020B0502040204020203" pitchFamily="34" charset="0"/>
                <a:ea typeface="Calibri" panose="020F0502020204030204" pitchFamily="34" charset="0"/>
                <a:cs typeface="Segoe UI" panose="020B0502040204020203" pitchFamily="34" charset="0"/>
              </a:rPr>
              <a:t>redeploy</a:t>
            </a:r>
            <a:r>
              <a:rPr lang="en-GB" sz="900" kern="100" dirty="0">
                <a:effectLst/>
                <a:latin typeface="Segoe UI" panose="020B0502040204020203" pitchFamily="34" charset="0"/>
                <a:ea typeface="Calibri" panose="020F0502020204030204" pitchFamily="34" charset="0"/>
                <a:cs typeface="Segoe UI" panose="020B0502040204020203" pitchFamily="34" charset="0"/>
              </a:rPr>
              <a:t> staff to wards which is not their base ward, reducing continuity of care. </a:t>
            </a:r>
            <a:endParaRPr lang="en-GB" sz="11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423C1E44-55D1-F20F-5839-E1DEB71A5DBE}"/>
              </a:ext>
            </a:extLst>
          </p:cNvPr>
          <p:cNvSpPr txBox="1"/>
          <p:nvPr/>
        </p:nvSpPr>
        <p:spPr>
          <a:xfrm>
            <a:off x="4022479" y="4628233"/>
            <a:ext cx="3852000" cy="1077218"/>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Bank being used rather than Agency.</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Using the wider Multi- Disciplinary Team to support  patient care.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Frequent reviews of needs, including physical health, to ensure appropriateness of support; relevant professional advice sought for safe and effective treatment; HOPE(S) team and Long-term seclusion support (South Inpatient CBU).</a:t>
            </a:r>
            <a:endParaRPr lang="en-GB" sz="1100" dirty="0">
              <a:latin typeface="Segoe UI" panose="020B0502040204020203" pitchFamily="34" charset="0"/>
              <a:cs typeface="Segoe UI" panose="020B050204020402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hape ,shape ,shape ,textbox ,textbox ,shape ,shape ,textbox ,shape ,shape ,textbox ,shape ,shape ,TextEnhancerByMAQ46ASG0293G65JY43S89DKJ9 ,TextEnhancerByMAQ46ASG0293G65JY43S89DKJ9 ,TextEnhancerByMAQ46ASG0293G65JY43S89DKJ9 ,TextEnhancerByMAQ46ASG0293G65JY43S89DKJ9 ,shape ,shap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rPr dirty="0"/>
              <a:t>Older Persons Summary</a:t>
            </a:r>
          </a:p>
        </p:txBody>
      </p:sp>
      <p:sp>
        <p:nvSpPr>
          <p:cNvPr id="2" name="TextBox 1">
            <a:extLst>
              <a:ext uri="{FF2B5EF4-FFF2-40B4-BE49-F238E27FC236}">
                <a16:creationId xmlns:a16="http://schemas.microsoft.com/office/drawing/2014/main" id="{EDD3FA53-DBD6-B21B-E75A-C5A59842FC54}"/>
              </a:ext>
            </a:extLst>
          </p:cNvPr>
          <p:cNvSpPr txBox="1"/>
          <p:nvPr/>
        </p:nvSpPr>
        <p:spPr>
          <a:xfrm>
            <a:off x="340464" y="1478600"/>
            <a:ext cx="3528000" cy="3059427"/>
          </a:xfrm>
          <a:prstGeom prst="rect">
            <a:avLst/>
          </a:prstGeom>
          <a:noFill/>
        </p:spPr>
        <p:txBody>
          <a:bodyPr wrap="square" rtlCol="0">
            <a:spAutoFit/>
          </a:bodyPr>
          <a:lstStyle/>
          <a:p>
            <a:pPr marL="171450" indent="-171450" algn="just">
              <a:lnSpc>
                <a:spcPct val="107000"/>
              </a:lnSpc>
              <a:spcAft>
                <a:spcPts val="800"/>
              </a:spcAft>
              <a:buFont typeface="Arial" panose="020B0604020202020204" pitchFamily="34" charset="0"/>
              <a:buChar char="•"/>
            </a:pPr>
            <a:r>
              <a:rPr lang="en-GB" sz="900" kern="100" dirty="0">
                <a:latin typeface="Segoe UI" panose="020B0502040204020203" pitchFamily="34" charset="0"/>
                <a:ea typeface="Calibri" panose="020F0502020204030204" pitchFamily="34" charset="0"/>
                <a:cs typeface="Segoe UI" panose="020B0502040204020203" pitchFamily="34" charset="0"/>
              </a:rPr>
              <a:t>High numbers of preceptees and who cannot take charge (adding pressure to those who can). </a:t>
            </a:r>
          </a:p>
          <a:p>
            <a:pPr marL="171450" indent="-171450" algn="just">
              <a:lnSpc>
                <a:spcPct val="107000"/>
              </a:lnSpc>
              <a:spcAft>
                <a:spcPts val="8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High levels of acuity requiring enhanced engagement and observations to manage patient acuity and risk, particularly on Woodhorn ward (</a:t>
            </a:r>
            <a:r>
              <a:rPr lang="en-GB" sz="900" dirty="0">
                <a:solidFill>
                  <a:prstClr val="black"/>
                </a:solidFill>
                <a:latin typeface="Segoe UI" panose="020B0502040204020203" pitchFamily="34" charset="0"/>
                <a:cs typeface="Segoe UI" panose="020B0502040204020203" pitchFamily="34" charset="0"/>
              </a:rPr>
              <a:t>North Inpatient CBU).</a:t>
            </a:r>
          </a:p>
          <a:p>
            <a:pPr marL="171450" indent="-171450" algn="just">
              <a:lnSpc>
                <a:spcPct val="107000"/>
              </a:lnSpc>
              <a:spcAft>
                <a:spcPts val="800"/>
              </a:spcAft>
              <a:buFont typeface="Arial" panose="020B0604020202020204" pitchFamily="34" charset="0"/>
              <a:buChar char="•"/>
            </a:pPr>
            <a:r>
              <a:rPr lang="en-GB" sz="900" dirty="0">
                <a:solidFill>
                  <a:prstClr val="black"/>
                </a:solidFill>
                <a:latin typeface="Segoe UI" panose="020B0502040204020203" pitchFamily="34" charset="0"/>
                <a:cs typeface="Segoe UI" panose="020B0502040204020203" pitchFamily="34" charset="0"/>
              </a:rPr>
              <a:t>Increase in physical Health needs including palliative care </a:t>
            </a:r>
            <a:r>
              <a:rPr lang="en-GB" sz="900" dirty="0">
                <a:latin typeface="Segoe UI" panose="020B0502040204020203" pitchFamily="34" charset="0"/>
                <a:cs typeface="Segoe UI" panose="020B0502040204020203" pitchFamily="34" charset="0"/>
              </a:rPr>
              <a:t>(North and North Cumbria Inpatient CBUs).</a:t>
            </a:r>
            <a:endParaRPr lang="en-GB" sz="900" dirty="0">
              <a:solidFill>
                <a:prstClr val="black"/>
              </a:solidFill>
              <a:latin typeface="Segoe UI" panose="020B0502040204020203" pitchFamily="34" charset="0"/>
              <a:cs typeface="Segoe UI" panose="020B0502040204020203" pitchFamily="34" charset="0"/>
            </a:endParaRPr>
          </a:p>
          <a:p>
            <a:pPr marL="171450" indent="-171450" algn="just">
              <a:lnSpc>
                <a:spcPct val="107000"/>
              </a:lnSpc>
              <a:spcAft>
                <a:spcPts val="800"/>
              </a:spcAft>
              <a:buFont typeface="Arial" panose="020B0604020202020204" pitchFamily="34" charset="0"/>
              <a:buChar char="•"/>
            </a:pPr>
            <a:r>
              <a:rPr lang="en-GB" sz="900" dirty="0">
                <a:solidFill>
                  <a:prstClr val="black"/>
                </a:solidFill>
                <a:latin typeface="Segoe UI" panose="020B0502040204020203" pitchFamily="34" charset="0"/>
                <a:cs typeface="Segoe UI" panose="020B0502040204020203" pitchFamily="34" charset="0"/>
              </a:rPr>
              <a:t>Prolonged outreach support to care homes to support leave arrangements or discharge.</a:t>
            </a:r>
            <a:endParaRPr lang="en-GB" sz="900" dirty="0">
              <a:latin typeface="Segoe UI" panose="020B0502040204020203" pitchFamily="34" charset="0"/>
              <a:cs typeface="Segoe UI" panose="020B0502040204020203" pitchFamily="34" charset="0"/>
            </a:endParaRPr>
          </a:p>
          <a:p>
            <a:pPr marL="171450" indent="-171450" algn="just">
              <a:lnSpc>
                <a:spcPct val="107000"/>
              </a:lnSpc>
              <a:spcAft>
                <a:spcPts val="8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Use of temporary workforce to support vacancies, enhanced engagement, sickness and other absences.</a:t>
            </a:r>
            <a:r>
              <a:rPr lang="en-GB" sz="900" kern="100" dirty="0">
                <a:latin typeface="Segoe UI" panose="020B0502040204020203" pitchFamily="34" charset="0"/>
                <a:ea typeface="Calibri" panose="020F0502020204030204" pitchFamily="34" charset="0"/>
                <a:cs typeface="Segoe UI" panose="020B0502040204020203" pitchFamily="34" charset="0"/>
              </a:rPr>
              <a:t>  </a:t>
            </a:r>
          </a:p>
          <a:p>
            <a:pPr marL="171450" indent="-171450" algn="just">
              <a:lnSpc>
                <a:spcPct val="107000"/>
              </a:lnSpc>
              <a:spcAft>
                <a:spcPts val="8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Essential staff training is not being achieved as it is not possible to release staff, due to patient acuity and staffing levels. </a:t>
            </a:r>
          </a:p>
          <a:p>
            <a:pPr marL="171450" lvl="0" indent="-171450" algn="just">
              <a:spcAft>
                <a:spcPts val="600"/>
              </a:spcAft>
              <a:buFont typeface="Arial" panose="020B0604020202020204" pitchFamily="34" charset="0"/>
              <a:buChar char="•"/>
              <a:defRPr/>
            </a:pPr>
            <a:r>
              <a:rPr lang="en-GB" sz="900" dirty="0">
                <a:solidFill>
                  <a:prstClr val="black"/>
                </a:solidFill>
                <a:latin typeface="Segoe UI" panose="020B0502040204020203" pitchFamily="34" charset="0"/>
                <a:cs typeface="Segoe UI" panose="020B0502040204020203" pitchFamily="34" charset="0"/>
              </a:rPr>
              <a:t>Reduced ward leadership support on Woodhorn ward due to long-term sickness of clinical lead (North Inpatient CBU).</a:t>
            </a:r>
            <a:endParaRPr lang="en-GB" sz="11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3D4DCE97-1BC4-EC14-DB77-AA0ED1270387}"/>
              </a:ext>
            </a:extLst>
          </p:cNvPr>
          <p:cNvSpPr txBox="1"/>
          <p:nvPr/>
        </p:nvSpPr>
        <p:spPr>
          <a:xfrm>
            <a:off x="8002620" y="1478600"/>
            <a:ext cx="3816000" cy="2811539"/>
          </a:xfrm>
          <a:prstGeom prst="rect">
            <a:avLst/>
          </a:prstGeom>
          <a:noFill/>
        </p:spPr>
        <p:txBody>
          <a:bodyPr wrap="square" rtlCol="0">
            <a:spAutoFit/>
          </a:bodyPr>
          <a:lstStyle/>
          <a:p>
            <a:pPr marL="171450" indent="-171450" algn="just">
              <a:lnSpc>
                <a:spcPct val="107000"/>
              </a:lnSpc>
              <a:spcAft>
                <a:spcPts val="800"/>
              </a:spcAft>
              <a:buFont typeface="Arial" panose="020B0604020202020204" pitchFamily="34" charset="0"/>
              <a:buChar char="•"/>
            </a:pPr>
            <a:r>
              <a:rPr lang="en-GB" sz="900" kern="100" dirty="0">
                <a:latin typeface="Segoe UI" panose="020B0502040204020203" pitchFamily="34" charset="0"/>
                <a:ea typeface="Calibri" panose="020F0502020204030204" pitchFamily="34" charset="0"/>
                <a:cs typeface="Segoe UI" panose="020B0502040204020203" pitchFamily="34" charset="0"/>
              </a:rPr>
              <a:t>In patient care group locality staffing huddles to manage resource gaps,</a:t>
            </a:r>
            <a:r>
              <a:rPr lang="en-GB" sz="900" dirty="0">
                <a:latin typeface="Segoe UI" panose="020B0502040204020203" pitchFamily="34" charset="0"/>
                <a:cs typeface="Segoe UI" panose="020B0502040204020203" pitchFamily="34" charset="0"/>
              </a:rPr>
              <a:t> with senior overview to support pressures. </a:t>
            </a:r>
            <a:endParaRPr lang="en-GB" sz="900" kern="100" dirty="0">
              <a:latin typeface="Segoe UI" panose="020B0502040204020203" pitchFamily="34" charset="0"/>
              <a:ea typeface="Calibri" panose="020F0502020204030204" pitchFamily="34" charset="0"/>
              <a:cs typeface="Segoe UI" panose="020B0502040204020203" pitchFamily="34" charset="0"/>
            </a:endParaRPr>
          </a:p>
          <a:p>
            <a:pPr marL="171450" indent="-171450" algn="just">
              <a:lnSpc>
                <a:spcPct val="107000"/>
              </a:lnSpc>
              <a:spcAft>
                <a:spcPts val="800"/>
              </a:spcAft>
              <a:buFont typeface="Arial" panose="020B0604020202020204" pitchFamily="34" charset="0"/>
              <a:buChar char="•"/>
            </a:pPr>
            <a:r>
              <a:rPr lang="en-GB" sz="900" kern="100" dirty="0">
                <a:latin typeface="Segoe UI" panose="020B0502040204020203" pitchFamily="34" charset="0"/>
                <a:ea typeface="Calibri" panose="020F0502020204030204" pitchFamily="34" charset="0"/>
                <a:cs typeface="Segoe UI" panose="020B0502040204020203" pitchFamily="34" charset="0"/>
              </a:rPr>
              <a:t>Staff wellbeing meetings are being held.</a:t>
            </a:r>
          </a:p>
          <a:p>
            <a:pPr marL="171450" indent="-171450" algn="just">
              <a:lnSpc>
                <a:spcPct val="107000"/>
              </a:lnSpc>
              <a:spcAft>
                <a:spcPts val="800"/>
              </a:spcAft>
              <a:buFont typeface="Arial" panose="020B0604020202020204" pitchFamily="34" charset="0"/>
              <a:buChar char="•"/>
            </a:pPr>
            <a:r>
              <a:rPr lang="en-GB" sz="900" kern="100" dirty="0">
                <a:latin typeface="Segoe UI" panose="020B0502040204020203" pitchFamily="34" charset="0"/>
                <a:ea typeface="Calibri" panose="020F0502020204030204" pitchFamily="34" charset="0"/>
                <a:cs typeface="Segoe UI" panose="020B0502040204020203" pitchFamily="34" charset="0"/>
              </a:rPr>
              <a:t>Use of temporary staffing is only when all other options have been explored; there is an a</a:t>
            </a:r>
            <a:r>
              <a:rPr lang="en-GB" sz="900" dirty="0">
                <a:latin typeface="Segoe UI" panose="020B0502040204020203" pitchFamily="34" charset="0"/>
                <a:cs typeface="Segoe UI" panose="020B0502040204020203" pitchFamily="34" charset="0"/>
              </a:rPr>
              <a:t>uthorisation process for the use of temporary workforce. </a:t>
            </a:r>
          </a:p>
          <a:p>
            <a:pPr marL="171450" indent="-171450" algn="just">
              <a:lnSpc>
                <a:spcPct val="107000"/>
              </a:lnSpc>
              <a:spcAft>
                <a:spcPts val="8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The Physical Health offer has been strengthened in line with Trust Physical Health Strategy. </a:t>
            </a:r>
            <a:endParaRPr lang="en-GB" sz="900" dirty="0">
              <a:solidFill>
                <a:srgbClr val="00B050"/>
              </a:solidFill>
              <a:latin typeface="Segoe UI" panose="020B0502040204020203" pitchFamily="34" charset="0"/>
              <a:cs typeface="Segoe UI" panose="020B0502040204020203" pitchFamily="34" charset="0"/>
            </a:endParaRPr>
          </a:p>
          <a:p>
            <a:pPr marL="171450" lvl="0" indent="-171450" algn="just">
              <a:spcAft>
                <a:spcPts val="600"/>
              </a:spcAft>
              <a:buFont typeface="Arial" panose="020B0604020202020204" pitchFamily="34" charset="0"/>
              <a:buChar char="•"/>
              <a:defRPr/>
            </a:pPr>
            <a:r>
              <a:rPr lang="en-GB" sz="900" dirty="0">
                <a:solidFill>
                  <a:prstClr val="black"/>
                </a:solidFill>
                <a:latin typeface="Segoe UI" panose="020B0502040204020203" pitchFamily="34" charset="0"/>
                <a:cs typeface="Segoe UI" panose="020B0502040204020203" pitchFamily="34" charset="0"/>
              </a:rPr>
              <a:t>Redeployment of staff across site to support safer staffing levels. </a:t>
            </a:r>
          </a:p>
          <a:p>
            <a:pPr marL="171450" lvl="0" indent="-171450" algn="just">
              <a:spcAft>
                <a:spcPts val="600"/>
              </a:spcAft>
              <a:buFont typeface="Arial" panose="020B0604020202020204" pitchFamily="34" charset="0"/>
              <a:buChar char="•"/>
              <a:defRPr/>
            </a:pPr>
            <a:r>
              <a:rPr lang="en-GB" sz="900" dirty="0">
                <a:solidFill>
                  <a:prstClr val="black"/>
                </a:solidFill>
                <a:latin typeface="Segoe UI" panose="020B0502040204020203" pitchFamily="34" charset="0"/>
                <a:cs typeface="Segoe UI" panose="020B0502040204020203" pitchFamily="34" charset="0"/>
              </a:rPr>
              <a:t>Flexibility of Specialist Nurse/Ward Manager to cover  and support safer staffing levels on the wards. </a:t>
            </a:r>
          </a:p>
          <a:p>
            <a:pPr marL="171450" indent="-171450" algn="just">
              <a:spcAft>
                <a:spcPts val="600"/>
              </a:spcAft>
              <a:buFont typeface="Arial" panose="020B0604020202020204" pitchFamily="34" charset="0"/>
              <a:buChar char="•"/>
            </a:pP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Focused attention on completion of appraisals and sickness management to support staff wellbeing; ‘Tartan rug’ integrated spreadsheet in use for holistic monitoring (</a:t>
            </a:r>
            <a:r>
              <a:rPr lang="en-GB" sz="900" dirty="0">
                <a:latin typeface="Segoe UI" panose="020B0502040204020203" pitchFamily="34" charset="0"/>
                <a:cs typeface="Segoe UI" panose="020B0502040204020203" pitchFamily="34" charset="0"/>
              </a:rPr>
              <a:t>North Cumbria Inpatient CBU).</a:t>
            </a:r>
            <a:r>
              <a:rPr kumimoji="0" lang="en-GB" sz="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a:t>
            </a:r>
            <a:endParaRPr lang="en-GB" sz="1100"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903B0BB7-C1D3-EC41-860D-70F2CE74A936}"/>
              </a:ext>
            </a:extLst>
          </p:cNvPr>
          <p:cNvSpPr txBox="1"/>
          <p:nvPr/>
        </p:nvSpPr>
        <p:spPr>
          <a:xfrm>
            <a:off x="3996605" y="1364299"/>
            <a:ext cx="3852000" cy="1973682"/>
          </a:xfrm>
          <a:prstGeom prst="rect">
            <a:avLst/>
          </a:prstGeom>
          <a:noFill/>
        </p:spPr>
        <p:txBody>
          <a:bodyPr wrap="square" rtlCol="0">
            <a:spAutoFit/>
          </a:bodyPr>
          <a:lstStyle/>
          <a:p>
            <a:pPr marL="171450" indent="-171450" algn="just">
              <a:lnSpc>
                <a:spcPct val="107000"/>
              </a:lnSpc>
              <a:spcAft>
                <a:spcPts val="800"/>
              </a:spcAft>
              <a:buFont typeface="Arial" panose="020B0604020202020204" pitchFamily="34" charset="0"/>
              <a:buChar char="•"/>
            </a:pPr>
            <a:r>
              <a:rPr lang="en-GB" sz="900" kern="100" dirty="0">
                <a:latin typeface="Segoe UI" panose="020B0502040204020203" pitchFamily="34" charset="0"/>
                <a:ea typeface="Calibri" panose="020F0502020204030204" pitchFamily="34" charset="0"/>
                <a:cs typeface="Segoe UI" panose="020B0502040204020203" pitchFamily="34" charset="0"/>
              </a:rPr>
              <a:t>There is an ongoing need to redeploy staff members  to wards other than their base ward, reducing continuity of care. </a:t>
            </a:r>
          </a:p>
          <a:p>
            <a:pPr marL="171450" indent="-171450" algn="just">
              <a:lnSpc>
                <a:spcPct val="107000"/>
              </a:lnSpc>
              <a:spcAft>
                <a:spcPts val="8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Daily difficulties level-loading of substantive post-preceptorship Band 5 nurses on the wards.</a:t>
            </a:r>
          </a:p>
          <a:p>
            <a:pPr marL="171450" indent="-171450" algn="just">
              <a:lnSpc>
                <a:spcPct val="107000"/>
              </a:lnSpc>
              <a:spcAft>
                <a:spcPts val="800"/>
              </a:spcAft>
              <a:buFont typeface="Arial" panose="020B0604020202020204" pitchFamily="34" charset="0"/>
              <a:buChar char="•"/>
            </a:pPr>
            <a:r>
              <a:rPr lang="en-GB" sz="900" dirty="0">
                <a:solidFill>
                  <a:prstClr val="black"/>
                </a:solidFill>
                <a:latin typeface="Segoe UI" panose="020B0502040204020203" pitchFamily="34" charset="0"/>
                <a:cs typeface="Segoe UI" panose="020B0502040204020203" pitchFamily="34" charset="0"/>
              </a:rPr>
              <a:t>Focused support is required for preceptee nurses and internationally educated nurses.</a:t>
            </a:r>
            <a:endParaRPr lang="en-GB" sz="900" dirty="0">
              <a:latin typeface="Segoe UI" panose="020B0502040204020203" pitchFamily="34" charset="0"/>
              <a:cs typeface="Segoe UI" panose="020B0502040204020203" pitchFamily="34" charset="0"/>
            </a:endParaRPr>
          </a:p>
          <a:p>
            <a:pPr marL="171450" indent="-171450" algn="just">
              <a:lnSpc>
                <a:spcPct val="107000"/>
              </a:lnSpc>
              <a:spcAft>
                <a:spcPts val="8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Essential staff training is not being achieved: difficulties releasing staff members due to staffing pressures. </a:t>
            </a:r>
          </a:p>
          <a:p>
            <a:pPr marL="171450" indent="-171450" algn="just">
              <a:lnSpc>
                <a:spcPct val="107000"/>
              </a:lnSpc>
              <a:spcAft>
                <a:spcPts val="8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The impact of incidents relating to violence and aggression, including on staff wellbeing. </a:t>
            </a:r>
            <a:endParaRPr lang="en-GB" sz="10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12F85AC8-15FF-E6CD-4A5A-542B52CCE8FF}"/>
              </a:ext>
            </a:extLst>
          </p:cNvPr>
          <p:cNvSpPr txBox="1"/>
          <p:nvPr/>
        </p:nvSpPr>
        <p:spPr>
          <a:xfrm>
            <a:off x="4009542" y="4756959"/>
            <a:ext cx="3852000" cy="1092607"/>
          </a:xfrm>
          <a:prstGeom prst="rect">
            <a:avLst/>
          </a:prstGeom>
          <a:noFill/>
        </p:spPr>
        <p:txBody>
          <a:bodyPr wrap="square" rtlCol="0">
            <a:spAutoFit/>
          </a:bodyPr>
          <a:lstStyle/>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Bank being used rather than Agency where possible.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Using the wider Multi-Disciplinary Team to support patient care.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Focused work on staff wellbeing is in progress. </a:t>
            </a:r>
          </a:p>
          <a:p>
            <a:pPr marL="171450" lvl="0" indent="-171450" algn="just">
              <a:spcAft>
                <a:spcPts val="600"/>
              </a:spcAft>
              <a:buFont typeface="Arial" panose="020B0604020202020204" pitchFamily="34" charset="0"/>
              <a:buChar char="•"/>
              <a:defRPr/>
            </a:pPr>
            <a:r>
              <a:rPr lang="en-GB" sz="900" dirty="0">
                <a:solidFill>
                  <a:prstClr val="black"/>
                </a:solidFill>
                <a:latin typeface="Segoe UI" panose="020B0502040204020203" pitchFamily="34" charset="0"/>
                <a:cs typeface="Segoe UI" panose="020B0502040204020203" pitchFamily="34" charset="0"/>
              </a:rPr>
              <a:t>Positive feedback from relatives of patient/carer experience. </a:t>
            </a:r>
          </a:p>
          <a:p>
            <a:pPr marL="171450" indent="-171450" algn="just">
              <a:spcAft>
                <a:spcPts val="600"/>
              </a:spcAft>
              <a:buFont typeface="Arial" panose="020B0604020202020204" pitchFamily="34" charset="0"/>
              <a:buChar char="•"/>
            </a:pPr>
            <a:r>
              <a:rPr lang="en-GB" sz="900" dirty="0">
                <a:latin typeface="Segoe UI" panose="020B0502040204020203" pitchFamily="34" charset="0"/>
                <a:cs typeface="Segoe UI" panose="020B0502040204020203" pitchFamily="34" charset="0"/>
              </a:rPr>
              <a:t>Monitoring to identify sickness absence patterns or themes.</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TotalTime>
  <Words>5256</Words>
  <Application>Microsoft Office PowerPoint</Application>
  <PresentationFormat>Widescreen</PresentationFormat>
  <Paragraphs>986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Calibri Light</vt:lpstr>
      <vt:lpstr>Segoe UI</vt:lpstr>
      <vt:lpstr>Custom Design</vt:lpstr>
      <vt:lpstr>Title</vt:lpstr>
      <vt:lpstr>Narrative Summary</vt:lpstr>
      <vt:lpstr>Trust Overview</vt:lpstr>
      <vt:lpstr>Fill Rate Graphs</vt:lpstr>
      <vt:lpstr>Bank Agency Staff Use</vt:lpstr>
      <vt:lpstr>Adult Acute Summary</vt:lpstr>
      <vt:lpstr>PICU Summary</vt:lpstr>
      <vt:lpstr>Adult Rehab Summary</vt:lpstr>
      <vt:lpstr>Older Persons Summary</vt:lpstr>
      <vt:lpstr>CYPS Summary</vt:lpstr>
      <vt:lpstr>Secure Services Summary</vt:lpstr>
      <vt:lpstr>LD Autism Summary</vt:lpstr>
      <vt:lpstr>Neuro Specialist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Hanley, Elizabeth</cp:lastModifiedBy>
  <cp:revision>7</cp:revision>
  <dcterms:created xsi:type="dcterms:W3CDTF">2016-09-04T11:54:55Z</dcterms:created>
  <dcterms:modified xsi:type="dcterms:W3CDTF">2025-01-20T09:28:44Z</dcterms:modified>
</cp:coreProperties>
</file>