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94" r:id="rId3"/>
    <p:sldId id="259" r:id="rId4"/>
    <p:sldId id="260" r:id="rId5"/>
    <p:sldId id="261" r:id="rId6"/>
    <p:sldId id="267" r:id="rId7"/>
    <p:sldId id="295" r:id="rId8"/>
    <p:sldId id="296" r:id="rId9"/>
    <p:sldId id="297" r:id="rId10"/>
    <p:sldId id="298" r:id="rId11"/>
    <p:sldId id="284" r:id="rId12"/>
    <p:sldId id="299" r:id="rId13"/>
    <p:sldId id="292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2949" autoAdjust="0"/>
  </p:normalViewPr>
  <p:slideViewPr>
    <p:cSldViewPr snapToGrid="0" snapToObjects="1">
      <p:cViewPr varScale="1">
        <p:scale>
          <a:sx n="65" d="100"/>
          <a:sy n="65" d="100"/>
        </p:scale>
        <p:origin x="1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ley, Elizabeth" userId="d75dd242-ebba-4288-b9b9-e6a1a869a544" providerId="ADAL" clId="{8FD76065-CBC2-45D9-B0D0-647FC8C901B9}"/>
    <pc:docChg chg="modSld">
      <pc:chgData name="Hanley, Elizabeth" userId="d75dd242-ebba-4288-b9b9-e6a1a869a544" providerId="ADAL" clId="{8FD76065-CBC2-45D9-B0D0-647FC8C901B9}" dt="2025-01-17T16:46:56.284" v="1" actId="1035"/>
      <pc:docMkLst>
        <pc:docMk/>
      </pc:docMkLst>
      <pc:sldChg chg="modSp mod">
        <pc:chgData name="Hanley, Elizabeth" userId="d75dd242-ebba-4288-b9b9-e6a1a869a544" providerId="ADAL" clId="{8FD76065-CBC2-45D9-B0D0-647FC8C901B9}" dt="2025-01-17T16:46:56.284" v="1" actId="1035"/>
        <pc:sldMkLst>
          <pc:docMk/>
          <pc:sldMk cId="0" sldId="259"/>
        </pc:sldMkLst>
        <pc:picChg chg="mod">
          <ac:chgData name="Hanley, Elizabeth" userId="d75dd242-ebba-4288-b9b9-e6a1a869a544" providerId="ADAL" clId="{8FD76065-CBC2-45D9-B0D0-647FC8C901B9}" dt="2025-01-17T16:46:56.284" v="1" actId="1035"/>
          <ac:picMkLst>
            <pc:docMk/>
            <pc:sldMk cId="0" sldId="259"/>
            <ac:picMk id="3" creationId="{00000000-0000-0000-0000-000000000000}"/>
          </ac:picMkLst>
        </pc:picChg>
      </pc:sldChg>
    </pc:docChg>
  </pc:docChgLst>
  <pc:docChgLst>
    <pc:chgData name="Hanley, Elizabeth" userId="d75dd242-ebba-4288-b9b9-e6a1a869a544" providerId="ADAL" clId="{0497065F-9923-46C2-AA41-FF2B5EEB26FE}"/>
    <pc:docChg chg="addSld delSld modSld">
      <pc:chgData name="Hanley, Elizabeth" userId="d75dd242-ebba-4288-b9b9-e6a1a869a544" providerId="ADAL" clId="{0497065F-9923-46C2-AA41-FF2B5EEB26FE}" dt="2024-12-09T09:26:52.883" v="21" actId="6549"/>
      <pc:docMkLst>
        <pc:docMk/>
      </pc:docMkLst>
      <pc:sldChg chg="modSp add del mod">
        <pc:chgData name="Hanley, Elizabeth" userId="d75dd242-ebba-4288-b9b9-e6a1a869a544" providerId="ADAL" clId="{0497065F-9923-46C2-AA41-FF2B5EEB26FE}" dt="2024-12-09T09:26:52.883" v="21" actId="6549"/>
        <pc:sldMkLst>
          <pc:docMk/>
          <pc:sldMk cId="0" sldId="259"/>
        </pc:sldMkLst>
        <pc:spChg chg="mod">
          <ac:chgData name="Hanley, Elizabeth" userId="d75dd242-ebba-4288-b9b9-e6a1a869a544" providerId="ADAL" clId="{0497065F-9923-46C2-AA41-FF2B5EEB26FE}" dt="2024-12-09T09:26:52.883" v="21" actId="6549"/>
          <ac:spMkLst>
            <pc:docMk/>
            <pc:sldMk cId="0" sldId="259"/>
            <ac:spMk id="2" creationId="{B0F814B2-E65A-BDE3-0EA4-9292EF0672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E41D-29AA-4FC5-9CA3-54CC972124DB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CA3D-10D1-484D-A492-BA27D902C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63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Name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Definition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Fill Rate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SPCChart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Feedback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Feedback body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Feedback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Planned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Background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Page Heading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Background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Page Heading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lineChart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lineChart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extbox ,shape ,TextEnhancerByMAQ46ASG0293G65JY43S89DKJ9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CYPS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DEB69-3377-93E5-6354-9C24CCEBB8AE}"/>
              </a:ext>
            </a:extLst>
          </p:cNvPr>
          <p:cNvSpPr txBox="1"/>
          <p:nvPr/>
        </p:nvSpPr>
        <p:spPr>
          <a:xfrm>
            <a:off x="340465" y="1478599"/>
            <a:ext cx="3528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Staffing pressures resulting from: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Vacancies: B5 x3, B3 x10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: new staffing model to be introduced and expected to result in staffing gaps across the 7-day rosters.</a:t>
            </a:r>
            <a:endParaRPr lang="en-GB" sz="10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Clinically Ready for Discharge patients on all wards.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 levels of acuity and complex packages of care requiring enhanced engagement and observation levels.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enhanced observations to support Eating disorder cohort. </a:t>
            </a:r>
            <a:endParaRPr lang="en-GB" sz="10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Lotus is a standalone unit; limited response team on-site, so then ward works on higher staffing levels; managing current disordered eating and significant self-harm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Continued high levels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Violence and Aggression towards staff.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CEDAR development: Ferndene Hospital is currently a ‘live’ building site, which has an impact on service delivery.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Increased levels of self-harm and need for restraint: 3 x prone restraint and increase in seclusion use.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Poor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Wi-Fi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signal having an impact on 1 x patient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increased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29EDE-38B9-EF2A-0A30-8DA9134ED36F}"/>
              </a:ext>
            </a:extLst>
          </p:cNvPr>
          <p:cNvSpPr txBox="1"/>
          <p:nvPr/>
        </p:nvSpPr>
        <p:spPr>
          <a:xfrm>
            <a:off x="8002620" y="1478600"/>
            <a:ext cx="3816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Daily staffing huddles to review staffing levels with Ward Managers and Clinical Managers.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Level loading of skill mix within service, including temporary redeployment of staff to support.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Discharge planning meeting in place: delays in discharges escalated to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ncrease focus on ensuring patients is being nursed in the correct pathway, dependent on level of risk or treatment need.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Regular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orkforce support in place for managing staff sickness.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CYPS Inpatient Pathway Meeting.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Preceptee induction and support.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E236E-F650-97FE-A63F-E014403A8BC5}"/>
              </a:ext>
            </a:extLst>
          </p:cNvPr>
          <p:cNvSpPr txBox="1"/>
          <p:nvPr/>
        </p:nvSpPr>
        <p:spPr>
          <a:xfrm>
            <a:off x="4022479" y="1478599"/>
            <a:ext cx="3852000" cy="219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B5 registered nurses moving to B6 community posts following 12-month preceptorship. </a:t>
            </a:r>
            <a:endParaRPr lang="en-GB" sz="10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levels of acuity, in particular Violence and Aggression for individual young people</a:t>
            </a: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</a:t>
            </a:r>
            <a:endParaRPr lang="en-GB" sz="10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Lotus </a:t>
            </a: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72 </a:t>
            </a: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Incidents 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Riding 23</a:t>
            </a: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Incidents 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Stephenson</a:t>
            </a: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9 </a:t>
            </a: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Incidents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Redburn  54 Incidents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586DE-B8ED-8E98-E625-9A929671B56D}"/>
              </a:ext>
            </a:extLst>
          </p:cNvPr>
          <p:cNvSpPr txBox="1"/>
          <p:nvPr/>
        </p:nvSpPr>
        <p:spPr>
          <a:xfrm>
            <a:off x="4009542" y="4756153"/>
            <a:ext cx="385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Successful recruitment to band 3 posts via the fast-track process to recruit temporary staff members.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Daily staff wellbeing drop-in sessions with ward manager.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Senior leadership accessibility and monthly drop-ins.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Positive feedback from a family regarding patient care and treatment.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-29817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Secure Services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FA62B-7865-572C-DFFC-0D8D68E77B7A}"/>
              </a:ext>
            </a:extLst>
          </p:cNvPr>
          <p:cNvSpPr txBox="1"/>
          <p:nvPr/>
        </p:nvSpPr>
        <p:spPr>
          <a:xfrm>
            <a:off x="340465" y="1478599"/>
            <a:ext cx="352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Staffing pressures resulting from: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enhanced observations on Alwinton and escorts required to facilitate Section 17 leave; 2:1 ratio and gender specific.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Prolonged seclusion on Elsdon; individualised care package staffing 6:1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Number of preceptees across services unable to be sole registrant; additional </a:t>
            </a:r>
            <a:r>
              <a:rPr lang="en-GB" sz="1100">
                <a:latin typeface="Segoe UI" panose="020B0502040204020203" pitchFamily="34" charset="0"/>
                <a:cs typeface="Segoe UI" panose="020B0502040204020203" pitchFamily="34" charset="0"/>
              </a:rPr>
              <a:t>preceptees joined the 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service in October 2024.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EBC76-4326-35B9-9ECA-887EDFBE0954}"/>
              </a:ext>
            </a:extLst>
          </p:cNvPr>
          <p:cNvSpPr txBox="1"/>
          <p:nvPr/>
        </p:nvSpPr>
        <p:spPr>
          <a:xfrm>
            <a:off x="8002620" y="1478600"/>
            <a:ext cx="381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Staffing Huddles to level – load,  with reference to experience, temporary staffing and any gender specific observations.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Recruitment into vacant posts.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Group directors authorise agency requests.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Ongoing monthly sickness absence clinics supported by workforce.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Recruitment managed via vacancy control process.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DCBBF-AB34-8871-54AC-8E7103B433BA}"/>
              </a:ext>
            </a:extLst>
          </p:cNvPr>
          <p:cNvSpPr txBox="1"/>
          <p:nvPr/>
        </p:nvSpPr>
        <p:spPr>
          <a:xfrm>
            <a:off x="4022479" y="1445608"/>
            <a:ext cx="385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75incidents of Violence and Aggression</a:t>
            </a:r>
          </a:p>
          <a:p>
            <a:pPr algn="just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	High level data:</a:t>
            </a:r>
          </a:p>
          <a:p>
            <a:pPr marL="1085850" lvl="2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 12 Alwinton </a:t>
            </a:r>
          </a:p>
          <a:p>
            <a:pPr marL="1085850" lvl="2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 17 Elsdon</a:t>
            </a:r>
          </a:p>
          <a:p>
            <a:pPr marL="1085850" lvl="2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 8 Tyne Hospital Based Rehab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1365E-3403-80B7-55AD-DD249EC6693A}"/>
              </a:ext>
            </a:extLst>
          </p:cNvPr>
          <p:cNvSpPr txBox="1"/>
          <p:nvPr/>
        </p:nvSpPr>
        <p:spPr>
          <a:xfrm>
            <a:off x="4022479" y="4666034"/>
            <a:ext cx="385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Registered Nurses took up post in October.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Preceptees completing preceptorship.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Reduced number of vacancies.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Reduction in use of temporary staffing.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Sickness absence continues to reduce: overall rate is 5%; the number of staff members on long-term sick leave has reduced.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LD Autism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1D562-C074-B0CE-BF1E-163F09CA728D}"/>
              </a:ext>
            </a:extLst>
          </p:cNvPr>
          <p:cNvSpPr txBox="1"/>
          <p:nvPr/>
        </p:nvSpPr>
        <p:spPr>
          <a:xfrm>
            <a:off x="290102" y="1478599"/>
            <a:ext cx="3528000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High numbers of preceptees who cannot take charge (adding pressure to those who can).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engagement and observations to manage patient acuity and risk.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achieved: difficulties releasing staff members due to staffing pressures.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Increase in Hate Crime on Rose Lodge, which is impacting on staff. 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Rose Lodge is limited to an internal response team, due to being standalone unit.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Rose Lodge: currently supporting a patient in long tern seclusion (this commenced mid-July 2024).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in the number of debriefs required needing staff attendance, taking staff away from clinical area (Mitford Unit)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Clinical supervision target not achieved due to ongoing clinical pressures (Mitford Unit).</a:t>
            </a:r>
            <a:endParaRPr lang="en-GB" sz="6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Overtime usage and those opting out of the Working Time Directive is high within Mitford.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Releasing staff to engage in the HCSW development programme results in staffing pressure the last week of each month; temporary  workforce support is required (Mitford Unit).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in registered nurse sickness on Mitford.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 err="1">
                <a:latin typeface="Segoe UI" panose="020B0502040204020203" pitchFamily="34" charset="0"/>
                <a:cs typeface="Segoe UI" panose="020B0502040204020203" pitchFamily="34" charset="0"/>
              </a:rPr>
              <a:t>Edenwood</a:t>
            </a: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: continues to experience high levels of acuity pertaining to 2 patients.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5F07A-BBE3-2C77-D11F-C506FA7B20FD}"/>
              </a:ext>
            </a:extLst>
          </p:cNvPr>
          <p:cNvSpPr txBox="1"/>
          <p:nvPr/>
        </p:nvSpPr>
        <p:spPr>
          <a:xfrm>
            <a:off x="8002620" y="1345160"/>
            <a:ext cx="3816000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patient care group locality staffing huddles to manage resource gaps,</a:t>
            </a: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Weekly staff-side drop-in support to promote staff wellbeing on Rose Lodge.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A robust authorisation process is in place for temporary workforce engagement.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Rose Lodge staff and senior managers are working with the police to pursue individual incidents in relation to Hate Crime.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Quality Improvement Group takes place at Rose Lodge to address areas relating to Quality and Safety, including staffing.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Daily operational huddles to manage resource gaps,</a:t>
            </a: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 (Mitford).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Twice daily staffing reviews 9:30 and 3pm.  This enables the opportunity to develop plans for cover on the ward (Mitford Unit and Edenwood).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Weekly review via operational huddle completed for registered nurse  cover undertaken on Mitford.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6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Observation levels and risk mitigation form part of a daily assessment of need within the daily and clinical reviews on Mitford. </a:t>
            </a:r>
            <a:endParaRPr kumimoji="0" lang="en-GB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Staff Wellbeing/Team meetings for Mitford staff are held and relevant actions </a:t>
            </a:r>
            <a:r>
              <a:rPr lang="en-GB" sz="6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progressed.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6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Weekly reports at safety meeting of any incident of moderate or severe harm or RIDDOR that will impact on staff safety (Mitford Unit).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6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Specialist Care Group Violence and Aggression and Reducing Restrictive Interventions Group established, led by Group Directors and attended by CBU members.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6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 supported by IMG to review service improvement actions (Mitford).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6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Mitford is </a:t>
            </a: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working through a patient transition to discharge that should support the reduction in temporary staff use; p</a:t>
            </a:r>
            <a:r>
              <a:rPr lang="en-GB" sz="6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ause to recruitment whist we whilst through plan on dischargers (October)</a:t>
            </a: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6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HCSW programme to be rolled out to support </a:t>
            </a: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and provide skills and knowledge (Mitford).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Recovery plan in place for Clinical Supervision (Specialist Care Group CBU).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2779-DE09-408A-D59B-EAC57BD6CD27}"/>
              </a:ext>
            </a:extLst>
          </p:cNvPr>
          <p:cNvSpPr txBox="1"/>
          <p:nvPr/>
        </p:nvSpPr>
        <p:spPr>
          <a:xfrm>
            <a:off x="3984361" y="1502548"/>
            <a:ext cx="3852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not being achieved.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Levels of incidents relating to violence, aggression and assaults on staff and how this impacts staff wellbeing (Rose Lodge and the Mitford Unit).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Increase in staff incidents leading to RIDDOR reporting.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The ability to give staff focused time for involvement with staff debriefs (Mitford Unit).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kern="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pressure of vacancies to care packages: a meeting is now in place with the  finance team to monitor staffing need against discharges (Mitford Unit). </a:t>
            </a:r>
            <a:endParaRPr lang="en-GB" sz="6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Safer staffing levels increased safely to support acuity (Edenwood).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D0E74-ABB2-4D96-F0B7-B2BD4B062DC6}"/>
              </a:ext>
            </a:extLst>
          </p:cNvPr>
          <p:cNvSpPr txBox="1"/>
          <p:nvPr/>
        </p:nvSpPr>
        <p:spPr>
          <a:xfrm>
            <a:off x="3984361" y="4583320"/>
            <a:ext cx="38520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Clinical Band 7 on wards work in the numbers including weekends and night shift to assist with leadership and quality (Rose Lodge)..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Bank and overtime being used rather than Agency (Mitford).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 across all wards.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Work on Rose Lodge with the National HOPE(S) team  is in progress to support discharge of a patient now clinically ready for discharge.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Robust system in place to report RIDDOR and provide updates as required (Mitford Unit).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Reduction in Long-</a:t>
            </a: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kumimoji="0" lang="en-GB" sz="6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erm Sickness cases with staff returning on phased returns</a:t>
            </a: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 (Mitford Unit).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Planned meeting with commissioning ICBs for patients Clinically Ready</a:t>
            </a: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 For Discharge (Mitford).</a:t>
            </a:r>
            <a:endParaRPr kumimoji="0" lang="en-GB" sz="6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Successful recruitment and commencement of the nurse pool has supported with shift deficits (Edenwood).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Specialist nurse covering ward manager post  (Edenwood).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Quality Network Accreditation for inpatient learning disability services achieved by Rose Lodge.</a:t>
            </a:r>
          </a:p>
          <a:p>
            <a:pPr>
              <a:spcAft>
                <a:spcPts val="600"/>
              </a:spcAft>
            </a:pP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Neuro Specialist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089B0-9807-CD05-B090-CA84CBF089EB}"/>
              </a:ext>
            </a:extLst>
          </p:cNvPr>
          <p:cNvSpPr txBox="1"/>
          <p:nvPr/>
        </p:nvSpPr>
        <p:spPr>
          <a:xfrm>
            <a:off x="340465" y="1478599"/>
            <a:ext cx="3528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Staffing pressures resulting from: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3 Wards have high levels of sickness over the Trust target of 5%, with 4  wards within 5 % target (Ward 1, Ward 3, Beadnell  and Gibside):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2: 6.65% increase from previous month.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4: 8.21% decrease from previous month.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31a: 13.24 % increase from previous month.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Sickness at Walkergate Park is predominantly non-registered workforce, with a high proportion of long-term sickness, appropriately managed in conjunction with Workforce.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Allied Health Professions staffing levels at Walkergate Park do not meet the British Society of Rehabilitative Medicine. guidelines for Level 1 Rehabilitation providers, which impacts service provision.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A2977-8A5B-8D0B-D5C5-DB8E3312535A}"/>
              </a:ext>
            </a:extLst>
          </p:cNvPr>
          <p:cNvSpPr txBox="1"/>
          <p:nvPr/>
        </p:nvSpPr>
        <p:spPr>
          <a:xfrm>
            <a:off x="8002620" y="1478600"/>
            <a:ext cx="3816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CBU staffing huddle held twice weekly to review clinical activity/sickness and level-load staffing resources where possible.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Acuity: regular reviews by the Multi-Disciplinary Team and Associate Director oversight where required to support discharge planning.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Acuity of admissions considered weekly to ensure patient safety for planned admissions.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Appropriate escalation to Clinical Manager/Point of Contact (POC) to support staffing levels as and when needed.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Regular liaison with Workforce to support long-term sickness cases and proactive approach to sickness management.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Proactive recruitment: vacancies are advertised promptly following group vacancy control meetings.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Proactive management of disciplinary cases to minimise impact on clinical services whilst maintaining safety.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70FE9-C09D-BAB8-2896-875AC4CBC3F7}"/>
              </a:ext>
            </a:extLst>
          </p:cNvPr>
          <p:cNvSpPr txBox="1"/>
          <p:nvPr/>
        </p:nvSpPr>
        <p:spPr>
          <a:xfrm>
            <a:off x="4009542" y="1471299"/>
            <a:ext cx="38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Gibside has increased staffing numbers in order to provide a site response at SNH, following closure and movement of other wards. This has resulted in increased use of temporary staff.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2CA4B-0442-EF96-75AE-3E2D825E9F8B}"/>
              </a:ext>
            </a:extLst>
          </p:cNvPr>
          <p:cNvSpPr txBox="1"/>
          <p:nvPr/>
        </p:nvSpPr>
        <p:spPr>
          <a:xfrm>
            <a:off x="4022479" y="4666034"/>
            <a:ext cx="385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New staff in post.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Some areas have shown a decrease in sickness.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Lower numbers of vacancies in comparison to other parts of Trust.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Lower incidence of violence and aggression in comparison to other parts of Trust.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Low levels of agency use across services, and lowest within the Care Group.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Several long-term sickness cases closed. 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 ,TXT - Reporting Perio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Narrative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0334F-52B8-C763-D67E-D7A40FF73B18}"/>
              </a:ext>
            </a:extLst>
          </p:cNvPr>
          <p:cNvSpPr txBox="1"/>
          <p:nvPr/>
        </p:nvSpPr>
        <p:spPr>
          <a:xfrm>
            <a:off x="331964" y="1135825"/>
            <a:ext cx="3528000" cy="569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Issues impacting on safe staffing: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Although the registered nurse vacancy rate is not significant, a high proportion of preceptees who are unable to take charge of the ward results in experienced registered nurse staffing pressures; Registered Nurse Degree Apprentices have been appointed and will take up post in January 2025. Preceptees continue to be supported and assessed as competent in a timely way.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 latest Mental Health Optimal Staffing Tool (MHOST) audit is being evaluated and reported to the relevant manager.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 Influenza and Covid-19 vaccination campaign has been in progress since October 2024 and impacts on registered nurse staffing levels.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 high number of patients requiring an enhanced level of observation.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 high level of patient acuity, compounded by co-existing conditions and physical health needs.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Palliative care requirements on older people’s wards.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 need for patient seclusion and segregation.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 high number of patients who are Clinically Ready for Discharge (CRFD) with no identified arrangements for ongoing care and support.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Out of pathway patients, including patients over 18 years old on children and young people’s wards.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 high incidence of violence and aggression and of self-harm; sickness relating to assaults by patients is noted in North Cumbria Inpatient CBU.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Hate crime incidents and sexual safety concerns in Rose Lodge and PICU respectively.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Discussions are in progress to explore the development of a male only PICU.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Focused work is in progress to promote safer staffing on the Mitford Unit.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Standalone units continue to cause particular concern, requiring additional safeguards; taxi costs are incurred for temporary staff transport to Yewdale ward</a:t>
            </a:r>
            <a:r>
              <a:rPr lang="en-GB" sz="82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6C694-D2E8-9E36-A0AC-52C357B07147}"/>
              </a:ext>
            </a:extLst>
          </p:cNvPr>
          <p:cNvSpPr txBox="1"/>
          <p:nvPr/>
        </p:nvSpPr>
        <p:spPr>
          <a:xfrm>
            <a:off x="8008036" y="1479421"/>
            <a:ext cx="3852000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Daily level-loading of experienced registered nurses is undertaken.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Daily or twice daily staffing huddles are held to reassess safe staffing levels.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Implementation of evaluation of competence at 9 months in the preceptorship process.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Staff wellbeing meetings are held, and relevant actions implemented.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 robust authorisation process is in place for temporary staff utilisation.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Engagement in the Vacancy Control Process to provide evidence of need to recruit to clinical vacancies.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Occupational Health to support staff returning to work.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Development of Flexi-Pools.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Senior clinical staff members are supporting clinical teams, including providing Registered Mental Health Nurse cover when required.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7BC50-1D84-2C42-7FD3-EF3FC401CCFA}"/>
              </a:ext>
            </a:extLst>
          </p:cNvPr>
          <p:cNvSpPr txBox="1"/>
          <p:nvPr/>
        </p:nvSpPr>
        <p:spPr>
          <a:xfrm>
            <a:off x="4022479" y="1479421"/>
            <a:ext cx="3852000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Staff members are redeployed across CBUs according to need, which can reduce continuity of care and job satisfaction.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Pressures relating to enabling staff training.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Overall, the registered nursing workforce is relatively inexperienced.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There is a high level of incidents involving violence and aggression and self-harm.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There are specific risks associated with stand-alone units (Yewdale; Elm House; Rose Lodge; Lotus ward; Mitford unit) and hospital sites not easily accessible by public transport (Northgate; Ferndene).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There is increasing incidence and complexity of physical health and palliative care needs.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Allied Health Professions staffing at Walkergate Park is identified as not meeting the guidelines of the British Society of Rehabilitative Medicine.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Overtime and agency support is utilised to ensure safe staffing levels.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53725-A147-8F0A-BD73-E3BCF5DC47B6}"/>
              </a:ext>
            </a:extLst>
          </p:cNvPr>
          <p:cNvSpPr txBox="1"/>
          <p:nvPr/>
        </p:nvSpPr>
        <p:spPr>
          <a:xfrm>
            <a:off x="4008000" y="4611361"/>
            <a:ext cx="3852000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Recruitment to the nurse bank is in progress and appointment to the 7.5 hours per week Healthcare Assistant (Nursing) role is being considered where there is temporary staffing usage; recruitment to substantive band 3 posts has been undertaken via the bank fast-track process.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There is focused work being undertaken to promote staff wellbeing.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Work is in progress on Rose Lodge and Mitford to improve patient and staff experience.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Registered Nurse Degree Apprentices have been appointed to vacancies and will take up post in January 2025.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Safer staffing tools are continue to be used to provide evidence of staffing levels (MHOST; Safer Nursing Care Tool)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 Enhanced Multidisciplinary Team model is being implemented in Acute Inpatient services, including Occupational Therapy in the first instance.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TXT - Indicator Name ,TXT - Indicator Definition ,shape ,PBI_CV_885EF3C3_31C1_4745_B2B9_20771D5AD196 ,shape ,PBI_CV_885EF3C3_31C1_4745_B2B9_20771D5AD196 ,shape ,PBI_CV_885EF3C3_31C1_4745_B2B9_20771D5AD196 ,shape ,BOX - Performance ,Fill Rate ,textbox ,TextEnhancerByMAQ46ASG0293G65JY43S89DKJ9 ,TextEnhancerByMAQ46ASG0293G65JY43S89DKJ9 ,TextEnhancerByMAQ46ASG0293G65JY43S89DKJ9 ,TextEnhancerByMAQ46ASG0293G65JY43S89DKJ9 ,TextEnhancerByMAQ46ASG0293G65JY43S89DKJ9 ,TextEnhancerByMAQ46ASG0293G65JY43S89DKJ9 ,TextEnhancerByMAQ46ASG0293G65JY43S89DKJ9 ,shape ,TextEnhancerByMAQ46ASG0293G65JY43S89DKJ9 ,textbox ,textbox ,cardVisual ,cardVisual ,cardVisual ,tableEx ,textbox ,textbox ,BOX - SPCChart ,TXT - Feedback title ,BOX - Feedback body ,BOX - Feedback Title ,SPC Chart ,textbox ,BOX - Performance ,Actual ,BOX - Performance ,Planned ,TXT - Reporting Perio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29496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Trust Overview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F94C35-17EA-398D-93E0-B57312DD6271}"/>
              </a:ext>
            </a:extLst>
          </p:cNvPr>
          <p:cNvGraphicFramePr>
            <a:graphicFrameLocks noGrp="1"/>
          </p:cNvGraphicFramePr>
          <p:nvPr/>
        </p:nvGraphicFramePr>
        <p:xfrm>
          <a:off x="6971537" y="3851548"/>
          <a:ext cx="4241165" cy="2711339"/>
        </p:xfrm>
        <a:graphic>
          <a:graphicData uri="http://schemas.openxmlformats.org/drawingml/2006/table">
            <a:tbl>
              <a:tblPr firstRow="1" firstCol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373213474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522716759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373567083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264340461"/>
                    </a:ext>
                  </a:extLst>
                </a:gridCol>
              </a:tblGrid>
              <a:tr h="545354"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94DCF8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Reasons for Bookings</a:t>
                      </a:r>
                      <a:endParaRPr lang="en-GB" sz="1100" kern="100" dirty="0">
                        <a:effectLst/>
                        <a:highlight>
                          <a:srgbClr val="94DCF8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94DCF8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Specialist</a:t>
                      </a:r>
                      <a:endParaRPr lang="en-GB" sz="1100" kern="100">
                        <a:effectLst/>
                        <a:highlight>
                          <a:srgbClr val="94DCF8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94DCF8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Inpatient</a:t>
                      </a:r>
                      <a:endParaRPr lang="en-GB" sz="1100" kern="100">
                        <a:effectLst/>
                        <a:highlight>
                          <a:srgbClr val="94DCF8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94DCF8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Total</a:t>
                      </a:r>
                      <a:endParaRPr lang="en-GB" sz="1100" kern="100" dirty="0">
                        <a:effectLst/>
                        <a:highlight>
                          <a:srgbClr val="94DCF8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06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Increased Observations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1,003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1,480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2,483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1575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High Patient Accuity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246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1,369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1,615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9625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Sickness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440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810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1,250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3198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Vacant Post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167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410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577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1596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Redeployment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573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451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Annual Leave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18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502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520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8297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Training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66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6788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Maternity Leave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18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58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229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Escort - Hospital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32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52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3086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Project Work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24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26397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752AFF-8C75-D06F-0D11-DD5CF9E444E8}"/>
              </a:ext>
            </a:extLst>
          </p:cNvPr>
          <p:cNvSpPr txBox="1"/>
          <p:nvPr/>
        </p:nvSpPr>
        <p:spPr>
          <a:xfrm>
            <a:off x="6887182" y="3554042"/>
            <a:ext cx="4325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ea typeface="Aptos" panose="020B0004020202020204" pitchFamily="34" charset="0"/>
              </a:rPr>
              <a:t>T</a:t>
            </a:r>
            <a:r>
              <a:rPr lang="en-GB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op 10 reasons for agency and bank shifts in October 2024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814B2-E65A-BDE3-0EA4-9292EF0672F0}"/>
              </a:ext>
            </a:extLst>
          </p:cNvPr>
          <p:cNvSpPr txBox="1"/>
          <p:nvPr/>
        </p:nvSpPr>
        <p:spPr>
          <a:xfrm>
            <a:off x="6708841" y="2057400"/>
            <a:ext cx="43255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Daily level-loading of experienced registered nurses is undertaken.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Daily or twice daily staffing huddles are held to reassess safe staffing levels.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Implementation of evaluation of competence at 9 months in the preceptorship process.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A robust authorisation process is in place for temporary staff utilisation.  </a:t>
            </a:r>
          </a:p>
          <a:p>
            <a:endParaRPr lang="en-GB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BOX - Background ,TXT - Page Heading ,TXT - Reporting Period ,shape ,TXT - Indicator Title ,SPC Chart ,TXT - Indicator Title ,SPC Chart ,TXT - Indicator Title ,SPC Chart ,TXT - Indicator Title ,SPC Chart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Fill Rate Graphs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BOX - Background ,TXT - Page Heading ,TXT - Reporting Period ,shape ,TXT - Indicator Title ,SPC Chart ,TXT - Indicator Title ,SPC Chart ,TextEnhancerByMAQ46ASG0293G65JY43S89DKJ9 ,lineChart ,TextEnhancerByMAQ46ASG0293G65JY43S89DKJ9 ,lineChart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Bank Agency Staff Use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Adult Acute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17BCCA-8BFF-01DC-ED24-96F13C7A8528}"/>
              </a:ext>
            </a:extLst>
          </p:cNvPr>
          <p:cNvSpPr txBox="1"/>
          <p:nvPr/>
        </p:nvSpPr>
        <p:spPr>
          <a:xfrm>
            <a:off x="420872" y="1478600"/>
            <a:ext cx="3528000" cy="568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preceptees who cannot take charge, adding pressure to those who can (South, Central and North Inpatient CBU).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engagement and observations to manage patient acuity and risk  </a:t>
            </a: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(South, Central, North and North Cumbria Inpatient CBU); 4 patients requiring 2:1 care (North Inpatient CBU).</a:t>
            </a:r>
            <a:endParaRPr lang="en-GB" sz="7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 </a:t>
            </a: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(South and Central Inpatient CBU)</a:t>
            </a:r>
            <a:endParaRPr lang="en-GB" sz="7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 </a:t>
            </a: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(South and Central Inpatient CBU)</a:t>
            </a:r>
            <a:endParaRPr lang="en-GB" sz="750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Seclusion required within both male and female pathways has increased and resulted in staffing pressures </a:t>
            </a: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(Central, North and North Cumbria Inpatient CBU); difficulties managing challenging incidents due to a lack of seclusion facilities (North Cumbria Inpatient CBU).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kern="100" dirty="0">
                <a:latin typeface="Segoe UI" panose="020B0502040204020203" pitchFamily="34" charset="0"/>
                <a:cs typeface="Segoe UI" panose="020B0502040204020203" pitchFamily="34" charset="0"/>
              </a:rPr>
              <a:t>Staffing pressures resulting from maternity leave </a:t>
            </a: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(Central Inpatient CBU)</a:t>
            </a:r>
            <a:endParaRPr lang="en-GB" sz="7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High level of physical health acuity, including the requirement for nasogastric nutrition; high levels of escorts to acute general wards across all acute wards, with acute wards having at least one ongoing escort to NSECH (South Inpatient CBU; North Inpatient CBU)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Bed utilisation above capacity, e.g., the beds of patients at NSECH being filled by new admissions, including seclusion beds (North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Number of staff required to undertake statutory and mandatory training: PMVA, Learning Disability, Autism, Narrative Risk (North Inpatient CBU).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Increase in short-term and long-term sickness: some sickness resulting from assaults by patients (North Cumbria Inpatient CBU).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Yewdale is an isolated unit 80 mins approx. from next CNTW site</a:t>
            </a: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, resulting in </a:t>
            </a:r>
            <a:r>
              <a:rPr lang="en-GB" sz="7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difficulties in ensuring safe staffing levels; taxi costs for bank and agency workers often have to be agreed (North Cumbria Inpatient CBU).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Ward Managers are included in staffing establishments when required (North Cumbria Inpatient CBU).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00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F568B-B355-26F9-EEB1-E7D0A6B59807}"/>
              </a:ext>
            </a:extLst>
          </p:cNvPr>
          <p:cNvSpPr txBox="1"/>
          <p:nvPr/>
        </p:nvSpPr>
        <p:spPr>
          <a:xfrm>
            <a:off x="7995233" y="1478600"/>
            <a:ext cx="3816000" cy="280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patient care group locality staffing huddles to manage resource gaps,</a:t>
            </a: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pressures; admin support has been introduced in North Inpatient CBU to support record keeping.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Enhanced Multidisciplinary Team working commenced in October, commencing with inclusion of Occupational Therapists.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wellbeing meetings are held.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of temporary staffing is only when all other options have been explored or </a:t>
            </a: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related to essential training requirements.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Vacancies are being recruited to.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Review of Talk First data and recent seclusion use to look for themes (Central Inpatient CBU)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Pilot on Warkworth: Tracker/Red to Green/Bed flow meetings to highlight barriers to discharge so escalation can occur (North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The agreement that there are no admissions to Yewdale after 3pm remains in place.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954E7-89E2-CFA2-2CBA-28081B561153}"/>
              </a:ext>
            </a:extLst>
          </p:cNvPr>
          <p:cNvSpPr txBox="1"/>
          <p:nvPr/>
        </p:nvSpPr>
        <p:spPr>
          <a:xfrm>
            <a:off x="4022479" y="1414598"/>
            <a:ext cx="385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There is an ongoing need to redeploy staff members  to wards other than their base ward, reducing continuity of care (South Inpatient CBU); some staff members resist redeployment (North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achieved: difficulties releasing staff members due to staffing pressures (South and Central Inpatient CBU).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Ward security and patient staff safety requires sufficient staffing levels (North Cumbria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Safer staffing levels are based on number of Within Eyesight Observation, which does not include the staffing resource to provide escort to other Trusts (North Inpatient CBU.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support, including social care.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90CFF-2717-D986-42A1-C43AF1B13192}"/>
              </a:ext>
            </a:extLst>
          </p:cNvPr>
          <p:cNvSpPr txBox="1"/>
          <p:nvPr/>
        </p:nvSpPr>
        <p:spPr>
          <a:xfrm>
            <a:off x="4009542" y="4636243"/>
            <a:ext cx="385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turnover appears to be reducing</a:t>
            </a: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 </a:t>
            </a:r>
            <a:r>
              <a:rPr lang="en-GB" sz="7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retention remains </a:t>
            </a: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</a:t>
            </a:r>
            <a:r>
              <a:rPr lang="en-GB" sz="75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biggest challenge.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Seclusion use has reduced on Hadrian 1 &amp; 2 </a:t>
            </a: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(North Cumbria Inpatient CBU).</a:t>
            </a:r>
            <a:endParaRPr lang="en-GB" sz="75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Well-being Wednesday continues successfully,  with more engagement with staff for group supervision, formulation and taking up the offer of 1:1 well-being chats</a:t>
            </a: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 (North Cumbria Inpatient CBU)</a:t>
            </a:r>
            <a:endParaRPr lang="en-GB" sz="75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2922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PICU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136BD-704E-24A7-3DC2-C1CCAB1D6AC3}"/>
              </a:ext>
            </a:extLst>
          </p:cNvPr>
          <p:cNvSpPr txBox="1"/>
          <p:nvPr/>
        </p:nvSpPr>
        <p:spPr>
          <a:xfrm>
            <a:off x="340465" y="1478599"/>
            <a:ext cx="35280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is a lack of substantive experienced post- preceptorship Band 5 staff.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acuity: patients often have a forensic need/risk; this can be compounded by co-existing conditions, such as autism, and substance misuse.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of restrictive practice to support clinical need and safety (Seclusion).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 of pathway patients.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discharge, with no identified arrangements for ongoing care and support.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Enhanced Engagement and Observation levels.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Essential staff training not being achieved as not able to release staff members. 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due to  enhanced engagement, sickness and other absences.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Complex Physical Health needs.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gender PICU/Ward creates risks relating to sexual safety.   Increase of safeguarding incidents.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6B1BC-45E4-93C9-BF88-A1DBF1C0D63D}"/>
              </a:ext>
            </a:extLst>
          </p:cNvPr>
          <p:cNvSpPr txBox="1"/>
          <p:nvPr/>
        </p:nvSpPr>
        <p:spPr>
          <a:xfrm>
            <a:off x="8002620" y="1478600"/>
            <a:ext cx="3816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kern="1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patient care group locality staffing huddles to manage resource gaps,</a:t>
            </a: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Engagement with sexual safety work.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Authorisation process for temporary workforce.  </a:t>
            </a:r>
          </a:p>
          <a:p>
            <a:pPr lvl="0" algn="just"/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of the wider  Occupational Health to support staff returning to work.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Physical Health offer is being reviewed, in line with the Physical Health Strategy.</a:t>
            </a:r>
          </a:p>
          <a:p>
            <a:pPr lvl="0" algn="just"/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Discussions are in progress to explore developing a male only PICU.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ECA8B-04FB-4086-512A-600CC8318030}"/>
              </a:ext>
            </a:extLst>
          </p:cNvPr>
          <p:cNvSpPr txBox="1"/>
          <p:nvPr/>
        </p:nvSpPr>
        <p:spPr>
          <a:xfrm>
            <a:off x="4048291" y="1478600"/>
            <a:ext cx="377450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Mixed gender PICU/Ward creates risks relating to sexual safety.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not being achieved.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Levels of incidents relating to violence and aggression, including the impact on staff wellbeing.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Band 5 preceptees following completion of preceptorship progress to Band 6 posts out with inpatient CBU.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Working to achieve parity of esteem (physical and mental health).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BEB28-457A-989F-859F-C2D478F771C0}"/>
              </a:ext>
            </a:extLst>
          </p:cNvPr>
          <p:cNvSpPr txBox="1"/>
          <p:nvPr/>
        </p:nvSpPr>
        <p:spPr>
          <a:xfrm>
            <a:off x="4022479" y="4741097"/>
            <a:ext cx="37020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Clinical Band 7 on wards work in the numbers, including weekends and night shift, to assist with leadership and quality.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workers: Bank worker numbers are increasing, reducing the need for agency.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Realigned Physical Health Champions.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Successful recruitment campaign for Band 3 staff resulting in no vacancies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Adult Rehab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28059-792D-0123-FF35-7FE7CB663F33}"/>
              </a:ext>
            </a:extLst>
          </p:cNvPr>
          <p:cNvSpPr txBox="1"/>
          <p:nvPr/>
        </p:nvSpPr>
        <p:spPr>
          <a:xfrm>
            <a:off x="340465" y="1411383"/>
            <a:ext cx="3528000" cy="433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preceptees who cannot take charge (adding pressure to those who can).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 </a:t>
            </a:r>
            <a:endParaRPr lang="en-GB" sz="900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All wards report a high number of patients who require enhanced engagement and observation. This can also relate to patients who have physical health and frailty need.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 as it is not possible to release staff, due to patient acuity and staffing levels.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Due to physical health needs, patients receive care within the acute Trust, which results in staff support to attend appointments/treatment.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Elm House and Willow View have several patients with  dysphagia, which is a significant risk and requires additional one to one support (Central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continued use of agency staff who are often unfamiliar with patients</a:t>
            </a:r>
            <a:r>
              <a:rPr lang="en-GB" sz="9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to support vacancies, enhanced engagement and observations, sickness and other staffing issues (Central Inpatient CBU)</a:t>
            </a:r>
            <a:endParaRPr lang="en-GB" sz="900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Increase in staff sickness and maternity leave (North Inpatient CBU).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B20DC-86F7-1CAD-4D1C-56A0D3957B7A}"/>
              </a:ext>
            </a:extLst>
          </p:cNvPr>
          <p:cNvSpPr txBox="1"/>
          <p:nvPr/>
        </p:nvSpPr>
        <p:spPr>
          <a:xfrm>
            <a:off x="8002619" y="1390109"/>
            <a:ext cx="3816000" cy="20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In patient care group locality staffing huddles to manage resource gaps, with senior overview to support pressures (daily or twice daily).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Staff wellbeing meetings are being held.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staffing is only when all other options have been explored; there is an authorisation process for the use of temporary workforce.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Engagement with sexual safety work (South and Central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Recruitment of staff for flexi- pool (South Inpatient CBU).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 Physical Health offer has been strengthened in line with Trust Physical Health Strategy.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87894-20F9-6FF7-F84B-6167BC055EE6}"/>
              </a:ext>
            </a:extLst>
          </p:cNvPr>
          <p:cNvSpPr txBox="1"/>
          <p:nvPr/>
        </p:nvSpPr>
        <p:spPr>
          <a:xfrm>
            <a:off x="4009542" y="1411383"/>
            <a:ext cx="3852000" cy="308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Pressures relating to meeting training needs; there is a continued</a:t>
            </a: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 focus on staff competing PMVA training.</a:t>
            </a:r>
            <a:r>
              <a:rPr lang="en-GB" sz="9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Barriers to onward care pathways due to unable to identify appropriate care and support.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 impact of incidents relating to violence and aggression and the impact on staff wellbeing (South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Pressures due to escorting patients to other hospital sites and services.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High incidence of sickness absence both long-term and short-term (South and 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There is still a need to </a:t>
            </a:r>
            <a:r>
              <a:rPr lang="en-GB" sz="9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redeploy</a:t>
            </a:r>
            <a:r>
              <a:rPr lang="en-GB" sz="9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staff to wards which is not their base ward, reducing continuity of care.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9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C1E44-55D1-F20F-5839-E1DEB71A5DBE}"/>
              </a:ext>
            </a:extLst>
          </p:cNvPr>
          <p:cNvSpPr txBox="1"/>
          <p:nvPr/>
        </p:nvSpPr>
        <p:spPr>
          <a:xfrm>
            <a:off x="4022479" y="4628233"/>
            <a:ext cx="385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Bank being used rather than Agency.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Using the wider Multi- Disciplinary Team to support  patient care.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Physical Health Champions have been realigned on all wards in South Inpatient CBU.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HOPE(S) team and Long-term seclusion support (South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Band 6 posts have now been filled on Newton and Kinnersley (North Inpatient CBU).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Older Persons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3FA53-DBD6-B21B-E75A-C5A59842FC54}"/>
              </a:ext>
            </a:extLst>
          </p:cNvPr>
          <p:cNvSpPr txBox="1"/>
          <p:nvPr/>
        </p:nvSpPr>
        <p:spPr>
          <a:xfrm>
            <a:off x="340464" y="1478600"/>
            <a:ext cx="3528000" cy="5183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preceptees and who cannot take charge (adding pressure to those who can).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engagement and observations to manage patient acuity and risk.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High level of violence and aggression on Ruskin (North Cumbria Inpatient CBU).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</a:t>
            </a:r>
            <a:r>
              <a:rPr lang="en-GB" sz="8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 as it is not possible to release staff, due to patient acuity and staffing levels.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to provide therapeutic palliative care  whilst also providing support to patients in acute distress due to their dementia presentations (North Inpatient CBU).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in physical Health needs </a:t>
            </a: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(North Cumbria Inpatient CBU).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Reduced ward leadership support on Woodhorn ward due to maternity leave of Specialist nurse and long-term sickness of clinical lead (North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Ongoing ward clerk vacancy on Woodhorn ward (North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Ongoing vacancies on Oakwood (including ward manager vacancy) and Ruskin (North Cumbria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Impact of Healthcare Support Workers being released to complete the Registered Nurse Degree Apprenticeship (North Cumbria Inpatient CBU).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DCE97-1BC4-EC14-DB77-AA0ED1270387}"/>
              </a:ext>
            </a:extLst>
          </p:cNvPr>
          <p:cNvSpPr txBox="1"/>
          <p:nvPr/>
        </p:nvSpPr>
        <p:spPr>
          <a:xfrm>
            <a:off x="8002620" y="1478600"/>
            <a:ext cx="3816000" cy="447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patient care group locality staffing huddles to manage resource gaps,</a:t>
            </a: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pressures. </a:t>
            </a:r>
            <a:endParaRPr lang="en-GB" sz="850" kern="1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wellbeing meetings are being held.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of temporary staffing is only when all other options have been explored; there is an a</a:t>
            </a: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uthorisation process for the use of temporary workforce.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The Physical Health offer has been strengthened in line with Trust Physical Health Strategy. </a:t>
            </a:r>
            <a:endParaRPr lang="en-GB" sz="85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Engagement in sexual safety work.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Ongoing recruitment to Band 3 vacancies (Central Inpatient CBU).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Redeployment of staff across site to support safer staffing levels.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Flexibility of Specialist Nurse/Ward Manager to cover  and support safer staffing levels on the wards.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Senior Nurse, Band 7,  support to role model across wards including Physical Health Leads for site.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Regular staff review meetings with Workforce and OD and ward manager.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GB" sz="8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Focused attention on completion of appraisals and sickness management to support staff wellbeing; ‘Tartan rug’ integrated spreadsheet in use for holistic monitoring (</a:t>
            </a: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North Cumbria Inpatient CBU).</a:t>
            </a:r>
            <a:r>
              <a:rPr kumimoji="0" lang="en-GB" sz="8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0BB7-C1D3-EC41-860D-70F2CE74A936}"/>
              </a:ext>
            </a:extLst>
          </p:cNvPr>
          <p:cNvSpPr txBox="1"/>
          <p:nvPr/>
        </p:nvSpPr>
        <p:spPr>
          <a:xfrm>
            <a:off x="3996605" y="1364299"/>
            <a:ext cx="3852000" cy="269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There is an ongoing need to redeploy staff members  to wards other than their base ward, reducing continuity of care.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Focused support is required for preceptee nurses.</a:t>
            </a:r>
            <a:endParaRPr lang="en-GB" sz="8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achieved: difficulties releasing staff members due to staffing pressures.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kern="100" dirty="0">
                <a:latin typeface="Segoe UI" panose="020B0502040204020203" pitchFamily="34" charset="0"/>
                <a:cs typeface="Segoe UI" panose="020B0502040204020203" pitchFamily="34" charset="0"/>
              </a:rPr>
              <a:t>Continued need to u</a:t>
            </a: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se  temporary staff.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The impact of incidents relating to violence and aggression, including on staff wellbeing.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Barriers to onward care pathways due to no identified arrangements for ongoing care and support.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85AC8-15FF-E6CD-4A5A-542B52CCE8FF}"/>
              </a:ext>
            </a:extLst>
          </p:cNvPr>
          <p:cNvSpPr txBox="1"/>
          <p:nvPr/>
        </p:nvSpPr>
        <p:spPr>
          <a:xfrm>
            <a:off x="4022479" y="4558996"/>
            <a:ext cx="385200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Clinical Band 7 on wards work in the numbers including weekends and night shift to assist with leadership and quality.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Bank being used rather than Agency where possible.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Using the wider Multi-Disciplinary Team to support patient care.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Positive feedback from relatives of patient/carer experience.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from Macmillan Nurse to ensure palliative care is of a high standard.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Monitoring to identify sickness absence patterns or themes.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External facilitation of team culture development on Ruskin.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50" dirty="0">
                <a:latin typeface="Segoe UI" panose="020B0502040204020203" pitchFamily="34" charset="0"/>
                <a:cs typeface="Segoe UI" panose="020B0502040204020203" pitchFamily="34" charset="0"/>
              </a:rPr>
              <a:t>Recruitment to administrator vacancies (North Cumbria Inpatient CBU).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5880</Words>
  <Application>Microsoft Office PowerPoint</Application>
  <PresentationFormat>Widescreen</PresentationFormat>
  <Paragraphs>1075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Segoe UI</vt:lpstr>
      <vt:lpstr>Custom Design</vt:lpstr>
      <vt:lpstr>Title</vt:lpstr>
      <vt:lpstr>Narrative Summary</vt:lpstr>
      <vt:lpstr>Trust Overview</vt:lpstr>
      <vt:lpstr>Fill Rate Graphs</vt:lpstr>
      <vt:lpstr>Bank Agency Staff Use</vt:lpstr>
      <vt:lpstr>Adult Acute Summary</vt:lpstr>
      <vt:lpstr>PICU Summary</vt:lpstr>
      <vt:lpstr>Adult Rehab Summary</vt:lpstr>
      <vt:lpstr>Older Persons Summary</vt:lpstr>
      <vt:lpstr>CYPS Summary</vt:lpstr>
      <vt:lpstr>Secure Services Summary</vt:lpstr>
      <vt:lpstr>LD Autism Summary</vt:lpstr>
      <vt:lpstr>Neuro Specialist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Hanley, Elizabeth</cp:lastModifiedBy>
  <cp:revision>13</cp:revision>
  <cp:lastPrinted>2024-12-04T14:46:22Z</cp:lastPrinted>
  <dcterms:created xsi:type="dcterms:W3CDTF">2016-09-04T11:54:55Z</dcterms:created>
  <dcterms:modified xsi:type="dcterms:W3CDTF">2025-01-17T16:47:04Z</dcterms:modified>
</cp:coreProperties>
</file>