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50" r:id="rId2"/>
    <p:sldMasterId id="2147483652" r:id="rId3"/>
    <p:sldMasterId id="2147483654" r:id="rId4"/>
    <p:sldMasterId id="2147483656" r:id="rId5"/>
    <p:sldMasterId id="2147483658" r:id="rId6"/>
    <p:sldMasterId id="2147483660" r:id="rId7"/>
    <p:sldMasterId id="2147483662" r:id="rId8"/>
    <p:sldMasterId id="2147483677" r:id="rId9"/>
    <p:sldMasterId id="2147483679" r:id="rId10"/>
    <p:sldMasterId id="2147483681" r:id="rId11"/>
    <p:sldMasterId id="2147483683" r:id="rId12"/>
    <p:sldMasterId id="2147483664" r:id="rId13"/>
    <p:sldMasterId id="2147483697" r:id="rId14"/>
  </p:sldMasterIdLst>
  <p:notesMasterIdLst>
    <p:notesMasterId r:id="rId30"/>
  </p:notesMasterIdLst>
  <p:sldIdLst>
    <p:sldId id="261" r:id="rId15"/>
    <p:sldId id="268" r:id="rId16"/>
    <p:sldId id="271" r:id="rId17"/>
    <p:sldId id="272" r:id="rId18"/>
    <p:sldId id="273" r:id="rId19"/>
    <p:sldId id="274" r:id="rId20"/>
    <p:sldId id="275" r:id="rId21"/>
    <p:sldId id="278" r:id="rId22"/>
    <p:sldId id="276" r:id="rId23"/>
    <p:sldId id="279" r:id="rId24"/>
    <p:sldId id="280" r:id="rId25"/>
    <p:sldId id="281" r:id="rId26"/>
    <p:sldId id="287" r:id="rId27"/>
    <p:sldId id="286"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3D5"/>
    <a:srgbClr val="468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B2956-F4DB-48E9-A140-D419E7C4F9F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D27495F-720A-460E-801A-7E933F264544}">
      <dgm:prSet phldrT="[Text]"/>
      <dgm:spPr/>
      <dgm:t>
        <a:bodyPr/>
        <a:lstStyle/>
        <a:p>
          <a:r>
            <a:rPr lang="en-US" dirty="0" smtClean="0"/>
            <a:t>1. Data collected</a:t>
          </a:r>
          <a:endParaRPr lang="en-US" dirty="0"/>
        </a:p>
      </dgm:t>
    </dgm:pt>
    <dgm:pt modelId="{6D121F67-C5B9-4534-9D37-9895970DEFFD}" type="parTrans" cxnId="{B0B03E31-9FCF-45C6-9EB5-91ADDAB87E9C}">
      <dgm:prSet/>
      <dgm:spPr/>
      <dgm:t>
        <a:bodyPr/>
        <a:lstStyle/>
        <a:p>
          <a:endParaRPr lang="en-US"/>
        </a:p>
      </dgm:t>
    </dgm:pt>
    <dgm:pt modelId="{244D6DB2-F2B0-4C24-B057-DE53558D9E4F}" type="sibTrans" cxnId="{B0B03E31-9FCF-45C6-9EB5-91ADDAB87E9C}">
      <dgm:prSet/>
      <dgm:spPr/>
      <dgm:t>
        <a:bodyPr/>
        <a:lstStyle/>
        <a:p>
          <a:endParaRPr lang="en-US"/>
        </a:p>
      </dgm:t>
    </dgm:pt>
    <dgm:pt modelId="{A47A6C60-F454-4767-ABCE-1DC69758A5E0}">
      <dgm:prSet phldrT="[Text]"/>
      <dgm:spPr/>
      <dgm:t>
        <a:bodyPr/>
        <a:lstStyle/>
        <a:p>
          <a:r>
            <a:rPr lang="en-US" dirty="0" smtClean="0"/>
            <a:t>2. Analysis of data</a:t>
          </a:r>
          <a:endParaRPr lang="en-US" dirty="0"/>
        </a:p>
      </dgm:t>
    </dgm:pt>
    <dgm:pt modelId="{48E41F6A-4D66-46D2-B2EC-9823BE768FB7}" type="parTrans" cxnId="{EE5E423C-EF4C-4FA5-B047-0E0040F925FC}">
      <dgm:prSet/>
      <dgm:spPr/>
      <dgm:t>
        <a:bodyPr/>
        <a:lstStyle/>
        <a:p>
          <a:endParaRPr lang="en-US"/>
        </a:p>
      </dgm:t>
    </dgm:pt>
    <dgm:pt modelId="{1C586B6C-DF3E-4E40-81C0-ED64F4495C2E}" type="sibTrans" cxnId="{EE5E423C-EF4C-4FA5-B047-0E0040F925FC}">
      <dgm:prSet/>
      <dgm:spPr/>
      <dgm:t>
        <a:bodyPr/>
        <a:lstStyle/>
        <a:p>
          <a:endParaRPr lang="en-US"/>
        </a:p>
      </dgm:t>
    </dgm:pt>
    <dgm:pt modelId="{645DD9B3-CD62-4839-9AB3-E170EF3F6449}">
      <dgm:prSet phldrT="[Text]"/>
      <dgm:spPr/>
      <dgm:t>
        <a:bodyPr/>
        <a:lstStyle/>
        <a:p>
          <a:r>
            <a:rPr lang="en-US" dirty="0" smtClean="0"/>
            <a:t>3. Change taking place </a:t>
          </a:r>
          <a:endParaRPr lang="en-US" dirty="0"/>
        </a:p>
      </dgm:t>
    </dgm:pt>
    <dgm:pt modelId="{EA32325F-52D9-40A3-89D3-0F1B21EA2FE9}" type="parTrans" cxnId="{FFF16748-E83D-406F-B5D8-C7D736EE9958}">
      <dgm:prSet/>
      <dgm:spPr/>
      <dgm:t>
        <a:bodyPr/>
        <a:lstStyle/>
        <a:p>
          <a:endParaRPr lang="en-US"/>
        </a:p>
      </dgm:t>
    </dgm:pt>
    <dgm:pt modelId="{BE9DC17D-DD52-4EEF-BFC8-622D1D7A1F2C}" type="sibTrans" cxnId="{FFF16748-E83D-406F-B5D8-C7D736EE9958}">
      <dgm:prSet/>
      <dgm:spPr/>
      <dgm:t>
        <a:bodyPr/>
        <a:lstStyle/>
        <a:p>
          <a:endParaRPr lang="en-US"/>
        </a:p>
      </dgm:t>
    </dgm:pt>
    <dgm:pt modelId="{837C8E5F-8DEB-4870-8299-D46CFC05A34D}">
      <dgm:prSet phldrT="[Text]"/>
      <dgm:spPr/>
      <dgm:t>
        <a:bodyPr/>
        <a:lstStyle/>
        <a:p>
          <a:r>
            <a:rPr lang="en-US" dirty="0" smtClean="0"/>
            <a:t>4. Feedback to patients and staff</a:t>
          </a:r>
          <a:endParaRPr lang="en-US" dirty="0"/>
        </a:p>
      </dgm:t>
    </dgm:pt>
    <dgm:pt modelId="{A52CD64A-D7D0-4213-B849-B91BE95903DB}" type="parTrans" cxnId="{BCA712F4-31E8-4D6B-AB50-A9B8A7A08FDE}">
      <dgm:prSet/>
      <dgm:spPr/>
      <dgm:t>
        <a:bodyPr/>
        <a:lstStyle/>
        <a:p>
          <a:endParaRPr lang="en-US"/>
        </a:p>
      </dgm:t>
    </dgm:pt>
    <dgm:pt modelId="{92DEB34C-7D7D-4F26-81E7-C18227193D8B}" type="sibTrans" cxnId="{BCA712F4-31E8-4D6B-AB50-A9B8A7A08FDE}">
      <dgm:prSet/>
      <dgm:spPr/>
      <dgm:t>
        <a:bodyPr/>
        <a:lstStyle/>
        <a:p>
          <a:endParaRPr lang="en-US"/>
        </a:p>
      </dgm:t>
    </dgm:pt>
    <dgm:pt modelId="{884927EF-F587-409C-BD1B-E7FAC73EC27F}" type="pres">
      <dgm:prSet presAssocID="{FDFB2956-F4DB-48E9-A140-D419E7C4F9F7}" presName="cycle" presStyleCnt="0">
        <dgm:presLayoutVars>
          <dgm:dir/>
          <dgm:resizeHandles val="exact"/>
        </dgm:presLayoutVars>
      </dgm:prSet>
      <dgm:spPr/>
      <dgm:t>
        <a:bodyPr/>
        <a:lstStyle/>
        <a:p>
          <a:endParaRPr lang="en-US"/>
        </a:p>
      </dgm:t>
    </dgm:pt>
    <dgm:pt modelId="{08CC1733-7E9F-40F3-9F46-3E7B3E6FD7BB}" type="pres">
      <dgm:prSet presAssocID="{5D27495F-720A-460E-801A-7E933F264544}" presName="dummy" presStyleCnt="0"/>
      <dgm:spPr/>
    </dgm:pt>
    <dgm:pt modelId="{90ACD315-8982-416F-AC42-0C5C2EC5E8B1}" type="pres">
      <dgm:prSet presAssocID="{5D27495F-720A-460E-801A-7E933F264544}" presName="node" presStyleLbl="revTx" presStyleIdx="0" presStyleCnt="4">
        <dgm:presLayoutVars>
          <dgm:bulletEnabled val="1"/>
        </dgm:presLayoutVars>
      </dgm:prSet>
      <dgm:spPr/>
      <dgm:t>
        <a:bodyPr/>
        <a:lstStyle/>
        <a:p>
          <a:endParaRPr lang="en-US"/>
        </a:p>
      </dgm:t>
    </dgm:pt>
    <dgm:pt modelId="{8D43AF3A-3D02-4B12-B7FC-B397418AF423}" type="pres">
      <dgm:prSet presAssocID="{244D6DB2-F2B0-4C24-B057-DE53558D9E4F}" presName="sibTrans" presStyleLbl="node1" presStyleIdx="0" presStyleCnt="4"/>
      <dgm:spPr/>
      <dgm:t>
        <a:bodyPr/>
        <a:lstStyle/>
        <a:p>
          <a:endParaRPr lang="en-US"/>
        </a:p>
      </dgm:t>
    </dgm:pt>
    <dgm:pt modelId="{97B61200-DAC9-42F8-AABE-0CB3DAD97A76}" type="pres">
      <dgm:prSet presAssocID="{A47A6C60-F454-4767-ABCE-1DC69758A5E0}" presName="dummy" presStyleCnt="0"/>
      <dgm:spPr/>
    </dgm:pt>
    <dgm:pt modelId="{262145C2-7F28-4C63-85D7-445A4D3FF6FA}" type="pres">
      <dgm:prSet presAssocID="{A47A6C60-F454-4767-ABCE-1DC69758A5E0}" presName="node" presStyleLbl="revTx" presStyleIdx="1" presStyleCnt="4">
        <dgm:presLayoutVars>
          <dgm:bulletEnabled val="1"/>
        </dgm:presLayoutVars>
      </dgm:prSet>
      <dgm:spPr/>
      <dgm:t>
        <a:bodyPr/>
        <a:lstStyle/>
        <a:p>
          <a:endParaRPr lang="en-US"/>
        </a:p>
      </dgm:t>
    </dgm:pt>
    <dgm:pt modelId="{CCF64B4C-EAAF-4AC7-8E85-C8722E0FDAF6}" type="pres">
      <dgm:prSet presAssocID="{1C586B6C-DF3E-4E40-81C0-ED64F4495C2E}" presName="sibTrans" presStyleLbl="node1" presStyleIdx="1" presStyleCnt="4"/>
      <dgm:spPr/>
      <dgm:t>
        <a:bodyPr/>
        <a:lstStyle/>
        <a:p>
          <a:endParaRPr lang="en-US"/>
        </a:p>
      </dgm:t>
    </dgm:pt>
    <dgm:pt modelId="{9B717742-7571-4F33-A061-4187575376A5}" type="pres">
      <dgm:prSet presAssocID="{645DD9B3-CD62-4839-9AB3-E170EF3F6449}" presName="dummy" presStyleCnt="0"/>
      <dgm:spPr/>
    </dgm:pt>
    <dgm:pt modelId="{18E18DEC-8C02-4253-BACA-A5BD3E155BB6}" type="pres">
      <dgm:prSet presAssocID="{645DD9B3-CD62-4839-9AB3-E170EF3F6449}" presName="node" presStyleLbl="revTx" presStyleIdx="2" presStyleCnt="4">
        <dgm:presLayoutVars>
          <dgm:bulletEnabled val="1"/>
        </dgm:presLayoutVars>
      </dgm:prSet>
      <dgm:spPr/>
      <dgm:t>
        <a:bodyPr/>
        <a:lstStyle/>
        <a:p>
          <a:endParaRPr lang="en-US"/>
        </a:p>
      </dgm:t>
    </dgm:pt>
    <dgm:pt modelId="{69EE2756-C20F-426B-B518-45532A9ADCC0}" type="pres">
      <dgm:prSet presAssocID="{BE9DC17D-DD52-4EEF-BFC8-622D1D7A1F2C}" presName="sibTrans" presStyleLbl="node1" presStyleIdx="2" presStyleCnt="4"/>
      <dgm:spPr/>
      <dgm:t>
        <a:bodyPr/>
        <a:lstStyle/>
        <a:p>
          <a:endParaRPr lang="en-US"/>
        </a:p>
      </dgm:t>
    </dgm:pt>
    <dgm:pt modelId="{7B88E369-419E-4A8B-AE20-66F08D1AF285}" type="pres">
      <dgm:prSet presAssocID="{837C8E5F-8DEB-4870-8299-D46CFC05A34D}" presName="dummy" presStyleCnt="0"/>
      <dgm:spPr/>
    </dgm:pt>
    <dgm:pt modelId="{48CBC682-AAA7-452E-B1E1-BD9B8AECDF79}" type="pres">
      <dgm:prSet presAssocID="{837C8E5F-8DEB-4870-8299-D46CFC05A34D}" presName="node" presStyleLbl="revTx" presStyleIdx="3" presStyleCnt="4">
        <dgm:presLayoutVars>
          <dgm:bulletEnabled val="1"/>
        </dgm:presLayoutVars>
      </dgm:prSet>
      <dgm:spPr/>
      <dgm:t>
        <a:bodyPr/>
        <a:lstStyle/>
        <a:p>
          <a:endParaRPr lang="en-US"/>
        </a:p>
      </dgm:t>
    </dgm:pt>
    <dgm:pt modelId="{329D9933-99D2-462F-A097-BF9D390E650D}" type="pres">
      <dgm:prSet presAssocID="{92DEB34C-7D7D-4F26-81E7-C18227193D8B}" presName="sibTrans" presStyleLbl="node1" presStyleIdx="3" presStyleCnt="4"/>
      <dgm:spPr/>
      <dgm:t>
        <a:bodyPr/>
        <a:lstStyle/>
        <a:p>
          <a:endParaRPr lang="en-US"/>
        </a:p>
      </dgm:t>
    </dgm:pt>
  </dgm:ptLst>
  <dgm:cxnLst>
    <dgm:cxn modelId="{6D81110E-5495-4BA9-A512-0519162AF7E8}" type="presOf" srcId="{92DEB34C-7D7D-4F26-81E7-C18227193D8B}" destId="{329D9933-99D2-462F-A097-BF9D390E650D}" srcOrd="0" destOrd="0" presId="urn:microsoft.com/office/officeart/2005/8/layout/cycle1"/>
    <dgm:cxn modelId="{38C3A057-1CBA-4B33-90E4-904B86ED1369}" type="presOf" srcId="{5D27495F-720A-460E-801A-7E933F264544}" destId="{90ACD315-8982-416F-AC42-0C5C2EC5E8B1}" srcOrd="0" destOrd="0" presId="urn:microsoft.com/office/officeart/2005/8/layout/cycle1"/>
    <dgm:cxn modelId="{0DD74758-8C87-4E19-B47A-4DAE033AEE43}" type="presOf" srcId="{244D6DB2-F2B0-4C24-B057-DE53558D9E4F}" destId="{8D43AF3A-3D02-4B12-B7FC-B397418AF423}" srcOrd="0" destOrd="0" presId="urn:microsoft.com/office/officeart/2005/8/layout/cycle1"/>
    <dgm:cxn modelId="{80CA36A6-3A42-4644-BBD4-BB561F447113}" type="presOf" srcId="{645DD9B3-CD62-4839-9AB3-E170EF3F6449}" destId="{18E18DEC-8C02-4253-BACA-A5BD3E155BB6}" srcOrd="0" destOrd="0" presId="urn:microsoft.com/office/officeart/2005/8/layout/cycle1"/>
    <dgm:cxn modelId="{FD793F5A-A30E-4CE3-B0C8-0844CCC552AF}" type="presOf" srcId="{837C8E5F-8DEB-4870-8299-D46CFC05A34D}" destId="{48CBC682-AAA7-452E-B1E1-BD9B8AECDF79}" srcOrd="0" destOrd="0" presId="urn:microsoft.com/office/officeart/2005/8/layout/cycle1"/>
    <dgm:cxn modelId="{5C573F38-DF73-48EF-A961-FD9E49353B9F}" type="presOf" srcId="{1C586B6C-DF3E-4E40-81C0-ED64F4495C2E}" destId="{CCF64B4C-EAAF-4AC7-8E85-C8722E0FDAF6}" srcOrd="0" destOrd="0" presId="urn:microsoft.com/office/officeart/2005/8/layout/cycle1"/>
    <dgm:cxn modelId="{BCA712F4-31E8-4D6B-AB50-A9B8A7A08FDE}" srcId="{FDFB2956-F4DB-48E9-A140-D419E7C4F9F7}" destId="{837C8E5F-8DEB-4870-8299-D46CFC05A34D}" srcOrd="3" destOrd="0" parTransId="{A52CD64A-D7D0-4213-B849-B91BE95903DB}" sibTransId="{92DEB34C-7D7D-4F26-81E7-C18227193D8B}"/>
    <dgm:cxn modelId="{D77C300D-0F00-4F49-993B-6AF385B2957A}" type="presOf" srcId="{FDFB2956-F4DB-48E9-A140-D419E7C4F9F7}" destId="{884927EF-F587-409C-BD1B-E7FAC73EC27F}" srcOrd="0" destOrd="0" presId="urn:microsoft.com/office/officeart/2005/8/layout/cycle1"/>
    <dgm:cxn modelId="{0106BE5B-B5CD-4191-B127-1AED8CA88E4F}" type="presOf" srcId="{A47A6C60-F454-4767-ABCE-1DC69758A5E0}" destId="{262145C2-7F28-4C63-85D7-445A4D3FF6FA}" srcOrd="0" destOrd="0" presId="urn:microsoft.com/office/officeart/2005/8/layout/cycle1"/>
    <dgm:cxn modelId="{EE5E423C-EF4C-4FA5-B047-0E0040F925FC}" srcId="{FDFB2956-F4DB-48E9-A140-D419E7C4F9F7}" destId="{A47A6C60-F454-4767-ABCE-1DC69758A5E0}" srcOrd="1" destOrd="0" parTransId="{48E41F6A-4D66-46D2-B2EC-9823BE768FB7}" sibTransId="{1C586B6C-DF3E-4E40-81C0-ED64F4495C2E}"/>
    <dgm:cxn modelId="{18D1A23C-3A7F-4F55-A040-DBB1B7E5ABC0}" type="presOf" srcId="{BE9DC17D-DD52-4EEF-BFC8-622D1D7A1F2C}" destId="{69EE2756-C20F-426B-B518-45532A9ADCC0}" srcOrd="0" destOrd="0" presId="urn:microsoft.com/office/officeart/2005/8/layout/cycle1"/>
    <dgm:cxn modelId="{FFF16748-E83D-406F-B5D8-C7D736EE9958}" srcId="{FDFB2956-F4DB-48E9-A140-D419E7C4F9F7}" destId="{645DD9B3-CD62-4839-9AB3-E170EF3F6449}" srcOrd="2" destOrd="0" parTransId="{EA32325F-52D9-40A3-89D3-0F1B21EA2FE9}" sibTransId="{BE9DC17D-DD52-4EEF-BFC8-622D1D7A1F2C}"/>
    <dgm:cxn modelId="{B0B03E31-9FCF-45C6-9EB5-91ADDAB87E9C}" srcId="{FDFB2956-F4DB-48E9-A140-D419E7C4F9F7}" destId="{5D27495F-720A-460E-801A-7E933F264544}" srcOrd="0" destOrd="0" parTransId="{6D121F67-C5B9-4534-9D37-9895970DEFFD}" sibTransId="{244D6DB2-F2B0-4C24-B057-DE53558D9E4F}"/>
    <dgm:cxn modelId="{4416C900-BB08-4E70-BF2C-35E67F5AB33F}" type="presParOf" srcId="{884927EF-F587-409C-BD1B-E7FAC73EC27F}" destId="{08CC1733-7E9F-40F3-9F46-3E7B3E6FD7BB}" srcOrd="0" destOrd="0" presId="urn:microsoft.com/office/officeart/2005/8/layout/cycle1"/>
    <dgm:cxn modelId="{DA614714-E2D8-4BB4-9E04-A1C36761C468}" type="presParOf" srcId="{884927EF-F587-409C-BD1B-E7FAC73EC27F}" destId="{90ACD315-8982-416F-AC42-0C5C2EC5E8B1}" srcOrd="1" destOrd="0" presId="urn:microsoft.com/office/officeart/2005/8/layout/cycle1"/>
    <dgm:cxn modelId="{6E5C01D4-098C-4C60-BDB5-D3C499025BE6}" type="presParOf" srcId="{884927EF-F587-409C-BD1B-E7FAC73EC27F}" destId="{8D43AF3A-3D02-4B12-B7FC-B397418AF423}" srcOrd="2" destOrd="0" presId="urn:microsoft.com/office/officeart/2005/8/layout/cycle1"/>
    <dgm:cxn modelId="{2AABFA7C-E7B6-40D8-8759-3845D770E4D8}" type="presParOf" srcId="{884927EF-F587-409C-BD1B-E7FAC73EC27F}" destId="{97B61200-DAC9-42F8-AABE-0CB3DAD97A76}" srcOrd="3" destOrd="0" presId="urn:microsoft.com/office/officeart/2005/8/layout/cycle1"/>
    <dgm:cxn modelId="{CE3CD501-951C-4D50-85C0-AABC7129B55A}" type="presParOf" srcId="{884927EF-F587-409C-BD1B-E7FAC73EC27F}" destId="{262145C2-7F28-4C63-85D7-445A4D3FF6FA}" srcOrd="4" destOrd="0" presId="urn:microsoft.com/office/officeart/2005/8/layout/cycle1"/>
    <dgm:cxn modelId="{C9664B14-9409-4EE1-A401-29E37B92F3DA}" type="presParOf" srcId="{884927EF-F587-409C-BD1B-E7FAC73EC27F}" destId="{CCF64B4C-EAAF-4AC7-8E85-C8722E0FDAF6}" srcOrd="5" destOrd="0" presId="urn:microsoft.com/office/officeart/2005/8/layout/cycle1"/>
    <dgm:cxn modelId="{C2E2EE2C-ADE4-4769-A244-20328800CCD4}" type="presParOf" srcId="{884927EF-F587-409C-BD1B-E7FAC73EC27F}" destId="{9B717742-7571-4F33-A061-4187575376A5}" srcOrd="6" destOrd="0" presId="urn:microsoft.com/office/officeart/2005/8/layout/cycle1"/>
    <dgm:cxn modelId="{F444AE41-E4CB-4513-992E-C802B1FDCBC8}" type="presParOf" srcId="{884927EF-F587-409C-BD1B-E7FAC73EC27F}" destId="{18E18DEC-8C02-4253-BACA-A5BD3E155BB6}" srcOrd="7" destOrd="0" presId="urn:microsoft.com/office/officeart/2005/8/layout/cycle1"/>
    <dgm:cxn modelId="{D152F92C-4176-46DB-809B-87B13425ECAA}" type="presParOf" srcId="{884927EF-F587-409C-BD1B-E7FAC73EC27F}" destId="{69EE2756-C20F-426B-B518-45532A9ADCC0}" srcOrd="8" destOrd="0" presId="urn:microsoft.com/office/officeart/2005/8/layout/cycle1"/>
    <dgm:cxn modelId="{F3842D04-CE06-41A6-AA10-C29975B465BD}" type="presParOf" srcId="{884927EF-F587-409C-BD1B-E7FAC73EC27F}" destId="{7B88E369-419E-4A8B-AE20-66F08D1AF285}" srcOrd="9" destOrd="0" presId="urn:microsoft.com/office/officeart/2005/8/layout/cycle1"/>
    <dgm:cxn modelId="{91205D4E-D6D0-4744-A3B5-148E8D73F81C}" type="presParOf" srcId="{884927EF-F587-409C-BD1B-E7FAC73EC27F}" destId="{48CBC682-AAA7-452E-B1E1-BD9B8AECDF79}" srcOrd="10" destOrd="0" presId="urn:microsoft.com/office/officeart/2005/8/layout/cycle1"/>
    <dgm:cxn modelId="{9FC17999-F2AE-46CF-970F-2C591F6506E4}" type="presParOf" srcId="{884927EF-F587-409C-BD1B-E7FAC73EC27F}" destId="{329D9933-99D2-462F-A097-BF9D390E650D}"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1651CB-35F1-4F1E-B8A2-D9F4273391FD}"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736FDF75-FA53-412C-A272-9493C7FC4E14}">
      <dgm:prSet phldrT="[Text]"/>
      <dgm:spPr/>
      <dgm:t>
        <a:bodyPr/>
        <a:lstStyle/>
        <a:p>
          <a:r>
            <a:rPr lang="en-US" dirty="0" smtClean="0"/>
            <a:t>Patients (10)</a:t>
          </a:r>
          <a:endParaRPr lang="en-US" dirty="0"/>
        </a:p>
      </dgm:t>
    </dgm:pt>
    <dgm:pt modelId="{C88730FB-9312-466C-87EC-FAEDC4B809F2}" type="parTrans" cxnId="{53C094CE-F6B0-44D1-962B-7248E6BB3FAA}">
      <dgm:prSet/>
      <dgm:spPr/>
      <dgm:t>
        <a:bodyPr/>
        <a:lstStyle/>
        <a:p>
          <a:endParaRPr lang="en-US"/>
        </a:p>
      </dgm:t>
    </dgm:pt>
    <dgm:pt modelId="{F2079BEB-DCBF-449F-A024-316C4E5E99DF}" type="sibTrans" cxnId="{53C094CE-F6B0-44D1-962B-7248E6BB3FAA}">
      <dgm:prSet/>
      <dgm:spPr/>
      <dgm:t>
        <a:bodyPr/>
        <a:lstStyle/>
        <a:p>
          <a:endParaRPr lang="en-US"/>
        </a:p>
      </dgm:t>
    </dgm:pt>
    <dgm:pt modelId="{B1FAE43B-405C-4CBF-B38C-42CFDE2EC262}">
      <dgm:prSet phldrT="[Text]"/>
      <dgm:spPr/>
      <dgm:t>
        <a:bodyPr/>
        <a:lstStyle/>
        <a:p>
          <a:r>
            <a:rPr lang="en-US" dirty="0" err="1" smtClean="0"/>
            <a:t>Carers</a:t>
          </a:r>
          <a:r>
            <a:rPr lang="en-US" dirty="0" smtClean="0"/>
            <a:t> (5)</a:t>
          </a:r>
        </a:p>
      </dgm:t>
    </dgm:pt>
    <dgm:pt modelId="{A070C08C-A95C-4D4E-8A63-9CCC0F1A7939}" type="parTrans" cxnId="{60F74628-D3CE-414B-81B3-3DD38900F3F7}">
      <dgm:prSet/>
      <dgm:spPr/>
      <dgm:t>
        <a:bodyPr/>
        <a:lstStyle/>
        <a:p>
          <a:endParaRPr lang="en-US"/>
        </a:p>
      </dgm:t>
    </dgm:pt>
    <dgm:pt modelId="{31B3EE67-4DE2-4C19-8183-4D529DD2C260}" type="sibTrans" cxnId="{60F74628-D3CE-414B-81B3-3DD38900F3F7}">
      <dgm:prSet/>
      <dgm:spPr/>
      <dgm:t>
        <a:bodyPr/>
        <a:lstStyle/>
        <a:p>
          <a:endParaRPr lang="en-US"/>
        </a:p>
      </dgm:t>
    </dgm:pt>
    <dgm:pt modelId="{52578161-1358-437B-86E5-CBBB23469DDC}">
      <dgm:prSet phldrT="[Text]"/>
      <dgm:spPr/>
      <dgm:t>
        <a:bodyPr/>
        <a:lstStyle/>
        <a:p>
          <a:r>
            <a:rPr lang="en-US" dirty="0" smtClean="0"/>
            <a:t>Staff (15)</a:t>
          </a:r>
          <a:endParaRPr lang="en-US" dirty="0"/>
        </a:p>
      </dgm:t>
    </dgm:pt>
    <dgm:pt modelId="{CA5C2744-D2DE-4724-87A1-69604A0F5CD3}" type="parTrans" cxnId="{84D3F46C-C411-458B-BC43-13D50E921C05}">
      <dgm:prSet/>
      <dgm:spPr/>
      <dgm:t>
        <a:bodyPr/>
        <a:lstStyle/>
        <a:p>
          <a:endParaRPr lang="en-US"/>
        </a:p>
      </dgm:t>
    </dgm:pt>
    <dgm:pt modelId="{0EB78460-4D5F-4099-9F7E-8F9E060E2660}" type="sibTrans" cxnId="{84D3F46C-C411-458B-BC43-13D50E921C05}">
      <dgm:prSet/>
      <dgm:spPr/>
      <dgm:t>
        <a:bodyPr/>
        <a:lstStyle/>
        <a:p>
          <a:endParaRPr lang="en-US"/>
        </a:p>
      </dgm:t>
    </dgm:pt>
    <dgm:pt modelId="{90249405-9245-4C0A-B18F-F8A4DBDCC369}" type="pres">
      <dgm:prSet presAssocID="{B91651CB-35F1-4F1E-B8A2-D9F4273391FD}" presName="Name0" presStyleCnt="0">
        <dgm:presLayoutVars>
          <dgm:chMax val="11"/>
          <dgm:chPref val="11"/>
          <dgm:dir/>
          <dgm:resizeHandles/>
        </dgm:presLayoutVars>
      </dgm:prSet>
      <dgm:spPr/>
      <dgm:t>
        <a:bodyPr/>
        <a:lstStyle/>
        <a:p>
          <a:endParaRPr lang="en-US"/>
        </a:p>
      </dgm:t>
    </dgm:pt>
    <dgm:pt modelId="{81961DDB-1C82-466D-8B84-9CBDA9C62627}" type="pres">
      <dgm:prSet presAssocID="{52578161-1358-437B-86E5-CBBB23469DDC}" presName="Accent3" presStyleCnt="0"/>
      <dgm:spPr/>
    </dgm:pt>
    <dgm:pt modelId="{4B02D37C-5E94-4A51-A07E-B6E8EF7CB49C}" type="pres">
      <dgm:prSet presAssocID="{52578161-1358-437B-86E5-CBBB23469DDC}" presName="Accent" presStyleLbl="node1" presStyleIdx="0" presStyleCnt="3"/>
      <dgm:spPr/>
    </dgm:pt>
    <dgm:pt modelId="{F776AD80-B10E-415A-A9A1-BFE74417E30A}" type="pres">
      <dgm:prSet presAssocID="{52578161-1358-437B-86E5-CBBB23469DDC}" presName="ParentBackground3" presStyleCnt="0"/>
      <dgm:spPr/>
    </dgm:pt>
    <dgm:pt modelId="{C57F79C4-1044-40BC-BA29-7EFC0BF656C9}" type="pres">
      <dgm:prSet presAssocID="{52578161-1358-437B-86E5-CBBB23469DDC}" presName="ParentBackground" presStyleLbl="fgAcc1" presStyleIdx="0" presStyleCnt="3"/>
      <dgm:spPr/>
      <dgm:t>
        <a:bodyPr/>
        <a:lstStyle/>
        <a:p>
          <a:endParaRPr lang="en-US"/>
        </a:p>
      </dgm:t>
    </dgm:pt>
    <dgm:pt modelId="{25BD4C17-52E3-44DE-89BF-A24A012D8845}" type="pres">
      <dgm:prSet presAssocID="{52578161-1358-437B-86E5-CBBB23469DDC}" presName="Parent3" presStyleLbl="revTx" presStyleIdx="0" presStyleCnt="0">
        <dgm:presLayoutVars>
          <dgm:chMax val="1"/>
          <dgm:chPref val="1"/>
          <dgm:bulletEnabled val="1"/>
        </dgm:presLayoutVars>
      </dgm:prSet>
      <dgm:spPr/>
      <dgm:t>
        <a:bodyPr/>
        <a:lstStyle/>
        <a:p>
          <a:endParaRPr lang="en-US"/>
        </a:p>
      </dgm:t>
    </dgm:pt>
    <dgm:pt modelId="{BB42D899-2D28-4E41-AFC5-A930E5BC37A2}" type="pres">
      <dgm:prSet presAssocID="{B1FAE43B-405C-4CBF-B38C-42CFDE2EC262}" presName="Accent2" presStyleCnt="0"/>
      <dgm:spPr/>
    </dgm:pt>
    <dgm:pt modelId="{45C64477-2EA0-4C5D-A5F9-360769D07531}" type="pres">
      <dgm:prSet presAssocID="{B1FAE43B-405C-4CBF-B38C-42CFDE2EC262}" presName="Accent" presStyleLbl="node1" presStyleIdx="1" presStyleCnt="3"/>
      <dgm:spPr/>
    </dgm:pt>
    <dgm:pt modelId="{E5F9596F-1364-45E2-8371-304D1DFC2CBF}" type="pres">
      <dgm:prSet presAssocID="{B1FAE43B-405C-4CBF-B38C-42CFDE2EC262}" presName="ParentBackground2" presStyleCnt="0"/>
      <dgm:spPr/>
    </dgm:pt>
    <dgm:pt modelId="{99199A66-E1C9-4373-993E-C081176145D9}" type="pres">
      <dgm:prSet presAssocID="{B1FAE43B-405C-4CBF-B38C-42CFDE2EC262}" presName="ParentBackground" presStyleLbl="fgAcc1" presStyleIdx="1" presStyleCnt="3"/>
      <dgm:spPr/>
      <dgm:t>
        <a:bodyPr/>
        <a:lstStyle/>
        <a:p>
          <a:endParaRPr lang="en-US"/>
        </a:p>
      </dgm:t>
    </dgm:pt>
    <dgm:pt modelId="{F80EB167-79B3-4B87-B37C-888C0CA4885D}" type="pres">
      <dgm:prSet presAssocID="{B1FAE43B-405C-4CBF-B38C-42CFDE2EC262}" presName="Parent2" presStyleLbl="revTx" presStyleIdx="0" presStyleCnt="0">
        <dgm:presLayoutVars>
          <dgm:chMax val="1"/>
          <dgm:chPref val="1"/>
          <dgm:bulletEnabled val="1"/>
        </dgm:presLayoutVars>
      </dgm:prSet>
      <dgm:spPr/>
      <dgm:t>
        <a:bodyPr/>
        <a:lstStyle/>
        <a:p>
          <a:endParaRPr lang="en-US"/>
        </a:p>
      </dgm:t>
    </dgm:pt>
    <dgm:pt modelId="{CC46B5B2-E996-446B-A365-BE1C9AA75BBE}" type="pres">
      <dgm:prSet presAssocID="{736FDF75-FA53-412C-A272-9493C7FC4E14}" presName="Accent1" presStyleCnt="0"/>
      <dgm:spPr/>
    </dgm:pt>
    <dgm:pt modelId="{3DCBAC1A-548D-4D14-ABD7-48334AAD42C1}" type="pres">
      <dgm:prSet presAssocID="{736FDF75-FA53-412C-A272-9493C7FC4E14}" presName="Accent" presStyleLbl="node1" presStyleIdx="2" presStyleCnt="3"/>
      <dgm:spPr/>
    </dgm:pt>
    <dgm:pt modelId="{255F3C77-179E-40CA-9FDC-F23AB848F03C}" type="pres">
      <dgm:prSet presAssocID="{736FDF75-FA53-412C-A272-9493C7FC4E14}" presName="ParentBackground1" presStyleCnt="0"/>
      <dgm:spPr/>
    </dgm:pt>
    <dgm:pt modelId="{8F5BAD81-B014-48A8-8B9C-B11D9E82AD47}" type="pres">
      <dgm:prSet presAssocID="{736FDF75-FA53-412C-A272-9493C7FC4E14}" presName="ParentBackground" presStyleLbl="fgAcc1" presStyleIdx="2" presStyleCnt="3"/>
      <dgm:spPr/>
      <dgm:t>
        <a:bodyPr/>
        <a:lstStyle/>
        <a:p>
          <a:endParaRPr lang="en-US"/>
        </a:p>
      </dgm:t>
    </dgm:pt>
    <dgm:pt modelId="{4195563E-8B6C-454C-9E75-A44FB139AE9A}" type="pres">
      <dgm:prSet presAssocID="{736FDF75-FA53-412C-A272-9493C7FC4E14}" presName="Parent1" presStyleLbl="revTx" presStyleIdx="0" presStyleCnt="0">
        <dgm:presLayoutVars>
          <dgm:chMax val="1"/>
          <dgm:chPref val="1"/>
          <dgm:bulletEnabled val="1"/>
        </dgm:presLayoutVars>
      </dgm:prSet>
      <dgm:spPr/>
      <dgm:t>
        <a:bodyPr/>
        <a:lstStyle/>
        <a:p>
          <a:endParaRPr lang="en-US"/>
        </a:p>
      </dgm:t>
    </dgm:pt>
  </dgm:ptLst>
  <dgm:cxnLst>
    <dgm:cxn modelId="{D016FF41-2B93-4159-93E8-CC696630A8C9}" type="presOf" srcId="{B1FAE43B-405C-4CBF-B38C-42CFDE2EC262}" destId="{99199A66-E1C9-4373-993E-C081176145D9}" srcOrd="0" destOrd="0" presId="urn:microsoft.com/office/officeart/2011/layout/CircleProcess"/>
    <dgm:cxn modelId="{23D55951-F440-444C-BE07-EF6EB030CCA6}" type="presOf" srcId="{736FDF75-FA53-412C-A272-9493C7FC4E14}" destId="{8F5BAD81-B014-48A8-8B9C-B11D9E82AD47}" srcOrd="0" destOrd="0" presId="urn:microsoft.com/office/officeart/2011/layout/CircleProcess"/>
    <dgm:cxn modelId="{26B1095E-146E-452C-BB73-4F7C5496F865}" type="presOf" srcId="{B1FAE43B-405C-4CBF-B38C-42CFDE2EC262}" destId="{F80EB167-79B3-4B87-B37C-888C0CA4885D}" srcOrd="1" destOrd="0" presId="urn:microsoft.com/office/officeart/2011/layout/CircleProcess"/>
    <dgm:cxn modelId="{84D3F46C-C411-458B-BC43-13D50E921C05}" srcId="{B91651CB-35F1-4F1E-B8A2-D9F4273391FD}" destId="{52578161-1358-437B-86E5-CBBB23469DDC}" srcOrd="2" destOrd="0" parTransId="{CA5C2744-D2DE-4724-87A1-69604A0F5CD3}" sibTransId="{0EB78460-4D5F-4099-9F7E-8F9E060E2660}"/>
    <dgm:cxn modelId="{C447F13A-B37C-4487-B8BD-EAC9DCBB0862}" type="presOf" srcId="{52578161-1358-437B-86E5-CBBB23469DDC}" destId="{25BD4C17-52E3-44DE-89BF-A24A012D8845}" srcOrd="1" destOrd="0" presId="urn:microsoft.com/office/officeart/2011/layout/CircleProcess"/>
    <dgm:cxn modelId="{53C094CE-F6B0-44D1-962B-7248E6BB3FAA}" srcId="{B91651CB-35F1-4F1E-B8A2-D9F4273391FD}" destId="{736FDF75-FA53-412C-A272-9493C7FC4E14}" srcOrd="0" destOrd="0" parTransId="{C88730FB-9312-466C-87EC-FAEDC4B809F2}" sibTransId="{F2079BEB-DCBF-449F-A024-316C4E5E99DF}"/>
    <dgm:cxn modelId="{0DFEA4AE-FA3E-480E-8D44-0F539DE25F57}" type="presOf" srcId="{736FDF75-FA53-412C-A272-9493C7FC4E14}" destId="{4195563E-8B6C-454C-9E75-A44FB139AE9A}" srcOrd="1" destOrd="0" presId="urn:microsoft.com/office/officeart/2011/layout/CircleProcess"/>
    <dgm:cxn modelId="{FEA5FFEA-04FE-4308-8729-2E4526430C90}" type="presOf" srcId="{52578161-1358-437B-86E5-CBBB23469DDC}" destId="{C57F79C4-1044-40BC-BA29-7EFC0BF656C9}" srcOrd="0" destOrd="0" presId="urn:microsoft.com/office/officeart/2011/layout/CircleProcess"/>
    <dgm:cxn modelId="{60F74628-D3CE-414B-81B3-3DD38900F3F7}" srcId="{B91651CB-35F1-4F1E-B8A2-D9F4273391FD}" destId="{B1FAE43B-405C-4CBF-B38C-42CFDE2EC262}" srcOrd="1" destOrd="0" parTransId="{A070C08C-A95C-4D4E-8A63-9CCC0F1A7939}" sibTransId="{31B3EE67-4DE2-4C19-8183-4D529DD2C260}"/>
    <dgm:cxn modelId="{8529D44A-6BE4-47F7-8FCD-20B8B6D94A15}" type="presOf" srcId="{B91651CB-35F1-4F1E-B8A2-D9F4273391FD}" destId="{90249405-9245-4C0A-B18F-F8A4DBDCC369}" srcOrd="0" destOrd="0" presId="urn:microsoft.com/office/officeart/2011/layout/CircleProcess"/>
    <dgm:cxn modelId="{C0B91D20-6170-46C0-8C3F-52A77B7532F5}" type="presParOf" srcId="{90249405-9245-4C0A-B18F-F8A4DBDCC369}" destId="{81961DDB-1C82-466D-8B84-9CBDA9C62627}" srcOrd="0" destOrd="0" presId="urn:microsoft.com/office/officeart/2011/layout/CircleProcess"/>
    <dgm:cxn modelId="{93C7C86B-6544-41B7-8001-75B1E4844B45}" type="presParOf" srcId="{81961DDB-1C82-466D-8B84-9CBDA9C62627}" destId="{4B02D37C-5E94-4A51-A07E-B6E8EF7CB49C}" srcOrd="0" destOrd="0" presId="urn:microsoft.com/office/officeart/2011/layout/CircleProcess"/>
    <dgm:cxn modelId="{8D89C196-C145-4401-BDD5-2939A2DA1B85}" type="presParOf" srcId="{90249405-9245-4C0A-B18F-F8A4DBDCC369}" destId="{F776AD80-B10E-415A-A9A1-BFE74417E30A}" srcOrd="1" destOrd="0" presId="urn:microsoft.com/office/officeart/2011/layout/CircleProcess"/>
    <dgm:cxn modelId="{CA922FD5-34B2-4DD9-950E-ECBDF92AFB06}" type="presParOf" srcId="{F776AD80-B10E-415A-A9A1-BFE74417E30A}" destId="{C57F79C4-1044-40BC-BA29-7EFC0BF656C9}" srcOrd="0" destOrd="0" presId="urn:microsoft.com/office/officeart/2011/layout/CircleProcess"/>
    <dgm:cxn modelId="{B067F5A2-E5A2-41B2-A639-9942416DCC0D}" type="presParOf" srcId="{90249405-9245-4C0A-B18F-F8A4DBDCC369}" destId="{25BD4C17-52E3-44DE-89BF-A24A012D8845}" srcOrd="2" destOrd="0" presId="urn:microsoft.com/office/officeart/2011/layout/CircleProcess"/>
    <dgm:cxn modelId="{A2B950A8-719E-4F6F-8C51-18F8E169808D}" type="presParOf" srcId="{90249405-9245-4C0A-B18F-F8A4DBDCC369}" destId="{BB42D899-2D28-4E41-AFC5-A930E5BC37A2}" srcOrd="3" destOrd="0" presId="urn:microsoft.com/office/officeart/2011/layout/CircleProcess"/>
    <dgm:cxn modelId="{213AEA52-89B9-4D49-A970-94E52C869BA4}" type="presParOf" srcId="{BB42D899-2D28-4E41-AFC5-A930E5BC37A2}" destId="{45C64477-2EA0-4C5D-A5F9-360769D07531}" srcOrd="0" destOrd="0" presId="urn:microsoft.com/office/officeart/2011/layout/CircleProcess"/>
    <dgm:cxn modelId="{478A44F1-D73A-4F45-B742-883B4469F121}" type="presParOf" srcId="{90249405-9245-4C0A-B18F-F8A4DBDCC369}" destId="{E5F9596F-1364-45E2-8371-304D1DFC2CBF}" srcOrd="4" destOrd="0" presId="urn:microsoft.com/office/officeart/2011/layout/CircleProcess"/>
    <dgm:cxn modelId="{D649750F-34A2-4027-90C6-2E747F2360A2}" type="presParOf" srcId="{E5F9596F-1364-45E2-8371-304D1DFC2CBF}" destId="{99199A66-E1C9-4373-993E-C081176145D9}" srcOrd="0" destOrd="0" presId="urn:microsoft.com/office/officeart/2011/layout/CircleProcess"/>
    <dgm:cxn modelId="{0AB9601B-C1E4-420D-94A2-38B02F0BB645}" type="presParOf" srcId="{90249405-9245-4C0A-B18F-F8A4DBDCC369}" destId="{F80EB167-79B3-4B87-B37C-888C0CA4885D}" srcOrd="5" destOrd="0" presId="urn:microsoft.com/office/officeart/2011/layout/CircleProcess"/>
    <dgm:cxn modelId="{49C2830C-F7DC-442F-A27C-94FCAC3D79D0}" type="presParOf" srcId="{90249405-9245-4C0A-B18F-F8A4DBDCC369}" destId="{CC46B5B2-E996-446B-A365-BE1C9AA75BBE}" srcOrd="6" destOrd="0" presId="urn:microsoft.com/office/officeart/2011/layout/CircleProcess"/>
    <dgm:cxn modelId="{7E3EE080-80FA-4965-B0BC-18B1A5FD0352}" type="presParOf" srcId="{CC46B5B2-E996-446B-A365-BE1C9AA75BBE}" destId="{3DCBAC1A-548D-4D14-ABD7-48334AAD42C1}" srcOrd="0" destOrd="0" presId="urn:microsoft.com/office/officeart/2011/layout/CircleProcess"/>
    <dgm:cxn modelId="{C6019734-BCC2-4190-A27F-540CA41A61BF}" type="presParOf" srcId="{90249405-9245-4C0A-B18F-F8A4DBDCC369}" destId="{255F3C77-179E-40CA-9FDC-F23AB848F03C}" srcOrd="7" destOrd="0" presId="urn:microsoft.com/office/officeart/2011/layout/CircleProcess"/>
    <dgm:cxn modelId="{ABFD66F9-741A-4B2C-B237-B59311A9AF3F}" type="presParOf" srcId="{255F3C77-179E-40CA-9FDC-F23AB848F03C}" destId="{8F5BAD81-B014-48A8-8B9C-B11D9E82AD47}" srcOrd="0" destOrd="0" presId="urn:microsoft.com/office/officeart/2011/layout/CircleProcess"/>
    <dgm:cxn modelId="{CFBE7C50-4F50-4862-8D06-EE9E5DD0407B}" type="presParOf" srcId="{90249405-9245-4C0A-B18F-F8A4DBDCC369}" destId="{4195563E-8B6C-454C-9E75-A44FB139AE9A}"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CD315-8982-416F-AC42-0C5C2EC5E8B1}">
      <dsp:nvSpPr>
        <dsp:cNvPr id="0" name=""/>
        <dsp:cNvSpPr/>
      </dsp:nvSpPr>
      <dsp:spPr>
        <a:xfrm>
          <a:off x="2035586" y="60659"/>
          <a:ext cx="971132" cy="97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1. Data collected</a:t>
          </a:r>
          <a:endParaRPr lang="en-US" sz="1600" kern="1200" dirty="0"/>
        </a:p>
      </dsp:txBody>
      <dsp:txXfrm>
        <a:off x="2035586" y="60659"/>
        <a:ext cx="971132" cy="971132"/>
      </dsp:txXfrm>
    </dsp:sp>
    <dsp:sp modelId="{8D43AF3A-3D02-4B12-B7FC-B397418AF423}">
      <dsp:nvSpPr>
        <dsp:cNvPr id="0" name=""/>
        <dsp:cNvSpPr/>
      </dsp:nvSpPr>
      <dsp:spPr>
        <a:xfrm>
          <a:off x="326311" y="-302"/>
          <a:ext cx="2741369" cy="2741369"/>
        </a:xfrm>
        <a:prstGeom prst="circularArrow">
          <a:avLst>
            <a:gd name="adj1" fmla="val 6908"/>
            <a:gd name="adj2" fmla="val 465815"/>
            <a:gd name="adj3" fmla="val 547467"/>
            <a:gd name="adj4" fmla="val 20586718"/>
            <a:gd name="adj5" fmla="val 8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145C2-7F28-4C63-85D7-445A4D3FF6FA}">
      <dsp:nvSpPr>
        <dsp:cNvPr id="0" name=""/>
        <dsp:cNvSpPr/>
      </dsp:nvSpPr>
      <dsp:spPr>
        <a:xfrm>
          <a:off x="2035586" y="1708972"/>
          <a:ext cx="971132" cy="97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2. Analysis of data</a:t>
          </a:r>
          <a:endParaRPr lang="en-US" sz="1600" kern="1200" dirty="0"/>
        </a:p>
      </dsp:txBody>
      <dsp:txXfrm>
        <a:off x="2035586" y="1708972"/>
        <a:ext cx="971132" cy="971132"/>
      </dsp:txXfrm>
    </dsp:sp>
    <dsp:sp modelId="{CCF64B4C-EAAF-4AC7-8E85-C8722E0FDAF6}">
      <dsp:nvSpPr>
        <dsp:cNvPr id="0" name=""/>
        <dsp:cNvSpPr/>
      </dsp:nvSpPr>
      <dsp:spPr>
        <a:xfrm>
          <a:off x="326311" y="-302"/>
          <a:ext cx="2741369" cy="2741369"/>
        </a:xfrm>
        <a:prstGeom prst="circularArrow">
          <a:avLst>
            <a:gd name="adj1" fmla="val 6908"/>
            <a:gd name="adj2" fmla="val 465815"/>
            <a:gd name="adj3" fmla="val 5947467"/>
            <a:gd name="adj4" fmla="val 4386718"/>
            <a:gd name="adj5" fmla="val 8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18DEC-8C02-4253-BACA-A5BD3E155BB6}">
      <dsp:nvSpPr>
        <dsp:cNvPr id="0" name=""/>
        <dsp:cNvSpPr/>
      </dsp:nvSpPr>
      <dsp:spPr>
        <a:xfrm>
          <a:off x="387273" y="1708972"/>
          <a:ext cx="971132" cy="97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3. Change taking place </a:t>
          </a:r>
          <a:endParaRPr lang="en-US" sz="1600" kern="1200" dirty="0"/>
        </a:p>
      </dsp:txBody>
      <dsp:txXfrm>
        <a:off x="387273" y="1708972"/>
        <a:ext cx="971132" cy="971132"/>
      </dsp:txXfrm>
    </dsp:sp>
    <dsp:sp modelId="{69EE2756-C20F-426B-B518-45532A9ADCC0}">
      <dsp:nvSpPr>
        <dsp:cNvPr id="0" name=""/>
        <dsp:cNvSpPr/>
      </dsp:nvSpPr>
      <dsp:spPr>
        <a:xfrm>
          <a:off x="326311" y="-302"/>
          <a:ext cx="2741369" cy="2741369"/>
        </a:xfrm>
        <a:prstGeom prst="circularArrow">
          <a:avLst>
            <a:gd name="adj1" fmla="val 6908"/>
            <a:gd name="adj2" fmla="val 465815"/>
            <a:gd name="adj3" fmla="val 11347467"/>
            <a:gd name="adj4" fmla="val 9786718"/>
            <a:gd name="adj5" fmla="val 8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BC682-AAA7-452E-B1E1-BD9B8AECDF79}">
      <dsp:nvSpPr>
        <dsp:cNvPr id="0" name=""/>
        <dsp:cNvSpPr/>
      </dsp:nvSpPr>
      <dsp:spPr>
        <a:xfrm>
          <a:off x="387273" y="60659"/>
          <a:ext cx="971132" cy="97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4. Feedback to patients and staff</a:t>
          </a:r>
          <a:endParaRPr lang="en-US" sz="1600" kern="1200" dirty="0"/>
        </a:p>
      </dsp:txBody>
      <dsp:txXfrm>
        <a:off x="387273" y="60659"/>
        <a:ext cx="971132" cy="971132"/>
      </dsp:txXfrm>
    </dsp:sp>
    <dsp:sp modelId="{329D9933-99D2-462F-A097-BF9D390E650D}">
      <dsp:nvSpPr>
        <dsp:cNvPr id="0" name=""/>
        <dsp:cNvSpPr/>
      </dsp:nvSpPr>
      <dsp:spPr>
        <a:xfrm>
          <a:off x="326311" y="-302"/>
          <a:ext cx="2741369" cy="2741369"/>
        </a:xfrm>
        <a:prstGeom prst="circularArrow">
          <a:avLst>
            <a:gd name="adj1" fmla="val 6908"/>
            <a:gd name="adj2" fmla="val 465815"/>
            <a:gd name="adj3" fmla="val 16747467"/>
            <a:gd name="adj4" fmla="val 15186718"/>
            <a:gd name="adj5" fmla="val 8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2D37C-5E94-4A51-A07E-B6E8EF7CB49C}">
      <dsp:nvSpPr>
        <dsp:cNvPr id="0" name=""/>
        <dsp:cNvSpPr/>
      </dsp:nvSpPr>
      <dsp:spPr>
        <a:xfrm>
          <a:off x="4542868" y="666023"/>
          <a:ext cx="1764279" cy="17646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F79C4-1044-40BC-BA29-7EFC0BF656C9}">
      <dsp:nvSpPr>
        <dsp:cNvPr id="0" name=""/>
        <dsp:cNvSpPr/>
      </dsp:nvSpPr>
      <dsp:spPr>
        <a:xfrm>
          <a:off x="4601448" y="724854"/>
          <a:ext cx="1647120" cy="1646945"/>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Staff (15)</a:t>
          </a:r>
          <a:endParaRPr lang="en-US" sz="2600" kern="1200" dirty="0"/>
        </a:p>
      </dsp:txBody>
      <dsp:txXfrm>
        <a:off x="4836915" y="960176"/>
        <a:ext cx="1176186" cy="1176301"/>
      </dsp:txXfrm>
    </dsp:sp>
    <dsp:sp modelId="{45C64477-2EA0-4C5D-A5F9-360769D07531}">
      <dsp:nvSpPr>
        <dsp:cNvPr id="0" name=""/>
        <dsp:cNvSpPr/>
      </dsp:nvSpPr>
      <dsp:spPr>
        <a:xfrm rot="2700000">
          <a:off x="2721559" y="668156"/>
          <a:ext cx="1760030" cy="1760030"/>
        </a:xfrm>
        <a:prstGeom prst="teardrop">
          <a:avLst>
            <a:gd name="adj" fmla="val 1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99A66-E1C9-4373-993E-C081176145D9}">
      <dsp:nvSpPr>
        <dsp:cNvPr id="0" name=""/>
        <dsp:cNvSpPr/>
      </dsp:nvSpPr>
      <dsp:spPr>
        <a:xfrm>
          <a:off x="2778014" y="724854"/>
          <a:ext cx="1647120" cy="1646945"/>
        </a:xfrm>
        <a:prstGeom prst="ellipse">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t>Carers</a:t>
          </a:r>
          <a:r>
            <a:rPr lang="en-US" sz="2600" kern="1200" dirty="0" smtClean="0"/>
            <a:t> (5)</a:t>
          </a:r>
        </a:p>
      </dsp:txBody>
      <dsp:txXfrm>
        <a:off x="3013481" y="960176"/>
        <a:ext cx="1176186" cy="1176301"/>
      </dsp:txXfrm>
    </dsp:sp>
    <dsp:sp modelId="{3DCBAC1A-548D-4D14-ABD7-48334AAD42C1}">
      <dsp:nvSpPr>
        <dsp:cNvPr id="0" name=""/>
        <dsp:cNvSpPr/>
      </dsp:nvSpPr>
      <dsp:spPr>
        <a:xfrm rot="2700000">
          <a:off x="898125" y="668156"/>
          <a:ext cx="1760030" cy="1760030"/>
        </a:xfrm>
        <a:prstGeom prst="teardrop">
          <a:avLst>
            <a:gd name="adj" fmla="val 1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BAD81-B014-48A8-8B9C-B11D9E82AD47}">
      <dsp:nvSpPr>
        <dsp:cNvPr id="0" name=""/>
        <dsp:cNvSpPr/>
      </dsp:nvSpPr>
      <dsp:spPr>
        <a:xfrm>
          <a:off x="954580" y="724854"/>
          <a:ext cx="1647120" cy="1646945"/>
        </a:xfrm>
        <a:prstGeom prst="ellipse">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Patients (10)</a:t>
          </a:r>
          <a:endParaRPr lang="en-US" sz="2600" kern="1200" dirty="0"/>
        </a:p>
      </dsp:txBody>
      <dsp:txXfrm>
        <a:off x="1190047" y="960176"/>
        <a:ext cx="1176186" cy="117630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0C7ED-8817-47D5-9447-B698C3C09A35}" type="datetimeFigureOut">
              <a:rPr lang="en-GB" smtClean="0"/>
              <a:t>11/05/2018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C4F2A-FB80-4CEB-A17B-BAD11608A9EE}" type="slidenum">
              <a:rPr lang="en-GB" smtClean="0"/>
              <a:t>‹#›</a:t>
            </a:fld>
            <a:endParaRPr lang="en-GB"/>
          </a:p>
        </p:txBody>
      </p:sp>
    </p:spTree>
    <p:extLst>
      <p:ext uri="{BB962C8B-B14F-4D97-AF65-F5344CB8AC3E}">
        <p14:creationId xmlns:p14="http://schemas.microsoft.com/office/powerpoint/2010/main" val="423005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C6CCCE-19E4-4DFA-8FC9-CE7D522D9FB4}" type="slidenum">
              <a:rPr lang="en-GB" smtClean="0"/>
              <a:t>3</a:t>
            </a:fld>
            <a:endParaRPr lang="en-GB"/>
          </a:p>
        </p:txBody>
      </p:sp>
    </p:spTree>
    <p:extLst>
      <p:ext uri="{BB962C8B-B14F-4D97-AF65-F5344CB8AC3E}">
        <p14:creationId xmlns:p14="http://schemas.microsoft.com/office/powerpoint/2010/main" val="2584390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04B451-4F0D-4C96-BCB5-16CD266547B3}" type="slidenum">
              <a:rPr lang="en-GB" smtClean="0"/>
              <a:t>12</a:t>
            </a:fld>
            <a:endParaRPr lang="en-GB"/>
          </a:p>
        </p:txBody>
      </p:sp>
    </p:spTree>
    <p:extLst>
      <p:ext uri="{BB962C8B-B14F-4D97-AF65-F5344CB8AC3E}">
        <p14:creationId xmlns:p14="http://schemas.microsoft.com/office/powerpoint/2010/main" val="18933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6C4F2A-FB80-4CEB-A17B-BAD11608A9EE}" type="slidenum">
              <a:rPr lang="en-GB" smtClean="0"/>
              <a:t>13</a:t>
            </a:fld>
            <a:endParaRPr lang="en-GB"/>
          </a:p>
        </p:txBody>
      </p:sp>
    </p:spTree>
    <p:extLst>
      <p:ext uri="{BB962C8B-B14F-4D97-AF65-F5344CB8AC3E}">
        <p14:creationId xmlns:p14="http://schemas.microsoft.com/office/powerpoint/2010/main" val="371658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04B451-4F0D-4C96-BCB5-16CD266547B3}" type="slidenum">
              <a:rPr lang="en-GB" smtClean="0"/>
              <a:t>14</a:t>
            </a:fld>
            <a:endParaRPr lang="en-GB"/>
          </a:p>
        </p:txBody>
      </p:sp>
    </p:spTree>
    <p:extLst>
      <p:ext uri="{BB962C8B-B14F-4D97-AF65-F5344CB8AC3E}">
        <p14:creationId xmlns:p14="http://schemas.microsoft.com/office/powerpoint/2010/main" val="71354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6C4F2A-FB80-4CEB-A17B-BAD11608A9EE}" type="slidenum">
              <a:rPr lang="en-GB" smtClean="0"/>
              <a:t>4</a:t>
            </a:fld>
            <a:endParaRPr lang="en-GB"/>
          </a:p>
        </p:txBody>
      </p:sp>
    </p:spTree>
    <p:extLst>
      <p:ext uri="{BB962C8B-B14F-4D97-AF65-F5344CB8AC3E}">
        <p14:creationId xmlns:p14="http://schemas.microsoft.com/office/powerpoint/2010/main" val="350794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C6CCCE-19E4-4DFA-8FC9-CE7D522D9FB4}" type="slidenum">
              <a:rPr lang="en-GB" smtClean="0"/>
              <a:t>5</a:t>
            </a:fld>
            <a:endParaRPr lang="en-GB"/>
          </a:p>
        </p:txBody>
      </p:sp>
    </p:spTree>
    <p:extLst>
      <p:ext uri="{BB962C8B-B14F-4D97-AF65-F5344CB8AC3E}">
        <p14:creationId xmlns:p14="http://schemas.microsoft.com/office/powerpoint/2010/main" val="224098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3C6CCCE-19E4-4DFA-8FC9-CE7D522D9FB4}" type="slidenum">
              <a:rPr lang="en-GB" smtClean="0"/>
              <a:t>6</a:t>
            </a:fld>
            <a:endParaRPr lang="en-GB"/>
          </a:p>
        </p:txBody>
      </p:sp>
    </p:spTree>
    <p:extLst>
      <p:ext uri="{BB962C8B-B14F-4D97-AF65-F5344CB8AC3E}">
        <p14:creationId xmlns:p14="http://schemas.microsoft.com/office/powerpoint/2010/main" val="130392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C6CCCE-19E4-4DFA-8FC9-CE7D522D9FB4}" type="slidenum">
              <a:rPr lang="en-GB" smtClean="0"/>
              <a:t>7</a:t>
            </a:fld>
            <a:endParaRPr lang="en-GB"/>
          </a:p>
        </p:txBody>
      </p:sp>
    </p:spTree>
    <p:extLst>
      <p:ext uri="{BB962C8B-B14F-4D97-AF65-F5344CB8AC3E}">
        <p14:creationId xmlns:p14="http://schemas.microsoft.com/office/powerpoint/2010/main" val="369322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704B451-4F0D-4C96-BCB5-16CD266547B3}" type="slidenum">
              <a:rPr lang="en-GB" smtClean="0"/>
              <a:t>8</a:t>
            </a:fld>
            <a:endParaRPr lang="en-GB"/>
          </a:p>
        </p:txBody>
      </p:sp>
    </p:spTree>
    <p:extLst>
      <p:ext uri="{BB962C8B-B14F-4D97-AF65-F5344CB8AC3E}">
        <p14:creationId xmlns:p14="http://schemas.microsoft.com/office/powerpoint/2010/main" val="149785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04B451-4F0D-4C96-BCB5-16CD266547B3}" type="slidenum">
              <a:rPr lang="en-GB" smtClean="0"/>
              <a:t>9</a:t>
            </a:fld>
            <a:endParaRPr lang="en-GB"/>
          </a:p>
        </p:txBody>
      </p:sp>
    </p:spTree>
    <p:extLst>
      <p:ext uri="{BB962C8B-B14F-4D97-AF65-F5344CB8AC3E}">
        <p14:creationId xmlns:p14="http://schemas.microsoft.com/office/powerpoint/2010/main" val="141385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04B451-4F0D-4C96-BCB5-16CD266547B3}" type="slidenum">
              <a:rPr lang="en-GB" smtClean="0"/>
              <a:t>10</a:t>
            </a:fld>
            <a:endParaRPr lang="en-GB"/>
          </a:p>
        </p:txBody>
      </p:sp>
    </p:spTree>
    <p:extLst>
      <p:ext uri="{BB962C8B-B14F-4D97-AF65-F5344CB8AC3E}">
        <p14:creationId xmlns:p14="http://schemas.microsoft.com/office/powerpoint/2010/main" val="413010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704B451-4F0D-4C96-BCB5-16CD266547B3}" type="slidenum">
              <a:rPr lang="en-GB" smtClean="0"/>
              <a:t>11</a:t>
            </a:fld>
            <a:endParaRPr lang="en-GB"/>
          </a:p>
        </p:txBody>
      </p:sp>
    </p:spTree>
    <p:extLst>
      <p:ext uri="{BB962C8B-B14F-4D97-AF65-F5344CB8AC3E}">
        <p14:creationId xmlns:p14="http://schemas.microsoft.com/office/powerpoint/2010/main" val="3543038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12 Warwick">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395536" y="4292352"/>
            <a:ext cx="842488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3" name="Text Placeholder 2"/>
          <p:cNvSpPr>
            <a:spLocks noGrp="1"/>
          </p:cNvSpPr>
          <p:nvPr>
            <p:ph type="body" sz="quarter" idx="11" hasCustomPrompt="1"/>
          </p:nvPr>
        </p:nvSpPr>
        <p:spPr>
          <a:xfrm>
            <a:off x="395586" y="4869160"/>
            <a:ext cx="8424886"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
        <p:nvSpPr>
          <p:cNvPr id="4" name="Text Placeholder 2"/>
          <p:cNvSpPr>
            <a:spLocks noGrp="1"/>
          </p:cNvSpPr>
          <p:nvPr>
            <p:ph type="body" sz="quarter" idx="12" hasCustomPrompt="1"/>
          </p:nvPr>
        </p:nvSpPr>
        <p:spPr>
          <a:xfrm>
            <a:off x="395536" y="5949280"/>
            <a:ext cx="8424886"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5" name="Text Placeholder 2"/>
          <p:cNvSpPr>
            <a:spLocks noGrp="1"/>
          </p:cNvSpPr>
          <p:nvPr>
            <p:ph type="body" sz="quarter" idx="13" hasCustomPrompt="1"/>
          </p:nvPr>
        </p:nvSpPr>
        <p:spPr>
          <a:xfrm>
            <a:off x="395536" y="6237312"/>
            <a:ext cx="8424886"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Tree>
    <p:extLst>
      <p:ext uri="{BB962C8B-B14F-4D97-AF65-F5344CB8AC3E}">
        <p14:creationId xmlns:p14="http://schemas.microsoft.com/office/powerpoint/2010/main" val="3963836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12 university layout 2">
    <p:spTree>
      <p:nvGrpSpPr>
        <p:cNvPr id="1" name=""/>
        <p:cNvGrpSpPr/>
        <p:nvPr/>
      </p:nvGrpSpPr>
      <p:grpSpPr>
        <a:xfrm>
          <a:off x="0" y="0"/>
          <a:ext cx="0" cy="0"/>
          <a:chOff x="0" y="0"/>
          <a:chExt cx="0" cy="0"/>
        </a:xfrm>
      </p:grpSpPr>
      <p:sp>
        <p:nvSpPr>
          <p:cNvPr id="3" name="Picture Placeholder 5"/>
          <p:cNvSpPr>
            <a:spLocks noGrp="1"/>
          </p:cNvSpPr>
          <p:nvPr>
            <p:ph type="pic" sz="quarter" idx="15" hasCustomPrompt="1"/>
          </p:nvPr>
        </p:nvSpPr>
        <p:spPr>
          <a:xfrm>
            <a:off x="6828223" y="4653136"/>
            <a:ext cx="1992025" cy="2016001"/>
          </a:xfrm>
          <a:prstGeom prst="rect">
            <a:avLst/>
          </a:prstGeom>
          <a:solidFill>
            <a:schemeClr val="bg1">
              <a:lumMod val="85000"/>
            </a:schemeClr>
          </a:solidFill>
        </p:spPr>
        <p:txBody>
          <a:bodyPr vert="horz"/>
          <a:lstStyle>
            <a:lvl1pPr marL="0" indent="0">
              <a:buNone/>
              <a:defRPr sz="2000"/>
            </a:lvl1pPr>
          </a:lstStyle>
          <a:p>
            <a:r>
              <a:rPr lang="en-US" dirty="0" smtClean="0"/>
              <a:t>Insert picture</a:t>
            </a:r>
            <a:endParaRPr lang="en-US" dirty="0"/>
          </a:p>
        </p:txBody>
      </p:sp>
      <p:sp>
        <p:nvSpPr>
          <p:cNvPr id="4" name="Text Placeholder 2"/>
          <p:cNvSpPr>
            <a:spLocks noGrp="1"/>
          </p:cNvSpPr>
          <p:nvPr>
            <p:ph type="body" sz="quarter" idx="10" hasCustomPrompt="1"/>
          </p:nvPr>
        </p:nvSpPr>
        <p:spPr>
          <a:xfrm>
            <a:off x="395536" y="3788296"/>
            <a:ext cx="6120630"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5" name="Text Placeholder 2"/>
          <p:cNvSpPr>
            <a:spLocks noGrp="1"/>
          </p:cNvSpPr>
          <p:nvPr>
            <p:ph type="body" sz="quarter" idx="11" hasCustomPrompt="1"/>
          </p:nvPr>
        </p:nvSpPr>
        <p:spPr>
          <a:xfrm>
            <a:off x="395586" y="4365104"/>
            <a:ext cx="6120630"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
        <p:nvSpPr>
          <p:cNvPr id="6" name="Text Placeholder 2"/>
          <p:cNvSpPr>
            <a:spLocks noGrp="1"/>
          </p:cNvSpPr>
          <p:nvPr>
            <p:ph type="body" sz="quarter" idx="12" hasCustomPrompt="1"/>
          </p:nvPr>
        </p:nvSpPr>
        <p:spPr>
          <a:xfrm>
            <a:off x="395536" y="5949280"/>
            <a:ext cx="612063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7" name="Text Placeholder 2"/>
          <p:cNvSpPr>
            <a:spLocks noGrp="1"/>
          </p:cNvSpPr>
          <p:nvPr>
            <p:ph type="body" sz="quarter" idx="13" hasCustomPrompt="1"/>
          </p:nvPr>
        </p:nvSpPr>
        <p:spPr>
          <a:xfrm>
            <a:off x="395536" y="6237312"/>
            <a:ext cx="612063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Tree>
    <p:extLst>
      <p:ext uri="{BB962C8B-B14F-4D97-AF65-F5344CB8AC3E}">
        <p14:creationId xmlns:p14="http://schemas.microsoft.com/office/powerpoint/2010/main" val="41620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2 university">
    <p:spTree>
      <p:nvGrpSpPr>
        <p:cNvPr id="1" name=""/>
        <p:cNvGrpSpPr/>
        <p:nvPr/>
      </p:nvGrpSpPr>
      <p:grpSpPr>
        <a:xfrm>
          <a:off x="0" y="0"/>
          <a:ext cx="0" cy="0"/>
          <a:chOff x="0" y="0"/>
          <a:chExt cx="0" cy="0"/>
        </a:xfrm>
      </p:grpSpPr>
      <p:sp>
        <p:nvSpPr>
          <p:cNvPr id="2" name="Text Placeholder 8"/>
          <p:cNvSpPr>
            <a:spLocks noGrp="1"/>
          </p:cNvSpPr>
          <p:nvPr>
            <p:ph type="body" sz="quarter" idx="14" hasCustomPrompt="1"/>
          </p:nvPr>
        </p:nvSpPr>
        <p:spPr>
          <a:xfrm>
            <a:off x="395536" y="2420889"/>
            <a:ext cx="8424936" cy="4104456"/>
          </a:xfrm>
          <a:prstGeom prst="rect">
            <a:avLst/>
          </a:prstGeom>
        </p:spPr>
        <p:txBody>
          <a:bodyPr vert="horz"/>
          <a:lstStyle>
            <a:lvl1pPr marL="0" indent="0">
              <a:buNone/>
              <a:defRPr sz="2000"/>
            </a:lvl1pPr>
          </a:lstStyle>
          <a:p>
            <a:pPr lvl="0"/>
            <a:r>
              <a:rPr lang="en-US" dirty="0" smtClean="0"/>
              <a:t>Text here….</a:t>
            </a:r>
            <a:endParaRPr lang="en-US" dirty="0"/>
          </a:p>
        </p:txBody>
      </p:sp>
      <p:sp>
        <p:nvSpPr>
          <p:cNvPr id="3" name="Text Placeholder 2"/>
          <p:cNvSpPr>
            <a:spLocks noGrp="1"/>
          </p:cNvSpPr>
          <p:nvPr>
            <p:ph type="body" sz="quarter" idx="10" hasCustomPrompt="1"/>
          </p:nvPr>
        </p:nvSpPr>
        <p:spPr>
          <a:xfrm>
            <a:off x="395463" y="1556792"/>
            <a:ext cx="842501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Tree>
    <p:extLst>
      <p:ext uri="{BB962C8B-B14F-4D97-AF65-F5344CB8AC3E}">
        <p14:creationId xmlns:p14="http://schemas.microsoft.com/office/powerpoint/2010/main" val="184808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2 university layout 2">
    <p:spTree>
      <p:nvGrpSpPr>
        <p:cNvPr id="1" name=""/>
        <p:cNvGrpSpPr/>
        <p:nvPr/>
      </p:nvGrpSpPr>
      <p:grpSpPr>
        <a:xfrm>
          <a:off x="0" y="0"/>
          <a:ext cx="0" cy="0"/>
          <a:chOff x="0" y="0"/>
          <a:chExt cx="0" cy="0"/>
        </a:xfrm>
      </p:grpSpPr>
      <p:sp>
        <p:nvSpPr>
          <p:cNvPr id="3" name="Text Placeholder 8"/>
          <p:cNvSpPr>
            <a:spLocks noGrp="1"/>
          </p:cNvSpPr>
          <p:nvPr>
            <p:ph type="body" sz="quarter" idx="14" hasCustomPrompt="1"/>
          </p:nvPr>
        </p:nvSpPr>
        <p:spPr>
          <a:xfrm>
            <a:off x="395536" y="2420889"/>
            <a:ext cx="6192688" cy="4104456"/>
          </a:xfrm>
          <a:prstGeom prst="rect">
            <a:avLst/>
          </a:prstGeom>
        </p:spPr>
        <p:txBody>
          <a:bodyPr vert="horz"/>
          <a:lstStyle>
            <a:lvl1pPr marL="0" indent="0">
              <a:buNone/>
              <a:defRPr sz="2000"/>
            </a:lvl1pPr>
          </a:lstStyle>
          <a:p>
            <a:pPr lvl="0"/>
            <a:r>
              <a:rPr lang="en-US" dirty="0" smtClean="0"/>
              <a:t>Text here….</a:t>
            </a:r>
            <a:endParaRPr lang="en-US" dirty="0"/>
          </a:p>
        </p:txBody>
      </p:sp>
      <p:sp>
        <p:nvSpPr>
          <p:cNvPr id="4" name="Text Placeholder 2"/>
          <p:cNvSpPr>
            <a:spLocks noGrp="1"/>
          </p:cNvSpPr>
          <p:nvPr>
            <p:ph type="body" sz="quarter" idx="10" hasCustomPrompt="1"/>
          </p:nvPr>
        </p:nvSpPr>
        <p:spPr>
          <a:xfrm>
            <a:off x="395462" y="1556792"/>
            <a:ext cx="8353002"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5" name="Picture Placeholder 5"/>
          <p:cNvSpPr>
            <a:spLocks noGrp="1"/>
          </p:cNvSpPr>
          <p:nvPr>
            <p:ph type="pic" sz="quarter" idx="15" hasCustomPrompt="1"/>
          </p:nvPr>
        </p:nvSpPr>
        <p:spPr>
          <a:xfrm>
            <a:off x="6828223" y="4509120"/>
            <a:ext cx="1992025" cy="2016001"/>
          </a:xfrm>
          <a:prstGeom prst="rect">
            <a:avLst/>
          </a:prstGeom>
          <a:solidFill>
            <a:schemeClr val="bg1">
              <a:lumMod val="85000"/>
            </a:schemeClr>
          </a:solidFill>
        </p:spPr>
        <p:txBody>
          <a:bodyPr vert="horz"/>
          <a:lstStyle>
            <a:lvl1pPr marL="0" indent="0">
              <a:buNone/>
              <a:defRPr sz="2000"/>
            </a:lvl1pPr>
          </a:lstStyle>
          <a:p>
            <a:r>
              <a:rPr lang="en-US" dirty="0" smtClean="0"/>
              <a:t>Insert picture</a:t>
            </a:r>
            <a:endParaRPr lang="en-US" dirty="0"/>
          </a:p>
        </p:txBody>
      </p:sp>
    </p:spTree>
    <p:extLst>
      <p:ext uri="{BB962C8B-B14F-4D97-AF65-F5344CB8AC3E}">
        <p14:creationId xmlns:p14="http://schemas.microsoft.com/office/powerpoint/2010/main" val="184559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12 university">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323528" y="4725144"/>
            <a:ext cx="6640469"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3" name="Text Placeholder 2"/>
          <p:cNvSpPr>
            <a:spLocks noGrp="1"/>
          </p:cNvSpPr>
          <p:nvPr>
            <p:ph type="body" sz="quarter" idx="11" hasCustomPrompt="1"/>
          </p:nvPr>
        </p:nvSpPr>
        <p:spPr>
          <a:xfrm>
            <a:off x="323578" y="5301952"/>
            <a:ext cx="6640469"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
        <p:nvSpPr>
          <p:cNvPr id="4" name="Text Placeholder 2"/>
          <p:cNvSpPr>
            <a:spLocks noGrp="1"/>
          </p:cNvSpPr>
          <p:nvPr>
            <p:ph type="body" sz="quarter" idx="12" hasCustomPrompt="1"/>
          </p:nvPr>
        </p:nvSpPr>
        <p:spPr>
          <a:xfrm>
            <a:off x="323528" y="5949280"/>
            <a:ext cx="8496944"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5" name="Text Placeholder 2"/>
          <p:cNvSpPr>
            <a:spLocks noGrp="1"/>
          </p:cNvSpPr>
          <p:nvPr>
            <p:ph type="body" sz="quarter" idx="13" hasCustomPrompt="1"/>
          </p:nvPr>
        </p:nvSpPr>
        <p:spPr>
          <a:xfrm>
            <a:off x="323528" y="6237312"/>
            <a:ext cx="8496944"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Tree>
    <p:extLst>
      <p:ext uri="{BB962C8B-B14F-4D97-AF65-F5344CB8AC3E}">
        <p14:creationId xmlns:p14="http://schemas.microsoft.com/office/powerpoint/2010/main" val="162278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2 departmental lockup">
    <p:spTree>
      <p:nvGrpSpPr>
        <p:cNvPr id="1" name=""/>
        <p:cNvGrpSpPr/>
        <p:nvPr/>
      </p:nvGrpSpPr>
      <p:grpSpPr>
        <a:xfrm>
          <a:off x="0" y="0"/>
          <a:ext cx="0" cy="0"/>
          <a:chOff x="0" y="0"/>
          <a:chExt cx="0" cy="0"/>
        </a:xfrm>
      </p:grpSpPr>
      <p:sp>
        <p:nvSpPr>
          <p:cNvPr id="2" name="Text Placeholder 8"/>
          <p:cNvSpPr>
            <a:spLocks noGrp="1"/>
          </p:cNvSpPr>
          <p:nvPr>
            <p:ph type="body" sz="quarter" idx="14" hasCustomPrompt="1"/>
          </p:nvPr>
        </p:nvSpPr>
        <p:spPr>
          <a:xfrm>
            <a:off x="395536" y="2564905"/>
            <a:ext cx="8424936" cy="3960439"/>
          </a:xfrm>
          <a:prstGeom prst="rect">
            <a:avLst/>
          </a:prstGeom>
        </p:spPr>
        <p:txBody>
          <a:bodyPr vert="horz"/>
          <a:lstStyle>
            <a:lvl1pPr marL="0" indent="0">
              <a:buNone/>
              <a:defRPr sz="2000"/>
            </a:lvl1pPr>
          </a:lstStyle>
          <a:p>
            <a:pPr lvl="0"/>
            <a:r>
              <a:rPr lang="en-US" dirty="0" smtClean="0"/>
              <a:t>Text here….</a:t>
            </a:r>
            <a:endParaRPr lang="en-US" dirty="0"/>
          </a:p>
        </p:txBody>
      </p:sp>
      <p:sp>
        <p:nvSpPr>
          <p:cNvPr id="3" name="Text Placeholder 2"/>
          <p:cNvSpPr>
            <a:spLocks noGrp="1"/>
          </p:cNvSpPr>
          <p:nvPr>
            <p:ph type="body" sz="quarter" idx="10" hasCustomPrompt="1"/>
          </p:nvPr>
        </p:nvSpPr>
        <p:spPr>
          <a:xfrm>
            <a:off x="395463" y="1700808"/>
            <a:ext cx="842501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Tree>
    <p:extLst>
      <p:ext uri="{BB962C8B-B14F-4D97-AF65-F5344CB8AC3E}">
        <p14:creationId xmlns:p14="http://schemas.microsoft.com/office/powerpoint/2010/main" val="318388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2 departmental lockup layout 2">
    <p:spTree>
      <p:nvGrpSpPr>
        <p:cNvPr id="1" name=""/>
        <p:cNvGrpSpPr/>
        <p:nvPr/>
      </p:nvGrpSpPr>
      <p:grpSpPr>
        <a:xfrm>
          <a:off x="0" y="0"/>
          <a:ext cx="0" cy="0"/>
          <a:chOff x="0" y="0"/>
          <a:chExt cx="0" cy="0"/>
        </a:xfrm>
      </p:grpSpPr>
      <p:sp>
        <p:nvSpPr>
          <p:cNvPr id="3" name="Text Placeholder 8"/>
          <p:cNvSpPr>
            <a:spLocks noGrp="1"/>
          </p:cNvSpPr>
          <p:nvPr>
            <p:ph type="body" sz="quarter" idx="14" hasCustomPrompt="1"/>
          </p:nvPr>
        </p:nvSpPr>
        <p:spPr>
          <a:xfrm>
            <a:off x="395536" y="2564903"/>
            <a:ext cx="6192688" cy="3960441"/>
          </a:xfrm>
          <a:prstGeom prst="rect">
            <a:avLst/>
          </a:prstGeom>
        </p:spPr>
        <p:txBody>
          <a:bodyPr vert="horz"/>
          <a:lstStyle>
            <a:lvl1pPr marL="0" indent="0">
              <a:buNone/>
              <a:defRPr sz="2000"/>
            </a:lvl1pPr>
          </a:lstStyle>
          <a:p>
            <a:pPr lvl="0"/>
            <a:r>
              <a:rPr lang="en-US" dirty="0" smtClean="0"/>
              <a:t>Text here….</a:t>
            </a:r>
            <a:endParaRPr lang="en-US" dirty="0"/>
          </a:p>
        </p:txBody>
      </p:sp>
      <p:sp>
        <p:nvSpPr>
          <p:cNvPr id="5" name="Picture Placeholder 5"/>
          <p:cNvSpPr>
            <a:spLocks noGrp="1"/>
          </p:cNvSpPr>
          <p:nvPr>
            <p:ph type="pic" sz="quarter" idx="15" hasCustomPrompt="1"/>
          </p:nvPr>
        </p:nvSpPr>
        <p:spPr>
          <a:xfrm>
            <a:off x="6828223" y="4509120"/>
            <a:ext cx="1992025" cy="2016001"/>
          </a:xfrm>
          <a:prstGeom prst="rect">
            <a:avLst/>
          </a:prstGeom>
          <a:solidFill>
            <a:schemeClr val="bg1">
              <a:lumMod val="85000"/>
            </a:schemeClr>
          </a:solidFill>
        </p:spPr>
        <p:txBody>
          <a:bodyPr vert="horz"/>
          <a:lstStyle>
            <a:lvl1pPr marL="0" indent="0">
              <a:buNone/>
              <a:defRPr sz="2000"/>
            </a:lvl1pPr>
          </a:lstStyle>
          <a:p>
            <a:r>
              <a:rPr lang="en-US" dirty="0" smtClean="0"/>
              <a:t>Insert picture</a:t>
            </a:r>
            <a:endParaRPr lang="en-US" dirty="0"/>
          </a:p>
        </p:txBody>
      </p:sp>
      <p:sp>
        <p:nvSpPr>
          <p:cNvPr id="6" name="Text Placeholder 2"/>
          <p:cNvSpPr>
            <a:spLocks noGrp="1"/>
          </p:cNvSpPr>
          <p:nvPr>
            <p:ph type="body" sz="quarter" idx="10" hasCustomPrompt="1"/>
          </p:nvPr>
        </p:nvSpPr>
        <p:spPr>
          <a:xfrm>
            <a:off x="395463" y="1700808"/>
            <a:ext cx="842501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Tree>
    <p:extLst>
      <p:ext uri="{BB962C8B-B14F-4D97-AF65-F5344CB8AC3E}">
        <p14:creationId xmlns:p14="http://schemas.microsoft.com/office/powerpoint/2010/main" val="491424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2 departmental lockup">
    <p:spTree>
      <p:nvGrpSpPr>
        <p:cNvPr id="1" name=""/>
        <p:cNvGrpSpPr/>
        <p:nvPr/>
      </p:nvGrpSpPr>
      <p:grpSpPr>
        <a:xfrm>
          <a:off x="0" y="0"/>
          <a:ext cx="0" cy="0"/>
          <a:chOff x="0" y="0"/>
          <a:chExt cx="0" cy="0"/>
        </a:xfrm>
      </p:grpSpPr>
      <p:sp>
        <p:nvSpPr>
          <p:cNvPr id="2" name="Text Placeholder 2"/>
          <p:cNvSpPr>
            <a:spLocks noGrp="1"/>
          </p:cNvSpPr>
          <p:nvPr>
            <p:ph type="body" sz="quarter" idx="12" hasCustomPrompt="1"/>
          </p:nvPr>
        </p:nvSpPr>
        <p:spPr>
          <a:xfrm>
            <a:off x="395536" y="5949280"/>
            <a:ext cx="8424936"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3" name="Text Placeholder 2"/>
          <p:cNvSpPr>
            <a:spLocks noGrp="1"/>
          </p:cNvSpPr>
          <p:nvPr>
            <p:ph type="body" sz="quarter" idx="13" hasCustomPrompt="1"/>
          </p:nvPr>
        </p:nvSpPr>
        <p:spPr>
          <a:xfrm>
            <a:off x="395536" y="6237312"/>
            <a:ext cx="8424936"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
        <p:nvSpPr>
          <p:cNvPr id="4" name="Text Placeholder 2"/>
          <p:cNvSpPr>
            <a:spLocks noGrp="1"/>
          </p:cNvSpPr>
          <p:nvPr>
            <p:ph type="body" sz="quarter" idx="10" hasCustomPrompt="1"/>
          </p:nvPr>
        </p:nvSpPr>
        <p:spPr>
          <a:xfrm>
            <a:off x="395536" y="3788296"/>
            <a:ext cx="842493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5" name="Text Placeholder 2"/>
          <p:cNvSpPr>
            <a:spLocks noGrp="1"/>
          </p:cNvSpPr>
          <p:nvPr>
            <p:ph type="body" sz="quarter" idx="11" hasCustomPrompt="1"/>
          </p:nvPr>
        </p:nvSpPr>
        <p:spPr>
          <a:xfrm>
            <a:off x="395586" y="4365104"/>
            <a:ext cx="8424936"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Tree>
    <p:extLst>
      <p:ext uri="{BB962C8B-B14F-4D97-AF65-F5344CB8AC3E}">
        <p14:creationId xmlns:p14="http://schemas.microsoft.com/office/powerpoint/2010/main" val="3865304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2 departmental lockup layout 2">
    <p:spTree>
      <p:nvGrpSpPr>
        <p:cNvPr id="1" name=""/>
        <p:cNvGrpSpPr/>
        <p:nvPr/>
      </p:nvGrpSpPr>
      <p:grpSpPr>
        <a:xfrm>
          <a:off x="0" y="0"/>
          <a:ext cx="0" cy="0"/>
          <a:chOff x="0" y="0"/>
          <a:chExt cx="0" cy="0"/>
        </a:xfrm>
      </p:grpSpPr>
      <p:sp>
        <p:nvSpPr>
          <p:cNvPr id="3" name="Picture Placeholder 5"/>
          <p:cNvSpPr>
            <a:spLocks noGrp="1"/>
          </p:cNvSpPr>
          <p:nvPr>
            <p:ph type="pic" sz="quarter" idx="15" hasCustomPrompt="1"/>
          </p:nvPr>
        </p:nvSpPr>
        <p:spPr>
          <a:xfrm>
            <a:off x="6828223" y="4653136"/>
            <a:ext cx="1992025" cy="2016001"/>
          </a:xfrm>
          <a:prstGeom prst="rect">
            <a:avLst/>
          </a:prstGeom>
          <a:solidFill>
            <a:schemeClr val="bg1">
              <a:lumMod val="85000"/>
            </a:schemeClr>
          </a:solidFill>
        </p:spPr>
        <p:txBody>
          <a:bodyPr vert="horz"/>
          <a:lstStyle>
            <a:lvl1pPr marL="0" indent="0">
              <a:buNone/>
              <a:defRPr sz="2000"/>
            </a:lvl1pPr>
          </a:lstStyle>
          <a:p>
            <a:r>
              <a:rPr lang="en-US" dirty="0" smtClean="0"/>
              <a:t>Insert picture</a:t>
            </a:r>
            <a:endParaRPr lang="en-US" dirty="0"/>
          </a:p>
        </p:txBody>
      </p:sp>
      <p:sp>
        <p:nvSpPr>
          <p:cNvPr id="4" name="Text Placeholder 2"/>
          <p:cNvSpPr>
            <a:spLocks noGrp="1"/>
          </p:cNvSpPr>
          <p:nvPr>
            <p:ph type="body" sz="quarter" idx="10" hasCustomPrompt="1"/>
          </p:nvPr>
        </p:nvSpPr>
        <p:spPr>
          <a:xfrm>
            <a:off x="395536" y="3788296"/>
            <a:ext cx="6120630"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5" name="Text Placeholder 2"/>
          <p:cNvSpPr>
            <a:spLocks noGrp="1"/>
          </p:cNvSpPr>
          <p:nvPr>
            <p:ph type="body" sz="quarter" idx="11" hasCustomPrompt="1"/>
          </p:nvPr>
        </p:nvSpPr>
        <p:spPr>
          <a:xfrm>
            <a:off x="395586" y="4365104"/>
            <a:ext cx="6120630"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
        <p:nvSpPr>
          <p:cNvPr id="6" name="Text Placeholder 2"/>
          <p:cNvSpPr>
            <a:spLocks noGrp="1"/>
          </p:cNvSpPr>
          <p:nvPr>
            <p:ph type="body" sz="quarter" idx="12" hasCustomPrompt="1"/>
          </p:nvPr>
        </p:nvSpPr>
        <p:spPr>
          <a:xfrm>
            <a:off x="395536" y="5949280"/>
            <a:ext cx="612063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7" name="Text Placeholder 2"/>
          <p:cNvSpPr>
            <a:spLocks noGrp="1"/>
          </p:cNvSpPr>
          <p:nvPr>
            <p:ph type="body" sz="quarter" idx="13" hasCustomPrompt="1"/>
          </p:nvPr>
        </p:nvSpPr>
        <p:spPr>
          <a:xfrm>
            <a:off x="395536" y="6237312"/>
            <a:ext cx="612063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Tree>
    <p:extLst>
      <p:ext uri="{BB962C8B-B14F-4D97-AF65-F5344CB8AC3E}">
        <p14:creationId xmlns:p14="http://schemas.microsoft.com/office/powerpoint/2010/main" val="1832168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12 departmental lockup">
    <p:spTree>
      <p:nvGrpSpPr>
        <p:cNvPr id="1" name=""/>
        <p:cNvGrpSpPr/>
        <p:nvPr/>
      </p:nvGrpSpPr>
      <p:grpSpPr>
        <a:xfrm>
          <a:off x="0" y="0"/>
          <a:ext cx="0" cy="0"/>
          <a:chOff x="0" y="0"/>
          <a:chExt cx="0" cy="0"/>
        </a:xfrm>
      </p:grpSpPr>
      <p:sp>
        <p:nvSpPr>
          <p:cNvPr id="6" name="Text Placeholder 2"/>
          <p:cNvSpPr>
            <a:spLocks noGrp="1"/>
          </p:cNvSpPr>
          <p:nvPr>
            <p:ph type="body" sz="quarter" idx="12" hasCustomPrompt="1"/>
          </p:nvPr>
        </p:nvSpPr>
        <p:spPr>
          <a:xfrm>
            <a:off x="395536" y="5949280"/>
            <a:ext cx="8424936"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7" name="Text Placeholder 2"/>
          <p:cNvSpPr>
            <a:spLocks noGrp="1"/>
          </p:cNvSpPr>
          <p:nvPr>
            <p:ph type="body" sz="quarter" idx="13" hasCustomPrompt="1"/>
          </p:nvPr>
        </p:nvSpPr>
        <p:spPr>
          <a:xfrm>
            <a:off x="395536" y="6237312"/>
            <a:ext cx="8424936"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
        <p:nvSpPr>
          <p:cNvPr id="10" name="Text Placeholder 2"/>
          <p:cNvSpPr>
            <a:spLocks noGrp="1"/>
          </p:cNvSpPr>
          <p:nvPr>
            <p:ph type="body" sz="quarter" idx="10" hasCustomPrompt="1"/>
          </p:nvPr>
        </p:nvSpPr>
        <p:spPr>
          <a:xfrm>
            <a:off x="395486" y="4365104"/>
            <a:ext cx="6048672"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11" name="Text Placeholder 2"/>
          <p:cNvSpPr>
            <a:spLocks noGrp="1"/>
          </p:cNvSpPr>
          <p:nvPr>
            <p:ph type="body" sz="quarter" idx="11" hasCustomPrompt="1"/>
          </p:nvPr>
        </p:nvSpPr>
        <p:spPr>
          <a:xfrm>
            <a:off x="395536" y="4941912"/>
            <a:ext cx="6048672"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Tree>
    <p:extLst>
      <p:ext uri="{BB962C8B-B14F-4D97-AF65-F5344CB8AC3E}">
        <p14:creationId xmlns:p14="http://schemas.microsoft.com/office/powerpoint/2010/main" val="2848649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12 departmental lockup layout 2">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95486" y="4365104"/>
            <a:ext cx="6048672"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4" name="Text Placeholder 2"/>
          <p:cNvSpPr>
            <a:spLocks noGrp="1"/>
          </p:cNvSpPr>
          <p:nvPr>
            <p:ph type="body" sz="quarter" idx="11" hasCustomPrompt="1"/>
          </p:nvPr>
        </p:nvSpPr>
        <p:spPr>
          <a:xfrm>
            <a:off x="395536" y="4941912"/>
            <a:ext cx="6048672"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
        <p:nvSpPr>
          <p:cNvPr id="5" name="Text Placeholder 2"/>
          <p:cNvSpPr>
            <a:spLocks noGrp="1"/>
          </p:cNvSpPr>
          <p:nvPr>
            <p:ph type="body" sz="quarter" idx="12" hasCustomPrompt="1"/>
          </p:nvPr>
        </p:nvSpPr>
        <p:spPr>
          <a:xfrm>
            <a:off x="395486" y="5949280"/>
            <a:ext cx="6048672"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6" name="Text Placeholder 2"/>
          <p:cNvSpPr>
            <a:spLocks noGrp="1"/>
          </p:cNvSpPr>
          <p:nvPr>
            <p:ph type="body" sz="quarter" idx="13" hasCustomPrompt="1"/>
          </p:nvPr>
        </p:nvSpPr>
        <p:spPr>
          <a:xfrm>
            <a:off x="395486" y="6237312"/>
            <a:ext cx="6048672"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
        <p:nvSpPr>
          <p:cNvPr id="7" name="Picture Placeholder 5"/>
          <p:cNvSpPr>
            <a:spLocks noGrp="1"/>
          </p:cNvSpPr>
          <p:nvPr>
            <p:ph type="pic" sz="quarter" idx="15" hasCustomPrompt="1"/>
          </p:nvPr>
        </p:nvSpPr>
        <p:spPr>
          <a:xfrm>
            <a:off x="6828223" y="4653136"/>
            <a:ext cx="1992025" cy="2016001"/>
          </a:xfrm>
          <a:prstGeom prst="rect">
            <a:avLst/>
          </a:prstGeom>
          <a:solidFill>
            <a:schemeClr val="bg1">
              <a:lumMod val="85000"/>
            </a:schemeClr>
          </a:solidFill>
        </p:spPr>
        <p:txBody>
          <a:bodyPr vert="horz"/>
          <a:lstStyle>
            <a:lvl1pPr marL="0" indent="0">
              <a:buNone/>
              <a:defRPr sz="2000"/>
            </a:lvl1pPr>
          </a:lstStyle>
          <a:p>
            <a:r>
              <a:rPr lang="en-US" dirty="0" smtClean="0"/>
              <a:t>Insert picture</a:t>
            </a:r>
            <a:endParaRPr lang="en-US" dirty="0"/>
          </a:p>
        </p:txBody>
      </p:sp>
    </p:spTree>
    <p:extLst>
      <p:ext uri="{BB962C8B-B14F-4D97-AF65-F5344CB8AC3E}">
        <p14:creationId xmlns:p14="http://schemas.microsoft.com/office/powerpoint/2010/main" val="423684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12 warwick layout 2">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395536" y="4292352"/>
            <a:ext cx="6120630"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3" name="Text Placeholder 2"/>
          <p:cNvSpPr>
            <a:spLocks noGrp="1"/>
          </p:cNvSpPr>
          <p:nvPr>
            <p:ph type="body" sz="quarter" idx="11" hasCustomPrompt="1"/>
          </p:nvPr>
        </p:nvSpPr>
        <p:spPr>
          <a:xfrm>
            <a:off x="395586" y="4869160"/>
            <a:ext cx="6120630"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
        <p:nvSpPr>
          <p:cNvPr id="4" name="Text Placeholder 2"/>
          <p:cNvSpPr>
            <a:spLocks noGrp="1"/>
          </p:cNvSpPr>
          <p:nvPr>
            <p:ph type="body" sz="quarter" idx="12" hasCustomPrompt="1"/>
          </p:nvPr>
        </p:nvSpPr>
        <p:spPr>
          <a:xfrm>
            <a:off x="395536" y="5949280"/>
            <a:ext cx="612063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5" name="Text Placeholder 2"/>
          <p:cNvSpPr>
            <a:spLocks noGrp="1"/>
          </p:cNvSpPr>
          <p:nvPr>
            <p:ph type="body" sz="quarter" idx="13" hasCustomPrompt="1"/>
          </p:nvPr>
        </p:nvSpPr>
        <p:spPr>
          <a:xfrm>
            <a:off x="395536" y="6237312"/>
            <a:ext cx="612063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
        <p:nvSpPr>
          <p:cNvPr id="6" name="Picture Placeholder 5"/>
          <p:cNvSpPr>
            <a:spLocks noGrp="1"/>
          </p:cNvSpPr>
          <p:nvPr>
            <p:ph type="pic" sz="quarter" idx="15" hasCustomPrompt="1"/>
          </p:nvPr>
        </p:nvSpPr>
        <p:spPr>
          <a:xfrm>
            <a:off x="6828223" y="4653136"/>
            <a:ext cx="1992025" cy="2016001"/>
          </a:xfrm>
          <a:prstGeom prst="rect">
            <a:avLst/>
          </a:prstGeom>
          <a:solidFill>
            <a:schemeClr val="bg1">
              <a:lumMod val="85000"/>
            </a:schemeClr>
          </a:solidFill>
        </p:spPr>
        <p:txBody>
          <a:bodyPr vert="horz"/>
          <a:lstStyle>
            <a:lvl1pPr marL="0" indent="0">
              <a:buNone/>
              <a:defRPr sz="2000"/>
            </a:lvl1pPr>
          </a:lstStyle>
          <a:p>
            <a:r>
              <a:rPr lang="en-US" dirty="0" smtClean="0"/>
              <a:t>Insert picture</a:t>
            </a:r>
            <a:endParaRPr lang="en-US" dirty="0"/>
          </a:p>
        </p:txBody>
      </p:sp>
    </p:spTree>
    <p:extLst>
      <p:ext uri="{BB962C8B-B14F-4D97-AF65-F5344CB8AC3E}">
        <p14:creationId xmlns:p14="http://schemas.microsoft.com/office/powerpoint/2010/main" val="34258621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12 departmental lockup">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395536" y="4725144"/>
            <a:ext cx="6568461"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7" name="Text Placeholder 2"/>
          <p:cNvSpPr>
            <a:spLocks noGrp="1"/>
          </p:cNvSpPr>
          <p:nvPr>
            <p:ph type="body" sz="quarter" idx="11" hasCustomPrompt="1"/>
          </p:nvPr>
        </p:nvSpPr>
        <p:spPr>
          <a:xfrm>
            <a:off x="395586" y="5301952"/>
            <a:ext cx="6568461"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
        <p:nvSpPr>
          <p:cNvPr id="8" name="Text Placeholder 2"/>
          <p:cNvSpPr>
            <a:spLocks noGrp="1"/>
          </p:cNvSpPr>
          <p:nvPr>
            <p:ph type="body" sz="quarter" idx="12" hasCustomPrompt="1"/>
          </p:nvPr>
        </p:nvSpPr>
        <p:spPr>
          <a:xfrm>
            <a:off x="395536" y="5949280"/>
            <a:ext cx="8424935"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9" name="Text Placeholder 2"/>
          <p:cNvSpPr>
            <a:spLocks noGrp="1"/>
          </p:cNvSpPr>
          <p:nvPr>
            <p:ph type="body" sz="quarter" idx="13" hasCustomPrompt="1"/>
          </p:nvPr>
        </p:nvSpPr>
        <p:spPr>
          <a:xfrm>
            <a:off x="395536" y="6237312"/>
            <a:ext cx="8424935"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Tree>
    <p:extLst>
      <p:ext uri="{BB962C8B-B14F-4D97-AF65-F5344CB8AC3E}">
        <p14:creationId xmlns:p14="http://schemas.microsoft.com/office/powerpoint/2010/main" val="2018159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line">
    <p:spTree>
      <p:nvGrpSpPr>
        <p:cNvPr id="1" name=""/>
        <p:cNvGrpSpPr/>
        <p:nvPr/>
      </p:nvGrpSpPr>
      <p:grpSpPr>
        <a:xfrm>
          <a:off x="0" y="0"/>
          <a:ext cx="0" cy="0"/>
          <a:chOff x="0" y="0"/>
          <a:chExt cx="0" cy="0"/>
        </a:xfrm>
      </p:grpSpPr>
      <p:sp>
        <p:nvSpPr>
          <p:cNvPr id="2" name="Text Placeholder 8"/>
          <p:cNvSpPr>
            <a:spLocks noGrp="1"/>
          </p:cNvSpPr>
          <p:nvPr>
            <p:ph type="body" sz="quarter" idx="14" hasCustomPrompt="1"/>
          </p:nvPr>
        </p:nvSpPr>
        <p:spPr>
          <a:xfrm>
            <a:off x="395536" y="1340370"/>
            <a:ext cx="8424936" cy="4248869"/>
          </a:xfrm>
          <a:prstGeom prst="rect">
            <a:avLst/>
          </a:prstGeom>
        </p:spPr>
        <p:txBody>
          <a:bodyPr vert="horz"/>
          <a:lstStyle>
            <a:lvl1pPr marL="0" indent="0">
              <a:buNone/>
              <a:defRPr sz="2000"/>
            </a:lvl1pPr>
          </a:lstStyle>
          <a:p>
            <a:pPr lvl="0"/>
            <a:r>
              <a:rPr lang="en-US" dirty="0" smtClean="0"/>
              <a:t>Text here….</a:t>
            </a:r>
            <a:endParaRPr lang="en-US" dirty="0"/>
          </a:p>
        </p:txBody>
      </p:sp>
      <p:sp>
        <p:nvSpPr>
          <p:cNvPr id="3" name="Text Placeholder 2"/>
          <p:cNvSpPr>
            <a:spLocks noGrp="1"/>
          </p:cNvSpPr>
          <p:nvPr>
            <p:ph type="body" sz="quarter" idx="10" hasCustomPrompt="1"/>
          </p:nvPr>
        </p:nvSpPr>
        <p:spPr>
          <a:xfrm>
            <a:off x="395463" y="476672"/>
            <a:ext cx="842501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Tree>
    <p:extLst>
      <p:ext uri="{BB962C8B-B14F-4D97-AF65-F5344CB8AC3E}">
        <p14:creationId xmlns:p14="http://schemas.microsoft.com/office/powerpoint/2010/main" val="16170329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line layout 2">
    <p:spTree>
      <p:nvGrpSpPr>
        <p:cNvPr id="1" name=""/>
        <p:cNvGrpSpPr/>
        <p:nvPr/>
      </p:nvGrpSpPr>
      <p:grpSpPr>
        <a:xfrm>
          <a:off x="0" y="0"/>
          <a:ext cx="0" cy="0"/>
          <a:chOff x="0" y="0"/>
          <a:chExt cx="0" cy="0"/>
        </a:xfrm>
      </p:grpSpPr>
      <p:sp>
        <p:nvSpPr>
          <p:cNvPr id="3" name="Text Placeholder 8"/>
          <p:cNvSpPr>
            <a:spLocks noGrp="1"/>
          </p:cNvSpPr>
          <p:nvPr>
            <p:ph type="body" sz="quarter" idx="14" hasCustomPrompt="1"/>
          </p:nvPr>
        </p:nvSpPr>
        <p:spPr>
          <a:xfrm>
            <a:off x="395537" y="1340370"/>
            <a:ext cx="5976663" cy="4248869"/>
          </a:xfrm>
          <a:prstGeom prst="rect">
            <a:avLst/>
          </a:prstGeom>
        </p:spPr>
        <p:txBody>
          <a:bodyPr vert="horz"/>
          <a:lstStyle>
            <a:lvl1pPr marL="0" indent="0">
              <a:buNone/>
              <a:defRPr sz="2000"/>
            </a:lvl1pPr>
          </a:lstStyle>
          <a:p>
            <a:pPr lvl="0"/>
            <a:r>
              <a:rPr lang="en-US" dirty="0" smtClean="0"/>
              <a:t>Text here….</a:t>
            </a:r>
            <a:endParaRPr lang="en-US" dirty="0"/>
          </a:p>
        </p:txBody>
      </p:sp>
      <p:sp>
        <p:nvSpPr>
          <p:cNvPr id="4" name="Text Placeholder 2"/>
          <p:cNvSpPr>
            <a:spLocks noGrp="1"/>
          </p:cNvSpPr>
          <p:nvPr>
            <p:ph type="body" sz="quarter" idx="10" hasCustomPrompt="1"/>
          </p:nvPr>
        </p:nvSpPr>
        <p:spPr>
          <a:xfrm>
            <a:off x="395537" y="476672"/>
            <a:ext cx="842493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5" name="Picture Placeholder 5"/>
          <p:cNvSpPr>
            <a:spLocks noGrp="1"/>
          </p:cNvSpPr>
          <p:nvPr>
            <p:ph type="pic" sz="quarter" idx="15" hasCustomPrompt="1"/>
          </p:nvPr>
        </p:nvSpPr>
        <p:spPr>
          <a:xfrm>
            <a:off x="6588224" y="1485007"/>
            <a:ext cx="2232025" cy="2232025"/>
          </a:xfrm>
          <a:prstGeom prst="rect">
            <a:avLst/>
          </a:prstGeom>
          <a:solidFill>
            <a:schemeClr val="bg1">
              <a:lumMod val="85000"/>
            </a:schemeClr>
          </a:solidFill>
        </p:spPr>
        <p:txBody>
          <a:bodyPr vert="horz"/>
          <a:lstStyle>
            <a:lvl1pPr marL="0" indent="0">
              <a:buNone/>
              <a:defRPr sz="2000"/>
            </a:lvl1pPr>
          </a:lstStyle>
          <a:p>
            <a:r>
              <a:rPr lang="en-US" dirty="0" smtClean="0"/>
              <a:t>Insert picture</a:t>
            </a:r>
            <a:endParaRPr lang="en-US" dirty="0"/>
          </a:p>
        </p:txBody>
      </p:sp>
    </p:spTree>
    <p:extLst>
      <p:ext uri="{BB962C8B-B14F-4D97-AF65-F5344CB8AC3E}">
        <p14:creationId xmlns:p14="http://schemas.microsoft.com/office/powerpoint/2010/main" val="773399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line bullet poin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95463" y="476672"/>
            <a:ext cx="842501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4" name="Text Placeholder 3"/>
          <p:cNvSpPr>
            <a:spLocks noGrp="1"/>
          </p:cNvSpPr>
          <p:nvPr>
            <p:ph type="body" sz="quarter" idx="16" hasCustomPrompt="1"/>
          </p:nvPr>
        </p:nvSpPr>
        <p:spPr>
          <a:xfrm>
            <a:off x="395536" y="1340768"/>
            <a:ext cx="8424936" cy="4248472"/>
          </a:xfrm>
          <a:prstGeom prst="rect">
            <a:avLst/>
          </a:prstGeom>
        </p:spPr>
        <p:txBody>
          <a:bodyPr vert="horz"/>
          <a:lstStyle>
            <a:lvl1pPr marL="342900" indent="-342900">
              <a:buFontTx/>
              <a:buBlip>
                <a:blip r:embed="rId2"/>
              </a:buBlip>
              <a:defRPr sz="2000" b="0" i="0">
                <a:latin typeface="Calibri"/>
                <a:cs typeface="Calibri"/>
              </a:defRPr>
            </a:lvl1pPr>
          </a:lstStyle>
          <a:p>
            <a:pPr lvl="0"/>
            <a:r>
              <a:rPr lang="en-GB" dirty="0" smtClean="0"/>
              <a:t>Medical School bullet point</a:t>
            </a:r>
          </a:p>
          <a:p>
            <a:pPr lvl="0"/>
            <a:r>
              <a:rPr lang="en-GB" dirty="0" smtClean="0"/>
              <a:t>Medical School bullet point</a:t>
            </a:r>
          </a:p>
          <a:p>
            <a:pPr lvl="0"/>
            <a:r>
              <a:rPr lang="en-GB" dirty="0" smtClean="0"/>
              <a:t>Medical School bullet point</a:t>
            </a:r>
          </a:p>
          <a:p>
            <a:pPr lvl="0"/>
            <a:r>
              <a:rPr lang="en-GB" dirty="0" smtClean="0"/>
              <a:t>Medical School bullet point</a:t>
            </a:r>
          </a:p>
          <a:p>
            <a:pPr lvl="0"/>
            <a:r>
              <a:rPr lang="en-GB" dirty="0" smtClean="0"/>
              <a:t>Medical School bullet point</a:t>
            </a:r>
          </a:p>
          <a:p>
            <a:pPr lvl="0"/>
            <a:r>
              <a:rPr lang="en-GB" dirty="0" smtClean="0"/>
              <a:t>Medical School bullet point</a:t>
            </a:r>
          </a:p>
          <a:p>
            <a:pPr lvl="0"/>
            <a:r>
              <a:rPr lang="en-GB" dirty="0" smtClean="0"/>
              <a:t>Medical School bullet point</a:t>
            </a:r>
          </a:p>
        </p:txBody>
      </p:sp>
    </p:spTree>
    <p:extLst>
      <p:ext uri="{BB962C8B-B14F-4D97-AF65-F5344CB8AC3E}">
        <p14:creationId xmlns:p14="http://schemas.microsoft.com/office/powerpoint/2010/main" val="1237790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2 departmental lockup">
    <p:spTree>
      <p:nvGrpSpPr>
        <p:cNvPr id="1" name=""/>
        <p:cNvGrpSpPr/>
        <p:nvPr/>
      </p:nvGrpSpPr>
      <p:grpSpPr>
        <a:xfrm>
          <a:off x="0" y="0"/>
          <a:ext cx="0" cy="0"/>
          <a:chOff x="0" y="0"/>
          <a:chExt cx="0" cy="0"/>
        </a:xfrm>
      </p:grpSpPr>
      <p:sp>
        <p:nvSpPr>
          <p:cNvPr id="2" name="Text Placeholder 8"/>
          <p:cNvSpPr>
            <a:spLocks noGrp="1"/>
          </p:cNvSpPr>
          <p:nvPr>
            <p:ph type="body" sz="quarter" idx="14" hasCustomPrompt="1"/>
          </p:nvPr>
        </p:nvSpPr>
        <p:spPr>
          <a:xfrm>
            <a:off x="395536" y="2564905"/>
            <a:ext cx="8424936" cy="3960439"/>
          </a:xfrm>
          <a:prstGeom prst="rect">
            <a:avLst/>
          </a:prstGeom>
        </p:spPr>
        <p:txBody>
          <a:bodyPr vert="horz"/>
          <a:lstStyle>
            <a:lvl1pPr marL="0" indent="0">
              <a:buNone/>
              <a:defRPr sz="2000"/>
            </a:lvl1pPr>
          </a:lstStyle>
          <a:p>
            <a:pPr lvl="0"/>
            <a:r>
              <a:rPr lang="en-US" dirty="0" smtClean="0"/>
              <a:t>Text here….</a:t>
            </a:r>
            <a:endParaRPr lang="en-US" dirty="0"/>
          </a:p>
        </p:txBody>
      </p:sp>
      <p:sp>
        <p:nvSpPr>
          <p:cNvPr id="3" name="Text Placeholder 2"/>
          <p:cNvSpPr>
            <a:spLocks noGrp="1"/>
          </p:cNvSpPr>
          <p:nvPr>
            <p:ph type="body" sz="quarter" idx="10" hasCustomPrompt="1"/>
          </p:nvPr>
        </p:nvSpPr>
        <p:spPr>
          <a:xfrm>
            <a:off x="395463" y="1700808"/>
            <a:ext cx="842501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Tree>
    <p:extLst>
      <p:ext uri="{BB962C8B-B14F-4D97-AF65-F5344CB8AC3E}">
        <p14:creationId xmlns:p14="http://schemas.microsoft.com/office/powerpoint/2010/main" val="2122095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2 departmental lockup layout 2">
    <p:spTree>
      <p:nvGrpSpPr>
        <p:cNvPr id="1" name=""/>
        <p:cNvGrpSpPr/>
        <p:nvPr/>
      </p:nvGrpSpPr>
      <p:grpSpPr>
        <a:xfrm>
          <a:off x="0" y="0"/>
          <a:ext cx="0" cy="0"/>
          <a:chOff x="0" y="0"/>
          <a:chExt cx="0" cy="0"/>
        </a:xfrm>
      </p:grpSpPr>
      <p:sp>
        <p:nvSpPr>
          <p:cNvPr id="3" name="Text Placeholder 8"/>
          <p:cNvSpPr>
            <a:spLocks noGrp="1"/>
          </p:cNvSpPr>
          <p:nvPr>
            <p:ph type="body" sz="quarter" idx="14" hasCustomPrompt="1"/>
          </p:nvPr>
        </p:nvSpPr>
        <p:spPr>
          <a:xfrm>
            <a:off x="395536" y="2564903"/>
            <a:ext cx="6192688" cy="3960441"/>
          </a:xfrm>
          <a:prstGeom prst="rect">
            <a:avLst/>
          </a:prstGeom>
        </p:spPr>
        <p:txBody>
          <a:bodyPr vert="horz"/>
          <a:lstStyle>
            <a:lvl1pPr marL="0" indent="0">
              <a:buNone/>
              <a:defRPr sz="2000"/>
            </a:lvl1pPr>
          </a:lstStyle>
          <a:p>
            <a:pPr lvl="0"/>
            <a:r>
              <a:rPr lang="en-US" dirty="0" smtClean="0"/>
              <a:t>Text here….</a:t>
            </a:r>
            <a:endParaRPr lang="en-US" dirty="0"/>
          </a:p>
        </p:txBody>
      </p:sp>
      <p:sp>
        <p:nvSpPr>
          <p:cNvPr id="5" name="Picture Placeholder 5"/>
          <p:cNvSpPr>
            <a:spLocks noGrp="1"/>
          </p:cNvSpPr>
          <p:nvPr>
            <p:ph type="pic" sz="quarter" idx="15" hasCustomPrompt="1"/>
          </p:nvPr>
        </p:nvSpPr>
        <p:spPr>
          <a:xfrm>
            <a:off x="6828223" y="4509120"/>
            <a:ext cx="1992025" cy="2016001"/>
          </a:xfrm>
          <a:prstGeom prst="rect">
            <a:avLst/>
          </a:prstGeom>
          <a:solidFill>
            <a:schemeClr val="bg1">
              <a:lumMod val="85000"/>
            </a:schemeClr>
          </a:solidFill>
        </p:spPr>
        <p:txBody>
          <a:bodyPr vert="horz"/>
          <a:lstStyle>
            <a:lvl1pPr marL="0" indent="0">
              <a:buNone/>
              <a:defRPr sz="2000"/>
            </a:lvl1pPr>
          </a:lstStyle>
          <a:p>
            <a:r>
              <a:rPr lang="en-US" dirty="0" smtClean="0"/>
              <a:t>Insert picture</a:t>
            </a:r>
            <a:endParaRPr lang="en-US" dirty="0"/>
          </a:p>
        </p:txBody>
      </p:sp>
      <p:sp>
        <p:nvSpPr>
          <p:cNvPr id="6" name="Text Placeholder 2"/>
          <p:cNvSpPr>
            <a:spLocks noGrp="1"/>
          </p:cNvSpPr>
          <p:nvPr>
            <p:ph type="body" sz="quarter" idx="10" hasCustomPrompt="1"/>
          </p:nvPr>
        </p:nvSpPr>
        <p:spPr>
          <a:xfrm>
            <a:off x="395463" y="1700808"/>
            <a:ext cx="842501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Tree>
    <p:extLst>
      <p:ext uri="{BB962C8B-B14F-4D97-AF65-F5344CB8AC3E}">
        <p14:creationId xmlns:p14="http://schemas.microsoft.com/office/powerpoint/2010/main" val="2037367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4CA201-851C-4A84-8383-767573C30328}"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FAC01-77A8-4A94-AEE5-B3249D523D31}" type="slidenum">
              <a:rPr lang="en-GB" smtClean="0"/>
              <a:t>‹#›</a:t>
            </a:fld>
            <a:endParaRPr lang="en-GB"/>
          </a:p>
        </p:txBody>
      </p:sp>
    </p:spTree>
    <p:extLst>
      <p:ext uri="{BB962C8B-B14F-4D97-AF65-F5344CB8AC3E}">
        <p14:creationId xmlns:p14="http://schemas.microsoft.com/office/powerpoint/2010/main" val="2485994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4CA201-851C-4A84-8383-767573C30328}"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FAC01-77A8-4A94-AEE5-B3249D523D31}" type="slidenum">
              <a:rPr lang="en-GB" smtClean="0"/>
              <a:t>‹#›</a:t>
            </a:fld>
            <a:endParaRPr lang="en-GB"/>
          </a:p>
        </p:txBody>
      </p:sp>
    </p:spTree>
    <p:extLst>
      <p:ext uri="{BB962C8B-B14F-4D97-AF65-F5344CB8AC3E}">
        <p14:creationId xmlns:p14="http://schemas.microsoft.com/office/powerpoint/2010/main" val="228846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4CA201-851C-4A84-8383-767573C30328}"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FAC01-77A8-4A94-AEE5-B3249D523D31}" type="slidenum">
              <a:rPr lang="en-GB" smtClean="0"/>
              <a:t>‹#›</a:t>
            </a:fld>
            <a:endParaRPr lang="en-GB"/>
          </a:p>
        </p:txBody>
      </p:sp>
    </p:spTree>
    <p:extLst>
      <p:ext uri="{BB962C8B-B14F-4D97-AF65-F5344CB8AC3E}">
        <p14:creationId xmlns:p14="http://schemas.microsoft.com/office/powerpoint/2010/main" val="4109644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4CA201-851C-4A84-8383-767573C30328}" type="datetimeFigureOut">
              <a:rPr lang="en-GB" smtClean="0"/>
              <a:t>11/05/2018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FAC01-77A8-4A94-AEE5-B3249D523D31}" type="slidenum">
              <a:rPr lang="en-GB" smtClean="0"/>
              <a:t>‹#›</a:t>
            </a:fld>
            <a:endParaRPr lang="en-GB"/>
          </a:p>
        </p:txBody>
      </p:sp>
    </p:spTree>
    <p:extLst>
      <p:ext uri="{BB962C8B-B14F-4D97-AF65-F5344CB8AC3E}">
        <p14:creationId xmlns:p14="http://schemas.microsoft.com/office/powerpoint/2010/main" val="115170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12 Warwick">
    <p:spTree>
      <p:nvGrpSpPr>
        <p:cNvPr id="1" name=""/>
        <p:cNvGrpSpPr/>
        <p:nvPr/>
      </p:nvGrpSpPr>
      <p:grpSpPr>
        <a:xfrm>
          <a:off x="0" y="0"/>
          <a:ext cx="0" cy="0"/>
          <a:chOff x="0" y="0"/>
          <a:chExt cx="0" cy="0"/>
        </a:xfrm>
      </p:grpSpPr>
      <p:sp>
        <p:nvSpPr>
          <p:cNvPr id="2" name="Text Placeholder 2"/>
          <p:cNvSpPr>
            <a:spLocks noGrp="1"/>
          </p:cNvSpPr>
          <p:nvPr>
            <p:ph type="body" sz="quarter" idx="12" hasCustomPrompt="1"/>
          </p:nvPr>
        </p:nvSpPr>
        <p:spPr>
          <a:xfrm>
            <a:off x="395536" y="5949280"/>
            <a:ext cx="8424936"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3" name="Text Placeholder 2"/>
          <p:cNvSpPr>
            <a:spLocks noGrp="1"/>
          </p:cNvSpPr>
          <p:nvPr>
            <p:ph type="body" sz="quarter" idx="13" hasCustomPrompt="1"/>
          </p:nvPr>
        </p:nvSpPr>
        <p:spPr>
          <a:xfrm>
            <a:off x="395536" y="6237312"/>
            <a:ext cx="8424936"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
        <p:nvSpPr>
          <p:cNvPr id="4" name="Text Placeholder 2"/>
          <p:cNvSpPr>
            <a:spLocks noGrp="1"/>
          </p:cNvSpPr>
          <p:nvPr>
            <p:ph type="body" sz="quarter" idx="10" hasCustomPrompt="1"/>
          </p:nvPr>
        </p:nvSpPr>
        <p:spPr>
          <a:xfrm>
            <a:off x="395536" y="3788296"/>
            <a:ext cx="842493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5" name="Text Placeholder 2"/>
          <p:cNvSpPr>
            <a:spLocks noGrp="1"/>
          </p:cNvSpPr>
          <p:nvPr>
            <p:ph type="body" sz="quarter" idx="11" hasCustomPrompt="1"/>
          </p:nvPr>
        </p:nvSpPr>
        <p:spPr>
          <a:xfrm>
            <a:off x="395586" y="4365104"/>
            <a:ext cx="8424936"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Tree>
    <p:extLst>
      <p:ext uri="{BB962C8B-B14F-4D97-AF65-F5344CB8AC3E}">
        <p14:creationId xmlns:p14="http://schemas.microsoft.com/office/powerpoint/2010/main" val="1142629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4CA201-851C-4A84-8383-767573C30328}" type="datetimeFigureOut">
              <a:rPr lang="en-GB" smtClean="0"/>
              <a:t>11/05/2018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4FAC01-77A8-4A94-AEE5-B3249D523D31}" type="slidenum">
              <a:rPr lang="en-GB" smtClean="0"/>
              <a:t>‹#›</a:t>
            </a:fld>
            <a:endParaRPr lang="en-GB"/>
          </a:p>
        </p:txBody>
      </p:sp>
    </p:spTree>
    <p:extLst>
      <p:ext uri="{BB962C8B-B14F-4D97-AF65-F5344CB8AC3E}">
        <p14:creationId xmlns:p14="http://schemas.microsoft.com/office/powerpoint/2010/main" val="1561548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4CA201-851C-4A84-8383-767573C30328}" type="datetimeFigureOut">
              <a:rPr lang="en-GB" smtClean="0"/>
              <a:t>11/05/2018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4FAC01-77A8-4A94-AEE5-B3249D523D31}" type="slidenum">
              <a:rPr lang="en-GB" smtClean="0"/>
              <a:t>‹#›</a:t>
            </a:fld>
            <a:endParaRPr lang="en-GB"/>
          </a:p>
        </p:txBody>
      </p:sp>
    </p:spTree>
    <p:extLst>
      <p:ext uri="{BB962C8B-B14F-4D97-AF65-F5344CB8AC3E}">
        <p14:creationId xmlns:p14="http://schemas.microsoft.com/office/powerpoint/2010/main" val="856123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CA201-851C-4A84-8383-767573C30328}" type="datetimeFigureOut">
              <a:rPr lang="en-GB" smtClean="0"/>
              <a:t>11/05/2018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4FAC01-77A8-4A94-AEE5-B3249D523D31}" type="slidenum">
              <a:rPr lang="en-GB" smtClean="0"/>
              <a:t>‹#›</a:t>
            </a:fld>
            <a:endParaRPr lang="en-GB"/>
          </a:p>
        </p:txBody>
      </p:sp>
    </p:spTree>
    <p:extLst>
      <p:ext uri="{BB962C8B-B14F-4D97-AF65-F5344CB8AC3E}">
        <p14:creationId xmlns:p14="http://schemas.microsoft.com/office/powerpoint/2010/main" val="1614491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CA201-851C-4A84-8383-767573C30328}" type="datetimeFigureOut">
              <a:rPr lang="en-GB" smtClean="0"/>
              <a:t>11/05/2018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FAC01-77A8-4A94-AEE5-B3249D523D31}" type="slidenum">
              <a:rPr lang="en-GB" smtClean="0"/>
              <a:t>‹#›</a:t>
            </a:fld>
            <a:endParaRPr lang="en-GB"/>
          </a:p>
        </p:txBody>
      </p:sp>
    </p:spTree>
    <p:extLst>
      <p:ext uri="{BB962C8B-B14F-4D97-AF65-F5344CB8AC3E}">
        <p14:creationId xmlns:p14="http://schemas.microsoft.com/office/powerpoint/2010/main" val="2227260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CA201-851C-4A84-8383-767573C30328}" type="datetimeFigureOut">
              <a:rPr lang="en-GB" smtClean="0"/>
              <a:t>11/05/2018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FAC01-77A8-4A94-AEE5-B3249D523D31}" type="slidenum">
              <a:rPr lang="en-GB" smtClean="0"/>
              <a:t>‹#›</a:t>
            </a:fld>
            <a:endParaRPr lang="en-GB"/>
          </a:p>
        </p:txBody>
      </p:sp>
    </p:spTree>
    <p:extLst>
      <p:ext uri="{BB962C8B-B14F-4D97-AF65-F5344CB8AC3E}">
        <p14:creationId xmlns:p14="http://schemas.microsoft.com/office/powerpoint/2010/main" val="207099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4CA201-851C-4A84-8383-767573C30328}"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FAC01-77A8-4A94-AEE5-B3249D523D31}" type="slidenum">
              <a:rPr lang="en-GB" smtClean="0"/>
              <a:t>‹#›</a:t>
            </a:fld>
            <a:endParaRPr lang="en-GB"/>
          </a:p>
        </p:txBody>
      </p:sp>
    </p:spTree>
    <p:extLst>
      <p:ext uri="{BB962C8B-B14F-4D97-AF65-F5344CB8AC3E}">
        <p14:creationId xmlns:p14="http://schemas.microsoft.com/office/powerpoint/2010/main" val="2041425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4CA201-851C-4A84-8383-767573C30328}"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FAC01-77A8-4A94-AEE5-B3249D523D31}" type="slidenum">
              <a:rPr lang="en-GB" smtClean="0"/>
              <a:t>‹#›</a:t>
            </a:fld>
            <a:endParaRPr lang="en-GB"/>
          </a:p>
        </p:txBody>
      </p:sp>
    </p:spTree>
    <p:extLst>
      <p:ext uri="{BB962C8B-B14F-4D97-AF65-F5344CB8AC3E}">
        <p14:creationId xmlns:p14="http://schemas.microsoft.com/office/powerpoint/2010/main" val="91578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12 Warwick layout 2">
    <p:spTree>
      <p:nvGrpSpPr>
        <p:cNvPr id="1" name=""/>
        <p:cNvGrpSpPr/>
        <p:nvPr/>
      </p:nvGrpSpPr>
      <p:grpSpPr>
        <a:xfrm>
          <a:off x="0" y="0"/>
          <a:ext cx="0" cy="0"/>
          <a:chOff x="0" y="0"/>
          <a:chExt cx="0" cy="0"/>
        </a:xfrm>
      </p:grpSpPr>
      <p:sp>
        <p:nvSpPr>
          <p:cNvPr id="3" name="Picture Placeholder 5"/>
          <p:cNvSpPr>
            <a:spLocks noGrp="1"/>
          </p:cNvSpPr>
          <p:nvPr>
            <p:ph type="pic" sz="quarter" idx="15" hasCustomPrompt="1"/>
          </p:nvPr>
        </p:nvSpPr>
        <p:spPr>
          <a:xfrm>
            <a:off x="6828223" y="4653136"/>
            <a:ext cx="1992025" cy="2016001"/>
          </a:xfrm>
          <a:prstGeom prst="rect">
            <a:avLst/>
          </a:prstGeom>
          <a:solidFill>
            <a:schemeClr val="bg1">
              <a:lumMod val="85000"/>
            </a:schemeClr>
          </a:solidFill>
        </p:spPr>
        <p:txBody>
          <a:bodyPr vert="horz"/>
          <a:lstStyle>
            <a:lvl1pPr marL="0" indent="0">
              <a:buNone/>
              <a:defRPr sz="2000"/>
            </a:lvl1pPr>
          </a:lstStyle>
          <a:p>
            <a:r>
              <a:rPr lang="en-US" dirty="0" smtClean="0"/>
              <a:t>Insert picture</a:t>
            </a:r>
            <a:endParaRPr lang="en-US" dirty="0"/>
          </a:p>
        </p:txBody>
      </p:sp>
      <p:sp>
        <p:nvSpPr>
          <p:cNvPr id="4" name="Text Placeholder 2"/>
          <p:cNvSpPr>
            <a:spLocks noGrp="1"/>
          </p:cNvSpPr>
          <p:nvPr>
            <p:ph type="body" sz="quarter" idx="10" hasCustomPrompt="1"/>
          </p:nvPr>
        </p:nvSpPr>
        <p:spPr>
          <a:xfrm>
            <a:off x="395536" y="3788296"/>
            <a:ext cx="6120630"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5" name="Text Placeholder 2"/>
          <p:cNvSpPr>
            <a:spLocks noGrp="1"/>
          </p:cNvSpPr>
          <p:nvPr>
            <p:ph type="body" sz="quarter" idx="11" hasCustomPrompt="1"/>
          </p:nvPr>
        </p:nvSpPr>
        <p:spPr>
          <a:xfrm>
            <a:off x="395586" y="4365104"/>
            <a:ext cx="6120630"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
        <p:nvSpPr>
          <p:cNvPr id="6" name="Text Placeholder 2"/>
          <p:cNvSpPr>
            <a:spLocks noGrp="1"/>
          </p:cNvSpPr>
          <p:nvPr>
            <p:ph type="body" sz="quarter" idx="12" hasCustomPrompt="1"/>
          </p:nvPr>
        </p:nvSpPr>
        <p:spPr>
          <a:xfrm>
            <a:off x="395536" y="5949280"/>
            <a:ext cx="612063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7" name="Text Placeholder 2"/>
          <p:cNvSpPr>
            <a:spLocks noGrp="1"/>
          </p:cNvSpPr>
          <p:nvPr>
            <p:ph type="body" sz="quarter" idx="13" hasCustomPrompt="1"/>
          </p:nvPr>
        </p:nvSpPr>
        <p:spPr>
          <a:xfrm>
            <a:off x="395536" y="6237312"/>
            <a:ext cx="612063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Tree>
    <p:extLst>
      <p:ext uri="{BB962C8B-B14F-4D97-AF65-F5344CB8AC3E}">
        <p14:creationId xmlns:p14="http://schemas.microsoft.com/office/powerpoint/2010/main" val="91323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2 Warwick">
    <p:spTree>
      <p:nvGrpSpPr>
        <p:cNvPr id="1" name=""/>
        <p:cNvGrpSpPr/>
        <p:nvPr/>
      </p:nvGrpSpPr>
      <p:grpSpPr>
        <a:xfrm>
          <a:off x="0" y="0"/>
          <a:ext cx="0" cy="0"/>
          <a:chOff x="0" y="0"/>
          <a:chExt cx="0" cy="0"/>
        </a:xfrm>
      </p:grpSpPr>
      <p:sp>
        <p:nvSpPr>
          <p:cNvPr id="2" name="Text Placeholder 8"/>
          <p:cNvSpPr>
            <a:spLocks noGrp="1"/>
          </p:cNvSpPr>
          <p:nvPr>
            <p:ph type="body" sz="quarter" idx="14" hasCustomPrompt="1"/>
          </p:nvPr>
        </p:nvSpPr>
        <p:spPr>
          <a:xfrm>
            <a:off x="395610" y="2276474"/>
            <a:ext cx="8424862" cy="4248869"/>
          </a:xfrm>
          <a:prstGeom prst="rect">
            <a:avLst/>
          </a:prstGeom>
        </p:spPr>
        <p:txBody>
          <a:bodyPr vert="horz"/>
          <a:lstStyle>
            <a:lvl1pPr marL="0" indent="0">
              <a:buNone/>
              <a:defRPr sz="2000"/>
            </a:lvl1pPr>
          </a:lstStyle>
          <a:p>
            <a:pPr lvl="0"/>
            <a:r>
              <a:rPr lang="en-US" dirty="0" smtClean="0"/>
              <a:t>Text here….</a:t>
            </a:r>
            <a:endParaRPr lang="en-US" dirty="0"/>
          </a:p>
        </p:txBody>
      </p:sp>
      <p:sp>
        <p:nvSpPr>
          <p:cNvPr id="3" name="Text Placeholder 2"/>
          <p:cNvSpPr>
            <a:spLocks noGrp="1"/>
          </p:cNvSpPr>
          <p:nvPr>
            <p:ph type="body" sz="quarter" idx="10" hasCustomPrompt="1"/>
          </p:nvPr>
        </p:nvSpPr>
        <p:spPr>
          <a:xfrm>
            <a:off x="395535" y="1412776"/>
            <a:ext cx="8424943"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Tree>
    <p:extLst>
      <p:ext uri="{BB962C8B-B14F-4D97-AF65-F5344CB8AC3E}">
        <p14:creationId xmlns:p14="http://schemas.microsoft.com/office/powerpoint/2010/main" val="169384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2 Warwick layout 2">
    <p:spTree>
      <p:nvGrpSpPr>
        <p:cNvPr id="1" name=""/>
        <p:cNvGrpSpPr/>
        <p:nvPr/>
      </p:nvGrpSpPr>
      <p:grpSpPr>
        <a:xfrm>
          <a:off x="0" y="0"/>
          <a:ext cx="0" cy="0"/>
          <a:chOff x="0" y="0"/>
          <a:chExt cx="0" cy="0"/>
        </a:xfrm>
      </p:grpSpPr>
      <p:sp>
        <p:nvSpPr>
          <p:cNvPr id="3" name="Text Placeholder 8"/>
          <p:cNvSpPr>
            <a:spLocks noGrp="1"/>
          </p:cNvSpPr>
          <p:nvPr>
            <p:ph type="body" sz="quarter" idx="14" hasCustomPrompt="1"/>
          </p:nvPr>
        </p:nvSpPr>
        <p:spPr>
          <a:xfrm>
            <a:off x="395536" y="2276474"/>
            <a:ext cx="5976664" cy="4248869"/>
          </a:xfrm>
          <a:prstGeom prst="rect">
            <a:avLst/>
          </a:prstGeom>
        </p:spPr>
        <p:txBody>
          <a:bodyPr vert="horz"/>
          <a:lstStyle>
            <a:lvl1pPr marL="0" indent="0">
              <a:buNone/>
              <a:defRPr sz="2000"/>
            </a:lvl1pPr>
          </a:lstStyle>
          <a:p>
            <a:pPr lvl="0"/>
            <a:r>
              <a:rPr lang="en-US" dirty="0" smtClean="0"/>
              <a:t>Text here….</a:t>
            </a:r>
            <a:endParaRPr lang="en-US" dirty="0"/>
          </a:p>
        </p:txBody>
      </p:sp>
      <p:sp>
        <p:nvSpPr>
          <p:cNvPr id="4" name="Text Placeholder 2"/>
          <p:cNvSpPr>
            <a:spLocks noGrp="1"/>
          </p:cNvSpPr>
          <p:nvPr>
            <p:ph type="body" sz="quarter" idx="10" hasCustomPrompt="1"/>
          </p:nvPr>
        </p:nvSpPr>
        <p:spPr>
          <a:xfrm>
            <a:off x="395536" y="1412776"/>
            <a:ext cx="8280919"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5" name="Picture Placeholder 5"/>
          <p:cNvSpPr>
            <a:spLocks noGrp="1"/>
          </p:cNvSpPr>
          <p:nvPr>
            <p:ph type="pic" sz="quarter" idx="15" hasCustomPrompt="1"/>
          </p:nvPr>
        </p:nvSpPr>
        <p:spPr>
          <a:xfrm>
            <a:off x="6614769" y="4293096"/>
            <a:ext cx="2205480" cy="2232025"/>
          </a:xfrm>
          <a:prstGeom prst="rect">
            <a:avLst/>
          </a:prstGeom>
          <a:solidFill>
            <a:schemeClr val="bg1">
              <a:lumMod val="85000"/>
            </a:schemeClr>
          </a:solidFill>
        </p:spPr>
        <p:txBody>
          <a:bodyPr vert="horz"/>
          <a:lstStyle>
            <a:lvl1pPr marL="0" indent="0">
              <a:buNone/>
              <a:defRPr sz="2000"/>
            </a:lvl1pPr>
          </a:lstStyle>
          <a:p>
            <a:r>
              <a:rPr lang="en-US" dirty="0" smtClean="0"/>
              <a:t>Insert picture</a:t>
            </a:r>
            <a:endParaRPr lang="en-US" dirty="0"/>
          </a:p>
        </p:txBody>
      </p:sp>
    </p:spTree>
    <p:extLst>
      <p:ext uri="{BB962C8B-B14F-4D97-AF65-F5344CB8AC3E}">
        <p14:creationId xmlns:p14="http://schemas.microsoft.com/office/powerpoint/2010/main" val="84351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12 Warwick">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395536" y="4725144"/>
            <a:ext cx="662473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7" name="Text Placeholder 2"/>
          <p:cNvSpPr>
            <a:spLocks noGrp="1"/>
          </p:cNvSpPr>
          <p:nvPr>
            <p:ph type="body" sz="quarter" idx="11" hasCustomPrompt="1"/>
          </p:nvPr>
        </p:nvSpPr>
        <p:spPr>
          <a:xfrm>
            <a:off x="395586" y="5301952"/>
            <a:ext cx="6624736"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
        <p:nvSpPr>
          <p:cNvPr id="8" name="Text Placeholder 2"/>
          <p:cNvSpPr>
            <a:spLocks noGrp="1"/>
          </p:cNvSpPr>
          <p:nvPr>
            <p:ph type="body" sz="quarter" idx="12" hasCustomPrompt="1"/>
          </p:nvPr>
        </p:nvSpPr>
        <p:spPr>
          <a:xfrm>
            <a:off x="414892" y="5949280"/>
            <a:ext cx="8405579"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9" name="Text Placeholder 2"/>
          <p:cNvSpPr>
            <a:spLocks noGrp="1"/>
          </p:cNvSpPr>
          <p:nvPr>
            <p:ph type="body" sz="quarter" idx="13" hasCustomPrompt="1"/>
          </p:nvPr>
        </p:nvSpPr>
        <p:spPr>
          <a:xfrm>
            <a:off x="414892" y="6237312"/>
            <a:ext cx="8405579"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Tree>
    <p:extLst>
      <p:ext uri="{BB962C8B-B14F-4D97-AF65-F5344CB8AC3E}">
        <p14:creationId xmlns:p14="http://schemas.microsoft.com/office/powerpoint/2010/main" val="3172711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12 university">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323528" y="4725144"/>
            <a:ext cx="6640469"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7" name="Text Placeholder 2"/>
          <p:cNvSpPr>
            <a:spLocks noGrp="1"/>
          </p:cNvSpPr>
          <p:nvPr>
            <p:ph type="body" sz="quarter" idx="11" hasCustomPrompt="1"/>
          </p:nvPr>
        </p:nvSpPr>
        <p:spPr>
          <a:xfrm>
            <a:off x="323578" y="5301952"/>
            <a:ext cx="6640469"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
        <p:nvSpPr>
          <p:cNvPr id="8" name="Text Placeholder 2"/>
          <p:cNvSpPr>
            <a:spLocks noGrp="1"/>
          </p:cNvSpPr>
          <p:nvPr>
            <p:ph type="body" sz="quarter" idx="12" hasCustomPrompt="1"/>
          </p:nvPr>
        </p:nvSpPr>
        <p:spPr>
          <a:xfrm>
            <a:off x="323528" y="5949280"/>
            <a:ext cx="8496944"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9" name="Text Placeholder 2"/>
          <p:cNvSpPr>
            <a:spLocks noGrp="1"/>
          </p:cNvSpPr>
          <p:nvPr>
            <p:ph type="body" sz="quarter" idx="13" hasCustomPrompt="1"/>
          </p:nvPr>
        </p:nvSpPr>
        <p:spPr>
          <a:xfrm>
            <a:off x="323528" y="6237312"/>
            <a:ext cx="8496944"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Tree>
    <p:extLst>
      <p:ext uri="{BB962C8B-B14F-4D97-AF65-F5344CB8AC3E}">
        <p14:creationId xmlns:p14="http://schemas.microsoft.com/office/powerpoint/2010/main" val="1638640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12 university">
    <p:spTree>
      <p:nvGrpSpPr>
        <p:cNvPr id="1" name=""/>
        <p:cNvGrpSpPr/>
        <p:nvPr/>
      </p:nvGrpSpPr>
      <p:grpSpPr>
        <a:xfrm>
          <a:off x="0" y="0"/>
          <a:ext cx="0" cy="0"/>
          <a:chOff x="0" y="0"/>
          <a:chExt cx="0" cy="0"/>
        </a:xfrm>
      </p:grpSpPr>
      <p:sp>
        <p:nvSpPr>
          <p:cNvPr id="2" name="Text Placeholder 2"/>
          <p:cNvSpPr>
            <a:spLocks noGrp="1"/>
          </p:cNvSpPr>
          <p:nvPr>
            <p:ph type="body" sz="quarter" idx="12" hasCustomPrompt="1"/>
          </p:nvPr>
        </p:nvSpPr>
        <p:spPr>
          <a:xfrm>
            <a:off x="395536" y="5949280"/>
            <a:ext cx="8424936"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Department name</a:t>
            </a:r>
          </a:p>
        </p:txBody>
      </p:sp>
      <p:sp>
        <p:nvSpPr>
          <p:cNvPr id="3" name="Text Placeholder 2"/>
          <p:cNvSpPr>
            <a:spLocks noGrp="1"/>
          </p:cNvSpPr>
          <p:nvPr>
            <p:ph type="body" sz="quarter" idx="13" hasCustomPrompt="1"/>
          </p:nvPr>
        </p:nvSpPr>
        <p:spPr>
          <a:xfrm>
            <a:off x="395536" y="6237312"/>
            <a:ext cx="8424936"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smtClean="0"/>
              <a:t>Date</a:t>
            </a:r>
          </a:p>
        </p:txBody>
      </p:sp>
      <p:sp>
        <p:nvSpPr>
          <p:cNvPr id="4" name="Text Placeholder 2"/>
          <p:cNvSpPr>
            <a:spLocks noGrp="1"/>
          </p:cNvSpPr>
          <p:nvPr>
            <p:ph type="body" sz="quarter" idx="10" hasCustomPrompt="1"/>
          </p:nvPr>
        </p:nvSpPr>
        <p:spPr>
          <a:xfrm>
            <a:off x="395536" y="3788296"/>
            <a:ext cx="8424936" cy="648816"/>
          </a:xfrm>
          <a:prstGeom prst="rect">
            <a:avLst/>
          </a:prstGeom>
        </p:spPr>
        <p:txBody>
          <a:bodyPr vert="horz"/>
          <a:lstStyle>
            <a:lvl1pPr marL="0" indent="0">
              <a:buNone/>
              <a:defRPr sz="3600" b="0" i="0">
                <a:solidFill>
                  <a:srgbClr val="14A3D5"/>
                </a:solidFill>
                <a:latin typeface="Calibri"/>
                <a:cs typeface="Calibri"/>
              </a:defRPr>
            </a:lvl1pPr>
          </a:lstStyle>
          <a:p>
            <a:pPr lvl="0"/>
            <a:r>
              <a:rPr lang="en-GB" dirty="0" smtClean="0"/>
              <a:t>Add Title Text Here</a:t>
            </a:r>
          </a:p>
        </p:txBody>
      </p:sp>
      <p:sp>
        <p:nvSpPr>
          <p:cNvPr id="5" name="Text Placeholder 2"/>
          <p:cNvSpPr>
            <a:spLocks noGrp="1"/>
          </p:cNvSpPr>
          <p:nvPr>
            <p:ph type="body" sz="quarter" idx="11" hasCustomPrompt="1"/>
          </p:nvPr>
        </p:nvSpPr>
        <p:spPr>
          <a:xfrm>
            <a:off x="395586" y="4365104"/>
            <a:ext cx="8424936"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smtClean="0"/>
              <a:t>Sub Title Text Here</a:t>
            </a:r>
          </a:p>
        </p:txBody>
      </p:sp>
    </p:spTree>
    <p:extLst>
      <p:ext uri="{BB962C8B-B14F-4D97-AF65-F5344CB8AC3E}">
        <p14:creationId xmlns:p14="http://schemas.microsoft.com/office/powerpoint/2010/main" val="1468014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9.jp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0.jp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w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1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1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3203442"/>
      </p:ext>
    </p:extLst>
  </p:cSld>
  <p:clrMap bg1="lt1" tx1="dk1" bg2="lt2" tx2="dk2" accent1="accent1" accent2="accent2" accent3="accent3" accent4="accent4" accent5="accent5" accent6="accent6" hlink="hlink" folHlink="folHlink"/>
  <p:sldLayoutIdLst>
    <p:sldLayoutId id="2147483676" r:id="rId1"/>
    <p:sldLayoutId id="2147483687"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2205736"/>
      </p:ext>
    </p:extLst>
  </p:cSld>
  <p:clrMap bg1="lt1" tx1="dk1" bg2="lt2" tx2="dk2" accent1="accent1" accent2="accent2" accent3="accent3" accent4="accent4" accent5="accent5" accent6="accent6" hlink="hlink" folHlink="folHlink"/>
  <p:sldLayoutIdLst>
    <p:sldLayoutId id="2147483680" r:id="rId1"/>
    <p:sldLayoutId id="214748369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16"/>
            <a:ext cx="9144000" cy="6844966"/>
          </a:xfrm>
          <a:prstGeom prst="rect">
            <a:avLst/>
          </a:prstGeom>
        </p:spPr>
      </p:pic>
    </p:spTree>
    <p:extLst>
      <p:ext uri="{BB962C8B-B14F-4D97-AF65-F5344CB8AC3E}">
        <p14:creationId xmlns:p14="http://schemas.microsoft.com/office/powerpoint/2010/main" val="568464689"/>
      </p:ext>
    </p:extLst>
  </p:cSld>
  <p:clrMap bg1="lt1" tx1="dk1" bg2="lt2" tx2="dk2" accent1="accent1" accent2="accent2" accent3="accent3" accent4="accent4" accent5="accent5" accent6="accent6" hlink="hlink" folHlink="folHlink"/>
  <p:sldLayoutIdLst>
    <p:sldLayoutId id="2147483682" r:id="rId1"/>
    <p:sldLayoutId id="214748369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856332"/>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881265"/>
            <a:ext cx="9144000" cy="500063"/>
          </a:xfrm>
          <a:prstGeom prst="rect">
            <a:avLst/>
          </a:prstGeom>
        </p:spPr>
      </p:pic>
    </p:spTree>
    <p:extLst>
      <p:ext uri="{BB962C8B-B14F-4D97-AF65-F5344CB8AC3E}">
        <p14:creationId xmlns:p14="http://schemas.microsoft.com/office/powerpoint/2010/main" val="1818788261"/>
      </p:ext>
    </p:extLst>
  </p:cSld>
  <p:clrMap bg1="lt1" tx1="dk1" bg2="lt2" tx2="dk2" accent1="accent1" accent2="accent2" accent3="accent3" accent4="accent4" accent5="accent5" accent6="accent6" hlink="hlink" folHlink="folHlink"/>
  <p:sldLayoutIdLst>
    <p:sldLayoutId id="2147483665" r:id="rId1"/>
    <p:sldLayoutId id="2147483695" r:id="rId2"/>
    <p:sldLayoutId id="2147483696" r:id="rId3"/>
    <p:sldLayoutId id="2147483709" r:id="rId4"/>
    <p:sldLayoutId id="2147483710"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CA201-851C-4A84-8383-767573C30328}" type="datetimeFigureOut">
              <a:rPr lang="en-GB" smtClean="0"/>
              <a:t>11/05/2018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FAC01-77A8-4A94-AEE5-B3249D523D31}" type="slidenum">
              <a:rPr lang="en-GB" smtClean="0"/>
              <a:t>‹#›</a:t>
            </a:fld>
            <a:endParaRPr lang="en-GB"/>
          </a:p>
        </p:txBody>
      </p:sp>
    </p:spTree>
    <p:extLst>
      <p:ext uri="{BB962C8B-B14F-4D97-AF65-F5344CB8AC3E}">
        <p14:creationId xmlns:p14="http://schemas.microsoft.com/office/powerpoint/2010/main" val="106125127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6515806"/>
      </p:ext>
    </p:extLst>
  </p:cSld>
  <p:clrMap bg1="lt1" tx1="dk1" bg2="lt2" tx2="dk2" accent1="accent1" accent2="accent2" accent3="accent3" accent4="accent4" accent5="accent5" accent6="accent6" hlink="hlink" folHlink="folHlink"/>
  <p:sldLayoutIdLst>
    <p:sldLayoutId id="2147483651" r:id="rId1"/>
    <p:sldLayoutId id="214748368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9328105"/>
      </p:ext>
    </p:extLst>
  </p:cSld>
  <p:clrMap bg1="lt1" tx1="dk1" bg2="lt2" tx2="dk2" accent1="accent1" accent2="accent2" accent3="accent3" accent4="accent4" accent5="accent5" accent6="accent6" hlink="hlink" folHlink="folHlink"/>
  <p:sldLayoutIdLst>
    <p:sldLayoutId id="2147483653" r:id="rId1"/>
    <p:sldLayoutId id="214748368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2544969"/>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2565607"/>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1379047"/>
      </p:ext>
    </p:extLst>
  </p:cSld>
  <p:clrMap bg1="lt1" tx1="dk1" bg2="lt2" tx2="dk2" accent1="accent1" accent2="accent2" accent3="accent3" accent4="accent4" accent5="accent5" accent6="accent6" hlink="hlink" folHlink="folHlink"/>
  <p:sldLayoutIdLst>
    <p:sldLayoutId id="2147483659" r:id="rId1"/>
    <p:sldLayoutId id="214748369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6753278"/>
      </p:ext>
    </p:extLst>
  </p:cSld>
  <p:clrMap bg1="lt1" tx1="dk1" bg2="lt2" tx2="dk2" accent1="accent1" accent2="accent2" accent3="accent3" accent4="accent4" accent5="accent5" accent6="accent6" hlink="hlink" folHlink="folHlink"/>
  <p:sldLayoutIdLst>
    <p:sldLayoutId id="2147483661" r:id="rId1"/>
    <p:sldLayoutId id="2147483691"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56033"/>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1472650"/>
      </p:ext>
    </p:extLst>
  </p:cSld>
  <p:clrMap bg1="lt1" tx1="dk1" bg2="lt2" tx2="dk2" accent1="accent1" accent2="accent2" accent3="accent3" accent4="accent4" accent5="accent5" accent6="accent6" hlink="hlink" folHlink="folHlink"/>
  <p:sldLayoutIdLst>
    <p:sldLayoutId id="2147483678" r:id="rId1"/>
    <p:sldLayoutId id="214748369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18.png"/><Relationship Id="rId1" Type="http://schemas.openxmlformats.org/officeDocument/2006/relationships/slideLayout" Target="../slideLayouts/slideLayout23.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323528" y="1124744"/>
            <a:ext cx="7704856" cy="2088232"/>
          </a:xfrm>
        </p:spPr>
        <p:txBody>
          <a:bodyPr/>
          <a:lstStyle/>
          <a:p>
            <a:pPr algn="ctr"/>
            <a:r>
              <a:rPr lang="en-GB" sz="3200" b="1" dirty="0" smtClean="0">
                <a:solidFill>
                  <a:srgbClr val="11466F"/>
                </a:solidFill>
                <a:latin typeface="Lato"/>
              </a:rPr>
              <a:t>Evaluating </a:t>
            </a:r>
            <a:r>
              <a:rPr lang="en-GB" sz="3200" b="1" dirty="0">
                <a:solidFill>
                  <a:srgbClr val="11466F"/>
                </a:solidFill>
                <a:latin typeface="Lato"/>
              </a:rPr>
              <a:t>the Use of Patient Experience Data to Improve the Quality of Inpatient Mental Health Care </a:t>
            </a:r>
            <a:r>
              <a:rPr lang="en-GB" sz="3200" b="1" dirty="0" smtClean="0">
                <a:solidFill>
                  <a:srgbClr val="11466F"/>
                </a:solidFill>
                <a:latin typeface="Lato"/>
              </a:rPr>
              <a:t>(EURIPIDES)</a:t>
            </a:r>
            <a:endParaRPr lang="en-US" sz="3200" b="1" dirty="0"/>
          </a:p>
        </p:txBody>
      </p:sp>
      <p:sp>
        <p:nvSpPr>
          <p:cNvPr id="6" name="Text Placeholder 4"/>
          <p:cNvSpPr>
            <a:spLocks noGrp="1"/>
          </p:cNvSpPr>
          <p:nvPr>
            <p:ph type="body" sz="quarter" idx="4294967295"/>
          </p:nvPr>
        </p:nvSpPr>
        <p:spPr>
          <a:xfrm>
            <a:off x="1763688" y="3212976"/>
            <a:ext cx="4824536" cy="648072"/>
          </a:xfrm>
          <a:prstGeom prst="rect">
            <a:avLst/>
          </a:prstGeom>
        </p:spPr>
        <p:txBody>
          <a:bodyPr/>
          <a:lstStyle/>
          <a:p>
            <a:pPr marL="0" indent="0" algn="ctr">
              <a:buNone/>
            </a:pPr>
            <a:r>
              <a:rPr lang="en-US" sz="2800" b="1" dirty="0"/>
              <a:t>Professor </a:t>
            </a:r>
            <a:r>
              <a:rPr lang="en-US" sz="2800" b="1" dirty="0" smtClean="0"/>
              <a:t>Scott Weich</a:t>
            </a:r>
            <a:endParaRPr lang="en-US" sz="2800" b="1" dirty="0"/>
          </a:p>
        </p:txBody>
      </p:sp>
      <p:pic>
        <p:nvPicPr>
          <p:cNvPr id="7" name="Picture 2" descr="Sunlight in a w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49080"/>
            <a:ext cx="9144000"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750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154211" y="764704"/>
            <a:ext cx="7128792" cy="648816"/>
          </a:xfrm>
        </p:spPr>
        <p:txBody>
          <a:bodyPr/>
          <a:lstStyle/>
          <a:p>
            <a:r>
              <a:rPr lang="en-US" dirty="0" smtClean="0"/>
              <a:t>INTERVIEW PROFILE ACROSS WARDS</a:t>
            </a:r>
            <a:endParaRPr lang="en-US" dirty="0"/>
          </a:p>
        </p:txBody>
      </p:sp>
      <p:pic>
        <p:nvPicPr>
          <p:cNvPr id="22" name="Picture 21"/>
          <p:cNvPicPr>
            <a:picLocks noChangeAspect="1"/>
          </p:cNvPicPr>
          <p:nvPr/>
        </p:nvPicPr>
        <p:blipFill>
          <a:blip r:embed="rId3"/>
          <a:stretch>
            <a:fillRect/>
          </a:stretch>
        </p:blipFill>
        <p:spPr>
          <a:xfrm>
            <a:off x="154211" y="2060848"/>
            <a:ext cx="8895567" cy="3139612"/>
          </a:xfrm>
          <a:prstGeom prst="rect">
            <a:avLst/>
          </a:prstGeom>
        </p:spPr>
      </p:pic>
    </p:spTree>
    <p:extLst>
      <p:ext uri="{BB962C8B-B14F-4D97-AF65-F5344CB8AC3E}">
        <p14:creationId xmlns:p14="http://schemas.microsoft.com/office/powerpoint/2010/main" val="2379272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536" y="692696"/>
            <a:ext cx="6048672" cy="648816"/>
          </a:xfrm>
        </p:spPr>
        <p:txBody>
          <a:bodyPr/>
          <a:lstStyle/>
          <a:p>
            <a:r>
              <a:rPr lang="en-US" dirty="0" smtClean="0"/>
              <a:t>ACTUAL INTERVIEW TOTALS</a:t>
            </a:r>
            <a:endParaRPr lang="en-US" dirty="0"/>
          </a:p>
        </p:txBody>
      </p:sp>
      <p:graphicFrame>
        <p:nvGraphicFramePr>
          <p:cNvPr id="6" name="Table 5"/>
          <p:cNvGraphicFramePr>
            <a:graphicFrameLocks noGrp="1"/>
          </p:cNvGraphicFramePr>
          <p:nvPr>
            <p:extLst/>
          </p:nvPr>
        </p:nvGraphicFramePr>
        <p:xfrm>
          <a:off x="395536" y="2060848"/>
          <a:ext cx="8352930" cy="3287274"/>
        </p:xfrm>
        <a:graphic>
          <a:graphicData uri="http://schemas.openxmlformats.org/drawingml/2006/table">
            <a:tbl>
              <a:tblPr firstRow="1" firstCol="1" bandRow="1"/>
              <a:tblGrid>
                <a:gridCol w="1859815">
                  <a:extLst>
                    <a:ext uri="{9D8B030D-6E8A-4147-A177-3AD203B41FA5}">
                      <a16:colId xmlns:a16="http://schemas.microsoft.com/office/drawing/2014/main" val="96390341"/>
                    </a:ext>
                  </a:extLst>
                </a:gridCol>
                <a:gridCol w="1224136">
                  <a:extLst>
                    <a:ext uri="{9D8B030D-6E8A-4147-A177-3AD203B41FA5}">
                      <a16:colId xmlns:a16="http://schemas.microsoft.com/office/drawing/2014/main" val="1451035920"/>
                    </a:ext>
                  </a:extLst>
                </a:gridCol>
                <a:gridCol w="2160240">
                  <a:extLst>
                    <a:ext uri="{9D8B030D-6E8A-4147-A177-3AD203B41FA5}">
                      <a16:colId xmlns:a16="http://schemas.microsoft.com/office/drawing/2014/main" val="1820630601"/>
                    </a:ext>
                  </a:extLst>
                </a:gridCol>
                <a:gridCol w="1584176">
                  <a:extLst>
                    <a:ext uri="{9D8B030D-6E8A-4147-A177-3AD203B41FA5}">
                      <a16:colId xmlns:a16="http://schemas.microsoft.com/office/drawing/2014/main" val="1007595157"/>
                    </a:ext>
                  </a:extLst>
                </a:gridCol>
                <a:gridCol w="1524563">
                  <a:extLst>
                    <a:ext uri="{9D8B030D-6E8A-4147-A177-3AD203B41FA5}">
                      <a16:colId xmlns:a16="http://schemas.microsoft.com/office/drawing/2014/main" val="505148983"/>
                    </a:ext>
                  </a:extLst>
                </a:gridCol>
              </a:tblGrid>
              <a:tr h="869450">
                <a:tc>
                  <a:txBody>
                    <a:bodyPr/>
                    <a:lstStyle/>
                    <a:p>
                      <a:pPr algn="l">
                        <a:lnSpc>
                          <a:spcPct val="107000"/>
                        </a:lnSpc>
                        <a:spcAft>
                          <a:spcPts val="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Site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Staff (15)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Service Users (10)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Carers (5)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Total (30)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37155655"/>
                  </a:ext>
                </a:extLst>
              </a:tr>
              <a:tr h="30222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b="1" dirty="0" smtClean="0">
                          <a:effectLst/>
                          <a:latin typeface="Arial" panose="020B0604020202020204" pitchFamily="34" charset="0"/>
                          <a:ea typeface="Calibri" panose="020F0502020204030204" pitchFamily="34" charset="0"/>
                          <a:cs typeface="Arial" panose="020B0604020202020204" pitchFamily="34" charset="0"/>
                        </a:rPr>
                        <a:t>NHSProvA09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31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525069"/>
                  </a:ext>
                </a:extLst>
              </a:tr>
              <a:tr h="30222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b="1" dirty="0" smtClean="0">
                          <a:effectLst/>
                          <a:latin typeface="Arial" panose="020B0604020202020204" pitchFamily="34" charset="0"/>
                          <a:ea typeface="Calibri" panose="020F0502020204030204" pitchFamily="34" charset="0"/>
                          <a:cs typeface="Arial" panose="020B0604020202020204" pitchFamily="34" charset="0"/>
                        </a:rPr>
                        <a:t>NHSProvA37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29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955604"/>
                  </a:ext>
                </a:extLst>
              </a:tr>
              <a:tr h="30222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b="1" dirty="0" smtClean="0">
                          <a:effectLst/>
                          <a:latin typeface="Arial" panose="020B0604020202020204" pitchFamily="34" charset="0"/>
                          <a:ea typeface="Calibri" panose="020F0502020204030204" pitchFamily="34" charset="0"/>
                          <a:cs typeface="Arial" panose="020B0604020202020204" pitchFamily="34" charset="0"/>
                        </a:rPr>
                        <a:t>NHSProvA13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18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33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677489"/>
                  </a:ext>
                </a:extLst>
              </a:tr>
              <a:tr h="30222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b="1" dirty="0" smtClean="0">
                          <a:effectLst/>
                          <a:latin typeface="Arial" panose="020B0604020202020204" pitchFamily="34" charset="0"/>
                          <a:ea typeface="Calibri" panose="020F0502020204030204" pitchFamily="34" charset="0"/>
                          <a:cs typeface="Arial" panose="020B0604020202020204" pitchFamily="34" charset="0"/>
                        </a:rPr>
                        <a:t>NHSProvA33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30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977346"/>
                  </a:ext>
                </a:extLst>
              </a:tr>
              <a:tr h="30222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b="1" dirty="0" smtClean="0">
                          <a:effectLst/>
                          <a:latin typeface="Arial" panose="020B0604020202020204" pitchFamily="34" charset="0"/>
                          <a:ea typeface="Calibri" panose="020F0502020204030204" pitchFamily="34" charset="0"/>
                          <a:cs typeface="Arial" panose="020B0604020202020204" pitchFamily="34" charset="0"/>
                        </a:rPr>
                        <a:t>NHSProvA29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30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316760"/>
                  </a:ext>
                </a:extLst>
              </a:tr>
              <a:tr h="302228">
                <a:tc>
                  <a:txBody>
                    <a:bodyPr/>
                    <a:lstStyle/>
                    <a:p>
                      <a:pPr>
                        <a:lnSpc>
                          <a:spcPct val="107000"/>
                        </a:lnSpc>
                        <a:spcAft>
                          <a:spcPts val="0"/>
                        </a:spcAft>
                      </a:pPr>
                      <a:r>
                        <a:rPr lang="en-GB" sz="1800" b="1" dirty="0" smtClean="0">
                          <a:effectLst/>
                          <a:latin typeface="Arial" panose="020B0604020202020204" pitchFamily="34" charset="0"/>
                          <a:ea typeface="Calibri" panose="020F0502020204030204" pitchFamily="34" charset="0"/>
                          <a:cs typeface="Arial" panose="020B0604020202020204" pitchFamily="34" charset="0"/>
                        </a:rPr>
                        <a:t>NHSProvA27</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a:effectLst/>
                          <a:latin typeface="Arial" panose="020B0604020202020204" pitchFamily="34" charset="0"/>
                          <a:ea typeface="Calibri" panose="020F0502020204030204" pitchFamily="34" charset="0"/>
                          <a:cs typeface="Times New Roman" panose="02020603050405020304" pitchFamily="18" charset="0"/>
                        </a:rPr>
                        <a:t>29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051429"/>
                  </a:ext>
                </a:extLst>
              </a:tr>
              <a:tr h="604456">
                <a:tc gridSpan="4">
                  <a:txBody>
                    <a:bodyPr/>
                    <a:lstStyle/>
                    <a:p>
                      <a:pPr>
                        <a:lnSpc>
                          <a:spcPct val="107000"/>
                        </a:lnSpc>
                        <a:spcAft>
                          <a:spcPts val="0"/>
                        </a:spcAft>
                      </a:pPr>
                      <a:r>
                        <a:rPr lang="en-GB"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INTERVIEW </a:t>
                      </a:r>
                      <a:r>
                        <a:rPr lang="en-GB" sz="18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TOTALS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182/180 = 101%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43868368"/>
                  </a:ext>
                </a:extLst>
              </a:tr>
            </a:tbl>
          </a:graphicData>
        </a:graphic>
      </p:graphicFrame>
    </p:spTree>
    <p:extLst>
      <p:ext uri="{BB962C8B-B14F-4D97-AF65-F5344CB8AC3E}">
        <p14:creationId xmlns:p14="http://schemas.microsoft.com/office/powerpoint/2010/main" val="701632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85273" y="1125488"/>
            <a:ext cx="8435199" cy="1584175"/>
          </a:xfrm>
        </p:spPr>
        <p:txBody>
          <a:bodyPr/>
          <a:lstStyle/>
          <a:p>
            <a:pPr algn="just"/>
            <a:r>
              <a:rPr lang="en-GB" dirty="0" smtClean="0"/>
              <a:t>All the interviews were fully transcribed and thematically coded. We developed a coding framework that took into account the patient experience feedback cycle.</a:t>
            </a:r>
            <a:endParaRPr lang="en-GB" dirty="0"/>
          </a:p>
        </p:txBody>
      </p:sp>
      <p:sp>
        <p:nvSpPr>
          <p:cNvPr id="3" name="Text Placeholder 2"/>
          <p:cNvSpPr>
            <a:spLocks noGrp="1"/>
          </p:cNvSpPr>
          <p:nvPr>
            <p:ph type="body" sz="quarter" idx="10"/>
          </p:nvPr>
        </p:nvSpPr>
        <p:spPr>
          <a:xfrm>
            <a:off x="395537" y="476672"/>
            <a:ext cx="5832647" cy="648816"/>
          </a:xfrm>
        </p:spPr>
        <p:txBody>
          <a:bodyPr/>
          <a:lstStyle/>
          <a:p>
            <a:r>
              <a:rPr lang="en-GB" dirty="0" smtClean="0"/>
              <a:t>Analysis &amp; coding: The CRAIC</a:t>
            </a:r>
            <a:endParaRPr lang="en-GB" dirty="0"/>
          </a:p>
        </p:txBody>
      </p:sp>
      <p:pic>
        <p:nvPicPr>
          <p:cNvPr id="8" name="Picture 7"/>
          <p:cNvPicPr>
            <a:picLocks noChangeAspect="1"/>
          </p:cNvPicPr>
          <p:nvPr/>
        </p:nvPicPr>
        <p:blipFill>
          <a:blip r:embed="rId3"/>
          <a:stretch>
            <a:fillRect/>
          </a:stretch>
        </p:blipFill>
        <p:spPr>
          <a:xfrm>
            <a:off x="35064" y="2564904"/>
            <a:ext cx="8970297" cy="3312369"/>
          </a:xfrm>
          <a:prstGeom prst="rect">
            <a:avLst/>
          </a:prstGeom>
        </p:spPr>
      </p:pic>
    </p:spTree>
    <p:extLst>
      <p:ext uri="{BB962C8B-B14F-4D97-AF65-F5344CB8AC3E}">
        <p14:creationId xmlns:p14="http://schemas.microsoft.com/office/powerpoint/2010/main" val="610954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92266" y="1933600"/>
            <a:ext cx="1409895" cy="1942847"/>
          </a:xfrm>
          <a:prstGeom prst="rect">
            <a:avLst/>
          </a:prstGeom>
        </p:spPr>
      </p:pic>
      <p:sp>
        <p:nvSpPr>
          <p:cNvPr id="2" name="Text Placeholder 1"/>
          <p:cNvSpPr>
            <a:spLocks noGrp="1"/>
          </p:cNvSpPr>
          <p:nvPr>
            <p:ph type="body" sz="quarter" idx="14"/>
          </p:nvPr>
        </p:nvSpPr>
        <p:spPr>
          <a:xfrm>
            <a:off x="179512" y="809972"/>
            <a:ext cx="5648345" cy="3483124"/>
          </a:xfrm>
        </p:spPr>
        <p:txBody>
          <a:bodyPr/>
          <a:lstStyle/>
          <a:p>
            <a:pPr algn="just"/>
            <a:r>
              <a:rPr lang="en-GB" sz="1400" dirty="0"/>
              <a:t>We developed a series of ‘rules’ based on the data – here are some examples</a:t>
            </a:r>
            <a:r>
              <a:rPr lang="en-GB" sz="1400" dirty="0" smtClean="0"/>
              <a:t>:</a:t>
            </a:r>
          </a:p>
          <a:p>
            <a:endParaRPr lang="en-GB" sz="1400" dirty="0"/>
          </a:p>
          <a:p>
            <a:r>
              <a:rPr lang="en-GB" sz="1400" b="1" u="sng" dirty="0" smtClean="0"/>
              <a:t>C</a:t>
            </a:r>
            <a:r>
              <a:rPr lang="en-GB" sz="1400" b="1" u="sng" dirty="0"/>
              <a:t>: Collecting &amp; Giving </a:t>
            </a:r>
            <a:endParaRPr lang="en-GB" sz="1400" u="sng" dirty="0"/>
          </a:p>
          <a:p>
            <a:r>
              <a:rPr lang="en-GB" sz="1400" b="1" dirty="0" smtClean="0">
                <a:solidFill>
                  <a:srgbClr val="14A3D5"/>
                </a:solidFill>
              </a:rPr>
              <a:t>RULE </a:t>
            </a:r>
            <a:r>
              <a:rPr lang="en-GB" sz="1400" b="1" dirty="0">
                <a:solidFill>
                  <a:srgbClr val="14A3D5"/>
                </a:solidFill>
              </a:rPr>
              <a:t>2: MAKE SURE YOU GET BOTH POSITIVE AND NEGATIVE PATIENT EXPERIENCE FEEDBACK </a:t>
            </a:r>
            <a:endParaRPr lang="en-GB" sz="1400" dirty="0">
              <a:solidFill>
                <a:srgbClr val="14A3D5"/>
              </a:solidFill>
            </a:endParaRPr>
          </a:p>
          <a:p>
            <a:pPr marL="285750" indent="-285750" algn="just">
              <a:buFont typeface="Arial" panose="020B0604020202020204" pitchFamily="34" charset="0"/>
              <a:buChar char="•"/>
            </a:pPr>
            <a:r>
              <a:rPr lang="en-GB" sz="1400" i="1" dirty="0"/>
              <a:t>Patients being asked for feedback; feeling listened to and heard; and knowing that feedback is being made use of, are essential to improving the quality of services. </a:t>
            </a:r>
          </a:p>
          <a:p>
            <a:pPr marL="285750" indent="-285750">
              <a:buFont typeface="Arial" panose="020B0604020202020204" pitchFamily="34" charset="0"/>
              <a:buChar char="•"/>
            </a:pPr>
            <a:r>
              <a:rPr lang="en-GB" sz="1400" i="1" dirty="0"/>
              <a:t>Feedback from patients is often both negative </a:t>
            </a:r>
            <a:r>
              <a:rPr lang="en-GB" sz="1400" i="1" dirty="0" smtClean="0"/>
              <a:t>and </a:t>
            </a:r>
            <a:r>
              <a:rPr lang="en-GB" sz="1400" i="1" dirty="0"/>
              <a:t>positive. </a:t>
            </a:r>
          </a:p>
          <a:p>
            <a:pPr marL="285750" indent="-285750">
              <a:buFont typeface="Arial" panose="020B0604020202020204" pitchFamily="34" charset="0"/>
              <a:buChar char="•"/>
            </a:pPr>
            <a:r>
              <a:rPr lang="en-GB" sz="1400" i="1" dirty="0"/>
              <a:t>Taking note of positives helps strengthen good practice and avoid bad practice. Not understanding positive feedback is not just a lost </a:t>
            </a:r>
            <a:r>
              <a:rPr lang="en-GB" sz="1400" i="1" dirty="0" smtClean="0"/>
              <a:t>opportunity</a:t>
            </a:r>
            <a:r>
              <a:rPr lang="en-GB" sz="1400" i="1" dirty="0"/>
              <a:t>, it is disempowering for patients. </a:t>
            </a:r>
            <a:endParaRPr lang="en-GB" sz="1400" i="1" dirty="0" smtClean="0"/>
          </a:p>
        </p:txBody>
      </p:sp>
      <p:sp>
        <p:nvSpPr>
          <p:cNvPr id="3" name="Text Placeholder 2"/>
          <p:cNvSpPr>
            <a:spLocks noGrp="1"/>
          </p:cNvSpPr>
          <p:nvPr>
            <p:ph type="body" sz="quarter" idx="10"/>
          </p:nvPr>
        </p:nvSpPr>
        <p:spPr>
          <a:xfrm>
            <a:off x="179512" y="161156"/>
            <a:ext cx="4032448" cy="648816"/>
          </a:xfrm>
        </p:spPr>
        <p:txBody>
          <a:bodyPr/>
          <a:lstStyle/>
          <a:p>
            <a:r>
              <a:rPr lang="en-GB" dirty="0" smtClean="0"/>
              <a:t>Findings: The ‘rules’</a:t>
            </a:r>
          </a:p>
        </p:txBody>
      </p:sp>
      <p:pic>
        <p:nvPicPr>
          <p:cNvPr id="5" name="Picture 4"/>
          <p:cNvPicPr>
            <a:picLocks noChangeAspect="1"/>
          </p:cNvPicPr>
          <p:nvPr/>
        </p:nvPicPr>
        <p:blipFill>
          <a:blip r:embed="rId4"/>
          <a:stretch>
            <a:fillRect/>
          </a:stretch>
        </p:blipFill>
        <p:spPr>
          <a:xfrm>
            <a:off x="7402161" y="197194"/>
            <a:ext cx="1494488" cy="1886533"/>
          </a:xfrm>
          <a:prstGeom prst="rect">
            <a:avLst/>
          </a:prstGeom>
        </p:spPr>
      </p:pic>
      <p:pic>
        <p:nvPicPr>
          <p:cNvPr id="7" name="Picture 6"/>
          <p:cNvPicPr>
            <a:picLocks noChangeAspect="1"/>
          </p:cNvPicPr>
          <p:nvPr/>
        </p:nvPicPr>
        <p:blipFill>
          <a:blip r:embed="rId5"/>
          <a:stretch>
            <a:fillRect/>
          </a:stretch>
        </p:blipFill>
        <p:spPr>
          <a:xfrm>
            <a:off x="7401923" y="2003993"/>
            <a:ext cx="1438093" cy="1872454"/>
          </a:xfrm>
          <a:prstGeom prst="rect">
            <a:avLst/>
          </a:prstGeom>
        </p:spPr>
      </p:pic>
      <p:pic>
        <p:nvPicPr>
          <p:cNvPr id="8" name="Picture 7"/>
          <p:cNvPicPr>
            <a:picLocks noChangeAspect="1"/>
          </p:cNvPicPr>
          <p:nvPr/>
        </p:nvPicPr>
        <p:blipFill rotWithShape="1">
          <a:blip r:embed="rId6"/>
          <a:srcRect t="30282"/>
          <a:stretch/>
        </p:blipFill>
        <p:spPr>
          <a:xfrm>
            <a:off x="5966458" y="173521"/>
            <a:ext cx="1297103" cy="1398690"/>
          </a:xfrm>
          <a:prstGeom prst="rect">
            <a:avLst/>
          </a:prstGeom>
        </p:spPr>
      </p:pic>
      <p:pic>
        <p:nvPicPr>
          <p:cNvPr id="9" name="Picture 8"/>
          <p:cNvPicPr>
            <a:picLocks noChangeAspect="1"/>
          </p:cNvPicPr>
          <p:nvPr/>
        </p:nvPicPr>
        <p:blipFill>
          <a:blip r:embed="rId7"/>
          <a:stretch>
            <a:fillRect/>
          </a:stretch>
        </p:blipFill>
        <p:spPr>
          <a:xfrm>
            <a:off x="5989630" y="1496636"/>
            <a:ext cx="1353500" cy="464594"/>
          </a:xfrm>
          <a:prstGeom prst="rect">
            <a:avLst/>
          </a:prstGeom>
        </p:spPr>
      </p:pic>
      <p:sp>
        <p:nvSpPr>
          <p:cNvPr id="10" name="TextBox 9"/>
          <p:cNvSpPr txBox="1"/>
          <p:nvPr/>
        </p:nvSpPr>
        <p:spPr>
          <a:xfrm>
            <a:off x="152912" y="4033971"/>
            <a:ext cx="8823934" cy="1815882"/>
          </a:xfrm>
          <a:prstGeom prst="rect">
            <a:avLst/>
          </a:prstGeom>
          <a:noFill/>
        </p:spPr>
        <p:txBody>
          <a:bodyPr wrap="square" rtlCol="0">
            <a:spAutoFit/>
          </a:bodyPr>
          <a:lstStyle/>
          <a:p>
            <a:r>
              <a:rPr lang="en-GB" sz="1400" b="1" u="sng" dirty="0"/>
              <a:t>I, C: Implementation, Change and quality improvement </a:t>
            </a:r>
          </a:p>
          <a:p>
            <a:r>
              <a:rPr lang="en-GB" sz="1400" b="1" dirty="0" smtClean="0">
                <a:solidFill>
                  <a:srgbClr val="14A3D5"/>
                </a:solidFill>
              </a:rPr>
              <a:t>RULE </a:t>
            </a:r>
            <a:r>
              <a:rPr lang="en-GB" sz="1400" b="1" dirty="0">
                <a:solidFill>
                  <a:srgbClr val="14A3D5"/>
                </a:solidFill>
              </a:rPr>
              <a:t>3: STAFF NEED TO BE ENGAGED IN QUALITY IMPROVEMENT (QI) </a:t>
            </a:r>
            <a:endParaRPr lang="en-GB" sz="1400" dirty="0">
              <a:solidFill>
                <a:srgbClr val="14A3D5"/>
              </a:solidFill>
            </a:endParaRPr>
          </a:p>
          <a:p>
            <a:pPr marL="285750" indent="-285750" algn="just">
              <a:buFont typeface="Arial" panose="020B0604020202020204" pitchFamily="34" charset="0"/>
              <a:buChar char="•"/>
            </a:pPr>
            <a:r>
              <a:rPr lang="en-GB" sz="1400" i="1" dirty="0"/>
              <a:t>It is unclear for staff how the patient experience feedback links to QI work. Understanding where the data came from that informs QI is crucial to engaging staff in that work. Change happens and is sustained when staff and wards take responsibility and ownership for the change. Individual wards cannot lead cultural systemic change that needs central and local alignment. </a:t>
            </a:r>
          </a:p>
          <a:p>
            <a:pPr marL="285750" indent="-285750" algn="just">
              <a:buFont typeface="Arial" panose="020B0604020202020204" pitchFamily="34" charset="0"/>
              <a:buChar char="•"/>
            </a:pPr>
            <a:r>
              <a:rPr lang="en-GB" sz="1400" i="1" dirty="0"/>
              <a:t>If staff are not engaged then there is a risk that instead of QI, tokenistic or short term changes are made e.g. to the ward environment. These changes are usually not sustained in the face of other pressures. </a:t>
            </a:r>
          </a:p>
        </p:txBody>
      </p:sp>
    </p:spTree>
    <p:extLst>
      <p:ext uri="{BB962C8B-B14F-4D97-AF65-F5344CB8AC3E}">
        <p14:creationId xmlns:p14="http://schemas.microsoft.com/office/powerpoint/2010/main" val="3673294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41690"/>
            <a:ext cx="3744416" cy="648816"/>
          </a:xfrm>
        </p:spPr>
        <p:txBody>
          <a:bodyPr/>
          <a:lstStyle/>
          <a:p>
            <a:r>
              <a:rPr lang="en-US" dirty="0" smtClean="0"/>
              <a:t>Summary of WP3</a:t>
            </a:r>
            <a:endParaRPr lang="en-US" dirty="0"/>
          </a:p>
          <a:p>
            <a:endParaRPr lang="en-US" dirty="0"/>
          </a:p>
        </p:txBody>
      </p:sp>
      <p:sp>
        <p:nvSpPr>
          <p:cNvPr id="3" name="Text Placeholder 2"/>
          <p:cNvSpPr>
            <a:spLocks noGrp="1"/>
          </p:cNvSpPr>
          <p:nvPr>
            <p:ph type="body" sz="quarter" idx="16"/>
          </p:nvPr>
        </p:nvSpPr>
        <p:spPr>
          <a:xfrm>
            <a:off x="323528" y="764704"/>
            <a:ext cx="8640960" cy="4680520"/>
          </a:xfrm>
        </p:spPr>
        <p:txBody>
          <a:bodyPr/>
          <a:lstStyle/>
          <a:p>
            <a:r>
              <a:rPr lang="en-US" sz="2200" dirty="0" smtClean="0"/>
              <a:t>We conducted 182 interviews across 43 wards in six different NHS Trusts with patients, </a:t>
            </a:r>
            <a:r>
              <a:rPr lang="en-US" sz="2200" dirty="0" err="1" smtClean="0"/>
              <a:t>carers</a:t>
            </a:r>
            <a:r>
              <a:rPr lang="en-US" sz="2200" dirty="0" smtClean="0"/>
              <a:t>, and staff</a:t>
            </a:r>
          </a:p>
          <a:p>
            <a:pPr marL="0" indent="0">
              <a:buNone/>
            </a:pPr>
            <a:endParaRPr lang="en-US" sz="2200" dirty="0" smtClean="0"/>
          </a:p>
          <a:p>
            <a:r>
              <a:rPr lang="en-US" sz="2200" dirty="0" smtClean="0"/>
              <a:t>We </a:t>
            </a:r>
            <a:r>
              <a:rPr lang="en-US" sz="2200" dirty="0" err="1" smtClean="0"/>
              <a:t>analysed</a:t>
            </a:r>
            <a:r>
              <a:rPr lang="en-US" sz="2200" dirty="0" smtClean="0"/>
              <a:t> this information and developed framework to understand not just the themes emerging, but also at what stage in the patient experience feedback cycle things were occurring. We called this the CRAIC for short!</a:t>
            </a:r>
          </a:p>
          <a:p>
            <a:pPr marL="0" indent="0">
              <a:buNone/>
            </a:pPr>
            <a:endParaRPr lang="en-US" sz="2200" dirty="0" smtClean="0"/>
          </a:p>
          <a:p>
            <a:r>
              <a:rPr lang="en-US" sz="2200" dirty="0" smtClean="0"/>
              <a:t>From this emergent data we developed a set of ‘rules’ or principles for engaging in patient experience work in adult inpatient settings in order to inform and improve quality improvement initiatives. We want to build upon to think about how we might be able to implement these in real world NHS settings. </a:t>
            </a:r>
          </a:p>
        </p:txBody>
      </p:sp>
      <p:sp>
        <p:nvSpPr>
          <p:cNvPr id="4" name="TextBox 3"/>
          <p:cNvSpPr txBox="1"/>
          <p:nvPr/>
        </p:nvSpPr>
        <p:spPr>
          <a:xfrm>
            <a:off x="107504" y="6257836"/>
            <a:ext cx="5976664" cy="600164"/>
          </a:xfrm>
          <a:prstGeom prst="rect">
            <a:avLst/>
          </a:prstGeom>
          <a:noFill/>
        </p:spPr>
        <p:txBody>
          <a:bodyPr wrap="square" rtlCol="0">
            <a:spAutoFit/>
          </a:bodyPr>
          <a:lstStyle/>
          <a:p>
            <a:r>
              <a:rPr lang="en-GB" sz="1100" b="1" dirty="0" smtClean="0"/>
              <a:t>Research funding: </a:t>
            </a:r>
            <a:r>
              <a:rPr lang="en-GB" sz="1100" dirty="0" smtClean="0">
                <a:solidFill>
                  <a:srgbClr val="000000"/>
                </a:solidFill>
                <a:latin typeface="Calibri" panose="020F0502020204030204" pitchFamily="34" charset="0"/>
              </a:rPr>
              <a:t>The </a:t>
            </a:r>
            <a:r>
              <a:rPr lang="en-GB" sz="1100" dirty="0">
                <a:solidFill>
                  <a:srgbClr val="000000"/>
                </a:solidFill>
                <a:latin typeface="Calibri" panose="020F0502020204030204" pitchFamily="34" charset="0"/>
              </a:rPr>
              <a:t>Evaluating the Use of Patient Experience Data to Improve the Quality of Inpatient Mental Health Care (EURIPIDES) study is funded by the National Institute for Health Research's Health Services and Delivery Research Programme. </a:t>
            </a:r>
            <a:endParaRPr lang="en-GB" sz="1100" dirty="0"/>
          </a:p>
        </p:txBody>
      </p:sp>
      <p:pic>
        <p:nvPicPr>
          <p:cNvPr id="5" name="Picture 4"/>
          <p:cNvPicPr>
            <a:picLocks noChangeAspect="1"/>
          </p:cNvPicPr>
          <p:nvPr/>
        </p:nvPicPr>
        <p:blipFill>
          <a:blip r:embed="rId3"/>
          <a:stretch>
            <a:fillRect/>
          </a:stretch>
        </p:blipFill>
        <p:spPr>
          <a:xfrm>
            <a:off x="6084168" y="5586379"/>
            <a:ext cx="2574563" cy="900000"/>
          </a:xfrm>
          <a:prstGeom prst="rect">
            <a:avLst/>
          </a:prstGeom>
          <a:ln>
            <a:solidFill>
              <a:schemeClr val="accent1">
                <a:shade val="50000"/>
              </a:schemeClr>
            </a:solidFill>
          </a:ln>
        </p:spPr>
      </p:pic>
    </p:spTree>
    <p:extLst>
      <p:ext uri="{BB962C8B-B14F-4D97-AF65-F5344CB8AC3E}">
        <p14:creationId xmlns:p14="http://schemas.microsoft.com/office/powerpoint/2010/main" val="465153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456" y="692696"/>
            <a:ext cx="8425016" cy="648816"/>
          </a:xfrm>
        </p:spPr>
        <p:txBody>
          <a:bodyPr/>
          <a:lstStyle/>
          <a:p>
            <a:r>
              <a:rPr lang="en-US" dirty="0" smtClean="0"/>
              <a:t>Thank you</a:t>
            </a:r>
            <a:endParaRPr lang="en-US" dirty="0"/>
          </a:p>
        </p:txBody>
      </p:sp>
      <p:sp>
        <p:nvSpPr>
          <p:cNvPr id="3" name="Text Placeholder 2"/>
          <p:cNvSpPr>
            <a:spLocks noGrp="1"/>
          </p:cNvSpPr>
          <p:nvPr>
            <p:ph type="body" sz="quarter" idx="16"/>
          </p:nvPr>
        </p:nvSpPr>
        <p:spPr>
          <a:xfrm>
            <a:off x="395536" y="1412776"/>
            <a:ext cx="8424936" cy="4176464"/>
          </a:xfrm>
        </p:spPr>
        <p:txBody>
          <a:bodyPr/>
          <a:lstStyle/>
          <a:p>
            <a:pPr marL="0" indent="0">
              <a:buNone/>
            </a:pPr>
            <a:r>
              <a:rPr lang="en-US" sz="2400" dirty="0" smtClean="0"/>
              <a:t>If you would like to speak to the study team, or if you have further comments about today, please get in touch:</a:t>
            </a:r>
          </a:p>
          <a:p>
            <a:pPr>
              <a:buFont typeface="Arial" panose="020B0604020202020204" pitchFamily="34" charset="0"/>
              <a:buChar char="•"/>
            </a:pPr>
            <a:endParaRPr lang="en-US" sz="2400" dirty="0"/>
          </a:p>
          <a:p>
            <a:r>
              <a:rPr lang="en-US" sz="2400" b="1" dirty="0" smtClean="0"/>
              <a:t>Scott Weich (s.weich@sheffield.ac.uk)</a:t>
            </a:r>
          </a:p>
          <a:p>
            <a:r>
              <a:rPr lang="en-US" sz="2400" b="1" dirty="0" smtClean="0"/>
              <a:t>Sarah-Jane Fenton (s.fenton@warwick.ac.uk)</a:t>
            </a:r>
          </a:p>
        </p:txBody>
      </p:sp>
      <p:sp>
        <p:nvSpPr>
          <p:cNvPr id="4" name="TextBox 3"/>
          <p:cNvSpPr txBox="1"/>
          <p:nvPr/>
        </p:nvSpPr>
        <p:spPr>
          <a:xfrm>
            <a:off x="395456" y="3592336"/>
            <a:ext cx="5688632" cy="1384995"/>
          </a:xfrm>
          <a:prstGeom prst="rect">
            <a:avLst/>
          </a:prstGeom>
          <a:noFill/>
        </p:spPr>
        <p:txBody>
          <a:bodyPr wrap="square" rtlCol="0">
            <a:spAutoFit/>
          </a:bodyPr>
          <a:lstStyle/>
          <a:p>
            <a:r>
              <a:rPr lang="en-GB" sz="1400" b="1" dirty="0" smtClean="0"/>
              <a:t>Research </a:t>
            </a:r>
            <a:r>
              <a:rPr lang="en-GB" sz="1400" b="1" dirty="0"/>
              <a:t>funding </a:t>
            </a:r>
            <a:endParaRPr lang="en-GB" sz="1400" dirty="0"/>
          </a:p>
          <a:p>
            <a:r>
              <a:rPr lang="en-GB" sz="1400" dirty="0"/>
              <a:t>The Evaluating the Use of Patient Experience Data to Improve the Quality of Inpatient Mental Health Care (EURIPIDES) study is funded by the National Institute for Health Research's Health Services </a:t>
            </a:r>
            <a:endParaRPr lang="en-GB" sz="1400" b="1" dirty="0" smtClean="0"/>
          </a:p>
          <a:p>
            <a:endParaRPr lang="en-GB" sz="1400" b="1" dirty="0"/>
          </a:p>
          <a:p>
            <a:r>
              <a:rPr lang="en-GB" sz="1400" b="1" dirty="0" smtClean="0"/>
              <a:t>Partner organisations</a:t>
            </a:r>
            <a:endParaRPr lang="en-GB" sz="1400" dirty="0"/>
          </a:p>
        </p:txBody>
      </p:sp>
      <p:pic>
        <p:nvPicPr>
          <p:cNvPr id="5" name="Picture 4"/>
          <p:cNvPicPr>
            <a:picLocks noChangeAspect="1"/>
          </p:cNvPicPr>
          <p:nvPr/>
        </p:nvPicPr>
        <p:blipFill>
          <a:blip r:embed="rId2"/>
          <a:stretch>
            <a:fillRect/>
          </a:stretch>
        </p:blipFill>
        <p:spPr>
          <a:xfrm>
            <a:off x="6245909" y="4689240"/>
            <a:ext cx="2574563" cy="900000"/>
          </a:xfrm>
          <a:prstGeom prst="rect">
            <a:avLst/>
          </a:prstGeom>
        </p:spPr>
      </p:pic>
      <p:pic>
        <p:nvPicPr>
          <p:cNvPr id="6" name="Picture 2" descr="Image result for mental health found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1227" y="5311818"/>
            <a:ext cx="1475060" cy="4225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aston univers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5035" y="4520253"/>
            <a:ext cx="1372512" cy="5600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birmingham universit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4635" y="4647045"/>
            <a:ext cx="1399930" cy="330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queen mary university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539" y="5311818"/>
            <a:ext cx="1322085" cy="3648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Related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715"/>
          <a:stretch/>
        </p:blipFill>
        <p:spPr bwMode="auto">
          <a:xfrm>
            <a:off x="7804906" y="360304"/>
            <a:ext cx="1015566" cy="7181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Image result for coventry warwickshire partnership nhs trust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108" y="5225506"/>
            <a:ext cx="1435980" cy="5225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sheffield university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144" y="5171624"/>
            <a:ext cx="1354898" cy="54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165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bwMode="auto">
          <a:xfrm>
            <a:off x="395536" y="620688"/>
            <a:ext cx="8424936" cy="5112080"/>
          </a:xfrm>
          <a:prstGeom prst="rect">
            <a:avLst/>
          </a:prstGeom>
          <a:noFill/>
        </p:spPr>
      </p:pic>
    </p:spTree>
    <p:extLst>
      <p:ext uri="{BB962C8B-B14F-4D97-AF65-F5344CB8AC3E}">
        <p14:creationId xmlns:p14="http://schemas.microsoft.com/office/powerpoint/2010/main" val="3795861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95536" y="1052736"/>
            <a:ext cx="8424936" cy="4752528"/>
          </a:xfrm>
        </p:spPr>
        <p:txBody>
          <a:bodyPr/>
          <a:lstStyle/>
          <a:p>
            <a:pPr>
              <a:lnSpc>
                <a:spcPct val="200000"/>
              </a:lnSpc>
            </a:pPr>
            <a:r>
              <a:rPr lang="en-GB" sz="1600" b="1" dirty="0">
                <a:solidFill>
                  <a:srgbClr val="14A3D5"/>
                </a:solidFill>
              </a:rPr>
              <a:t>Objectives of WP2</a:t>
            </a:r>
            <a:endParaRPr lang="en-GB" sz="1600" dirty="0">
              <a:solidFill>
                <a:srgbClr val="14A3D5"/>
              </a:solidFill>
            </a:endParaRPr>
          </a:p>
          <a:p>
            <a:pPr marL="285750" indent="-285750">
              <a:lnSpc>
                <a:spcPct val="200000"/>
              </a:lnSpc>
              <a:buFont typeface="Arial" panose="020B0604020202020204" pitchFamily="34" charset="0"/>
              <a:buChar char="•"/>
            </a:pPr>
            <a:r>
              <a:rPr lang="en-GB" sz="1600" dirty="0"/>
              <a:t>To survey Patient Experience leads in NHS Mental Health Trusts in England </a:t>
            </a:r>
          </a:p>
          <a:p>
            <a:pPr marL="285750" indent="-285750">
              <a:lnSpc>
                <a:spcPct val="200000"/>
              </a:lnSpc>
              <a:buFont typeface="Arial" panose="020B0604020202020204" pitchFamily="34" charset="0"/>
              <a:buChar char="•"/>
            </a:pPr>
            <a:r>
              <a:rPr lang="en-GB" sz="1600" dirty="0"/>
              <a:t>To use survey results to guide case site selection for the next phase of the EURIPIDES study </a:t>
            </a:r>
          </a:p>
          <a:p>
            <a:pPr>
              <a:lnSpc>
                <a:spcPct val="200000"/>
              </a:lnSpc>
            </a:pPr>
            <a:r>
              <a:rPr lang="en-GB" sz="1600" b="1" dirty="0" smtClean="0">
                <a:solidFill>
                  <a:srgbClr val="14A3D5"/>
                </a:solidFill>
              </a:rPr>
              <a:t>Method</a:t>
            </a:r>
          </a:p>
          <a:p>
            <a:pPr>
              <a:lnSpc>
                <a:spcPct val="200000"/>
              </a:lnSpc>
            </a:pPr>
            <a:r>
              <a:rPr lang="en-GB" sz="1600" b="1" dirty="0" smtClean="0"/>
              <a:t>There were three types of data collected from each Trust in the national survey: </a:t>
            </a:r>
          </a:p>
          <a:p>
            <a:pPr marL="457200" indent="-457200">
              <a:lnSpc>
                <a:spcPct val="200000"/>
              </a:lnSpc>
              <a:buAutoNum type="arabicParenBoth"/>
            </a:pPr>
            <a:r>
              <a:rPr lang="en-GB" sz="1600" dirty="0" smtClean="0"/>
              <a:t>A semi-structured </a:t>
            </a:r>
            <a:r>
              <a:rPr lang="en-GB" sz="1600" dirty="0"/>
              <a:t>telephone interview with patient </a:t>
            </a:r>
            <a:r>
              <a:rPr lang="en-GB" sz="1600" dirty="0" smtClean="0"/>
              <a:t>experience lead(s); </a:t>
            </a:r>
          </a:p>
          <a:p>
            <a:pPr marL="457200" indent="-457200">
              <a:lnSpc>
                <a:spcPct val="200000"/>
              </a:lnSpc>
              <a:buAutoNum type="arabicParenBoth"/>
            </a:pPr>
            <a:r>
              <a:rPr lang="en-GB" sz="1600" dirty="0" smtClean="0"/>
              <a:t>A short </a:t>
            </a:r>
            <a:r>
              <a:rPr lang="en-GB" sz="1600" dirty="0"/>
              <a:t>questionnaire to </a:t>
            </a:r>
            <a:r>
              <a:rPr lang="en-GB" sz="1600" dirty="0" smtClean="0"/>
              <a:t>gather data </a:t>
            </a:r>
            <a:r>
              <a:rPr lang="en-GB" sz="1600" dirty="0"/>
              <a:t>on characteristics </a:t>
            </a:r>
            <a:r>
              <a:rPr lang="en-GB" sz="1600" dirty="0" smtClean="0"/>
              <a:t>of </a:t>
            </a:r>
            <a:r>
              <a:rPr lang="en-GB" sz="1600" dirty="0"/>
              <a:t>each Trust and; </a:t>
            </a:r>
            <a:endParaRPr lang="en-GB" sz="1600" dirty="0" smtClean="0"/>
          </a:p>
          <a:p>
            <a:pPr marL="457200" indent="-457200">
              <a:lnSpc>
                <a:spcPct val="200000"/>
              </a:lnSpc>
              <a:buAutoNum type="arabicParenBoth"/>
            </a:pPr>
            <a:r>
              <a:rPr lang="en-GB" sz="1600" dirty="0" smtClean="0"/>
              <a:t>The collection </a:t>
            </a:r>
            <a:r>
              <a:rPr lang="en-GB" sz="1600" dirty="0"/>
              <a:t>of ‘best-practice’ or strategy documents on patient experience work, </a:t>
            </a:r>
            <a:r>
              <a:rPr lang="en-GB" sz="1600" dirty="0" smtClean="0"/>
              <a:t>identified and provided </a:t>
            </a:r>
            <a:r>
              <a:rPr lang="en-GB" sz="1600" dirty="0"/>
              <a:t>by Trusts. </a:t>
            </a:r>
            <a:endParaRPr lang="en-US" sz="1600" dirty="0"/>
          </a:p>
        </p:txBody>
      </p:sp>
      <p:sp>
        <p:nvSpPr>
          <p:cNvPr id="12" name="Text Placeholder 2"/>
          <p:cNvSpPr txBox="1">
            <a:spLocks/>
          </p:cNvSpPr>
          <p:nvPr/>
        </p:nvSpPr>
        <p:spPr>
          <a:xfrm>
            <a:off x="179512" y="260648"/>
            <a:ext cx="8640960" cy="864096"/>
          </a:xfrm>
          <a:prstGeom prst="rect">
            <a:avLst/>
          </a:prstGeom>
        </p:spPr>
        <p:txBody>
          <a:bodyPr vert="horz"/>
          <a:lstStyle>
            <a:lvl1pPr marL="0" indent="0" algn="l" defTabSz="914400" rtl="0" eaLnBrk="1" latinLnBrk="0" hangingPunct="1">
              <a:spcBef>
                <a:spcPct val="20000"/>
              </a:spcBef>
              <a:buFont typeface="Arial" panose="020B0604020202020204" pitchFamily="34" charset="0"/>
              <a:buNone/>
              <a:defRPr sz="3600" b="0" i="0" kern="1200">
                <a:solidFill>
                  <a:srgbClr val="14A3D5"/>
                </a:solidFill>
                <a:latin typeface="Calibri"/>
                <a:ea typeface="+mn-ea"/>
                <a:cs typeface="Calibri"/>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400" b="1" dirty="0" smtClean="0"/>
              <a:t>Work Package 2: National survey in Trusts with over 50 adult inpatient beds</a:t>
            </a:r>
            <a:endParaRPr lang="en-US" sz="2400" b="1" dirty="0"/>
          </a:p>
        </p:txBody>
      </p:sp>
    </p:spTree>
    <p:extLst>
      <p:ext uri="{BB962C8B-B14F-4D97-AF65-F5344CB8AC3E}">
        <p14:creationId xmlns:p14="http://schemas.microsoft.com/office/powerpoint/2010/main" val="2370176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Table 141"/>
          <p:cNvGraphicFramePr>
            <a:graphicFrameLocks noGrp="1"/>
          </p:cNvGraphicFramePr>
          <p:nvPr>
            <p:extLst>
              <p:ext uri="{D42A27DB-BD31-4B8C-83A1-F6EECF244321}">
                <p14:modId xmlns:p14="http://schemas.microsoft.com/office/powerpoint/2010/main" val="3108427941"/>
              </p:ext>
            </p:extLst>
          </p:nvPr>
        </p:nvGraphicFramePr>
        <p:xfrm>
          <a:off x="1044465" y="1844824"/>
          <a:ext cx="7241969" cy="3600400"/>
        </p:xfrm>
        <a:graphic>
          <a:graphicData uri="http://schemas.openxmlformats.org/drawingml/2006/table">
            <a:tbl>
              <a:tblPr firstRow="1" firstCol="1" bandRow="1"/>
              <a:tblGrid>
                <a:gridCol w="6630971">
                  <a:extLst>
                    <a:ext uri="{9D8B030D-6E8A-4147-A177-3AD203B41FA5}">
                      <a16:colId xmlns:a16="http://schemas.microsoft.com/office/drawing/2014/main" val="1048368155"/>
                    </a:ext>
                  </a:extLst>
                </a:gridCol>
                <a:gridCol w="610998">
                  <a:extLst>
                    <a:ext uri="{9D8B030D-6E8A-4147-A177-3AD203B41FA5}">
                      <a16:colId xmlns:a16="http://schemas.microsoft.com/office/drawing/2014/main" val="869344145"/>
                    </a:ext>
                  </a:extLst>
                </a:gridCol>
              </a:tblGrid>
              <a:tr h="580147">
                <a:tc>
                  <a:txBody>
                    <a:bodyPr/>
                    <a:lstStyle/>
                    <a:p>
                      <a:pPr algn="just">
                        <a:lnSpc>
                          <a:spcPct val="150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Number of PE leads who have left post or been replaced during identification phase for recruitment April-July (2016)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05534"/>
                  </a:ext>
                </a:extLst>
              </a:tr>
              <a:tr h="639907">
                <a:tc>
                  <a:txBody>
                    <a:bodyPr/>
                    <a:lstStyle/>
                    <a:p>
                      <a:pPr algn="just">
                        <a:lnSpc>
                          <a:spcPct val="150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Number of PE leads who have left post or been replaced during the subsequent recruitment period July (2016) - March (2017)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982938"/>
                  </a:ext>
                </a:extLst>
              </a:tr>
              <a:tr h="639907">
                <a:tc>
                  <a:txBody>
                    <a:bodyPr/>
                    <a:lstStyle/>
                    <a:p>
                      <a:pPr algn="just">
                        <a:lnSpc>
                          <a:spcPct val="150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Number of PE leads who are in interim posts or covering short term during the recruitment period April (2016) -March (2017)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772732"/>
                  </a:ext>
                </a:extLst>
              </a:tr>
              <a:tr h="290073">
                <a:tc>
                  <a:txBody>
                    <a:bodyPr/>
                    <a:lstStyle/>
                    <a:p>
                      <a:pPr algn="just">
                        <a:lnSpc>
                          <a:spcPct val="150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Total PE Leads who left post during the first year of the EURIPIDES study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300239"/>
                  </a:ext>
                </a:extLst>
              </a:tr>
              <a:tr h="290073">
                <a:tc>
                  <a:txBody>
                    <a:bodyPr/>
                    <a:lstStyle/>
                    <a:p>
                      <a:pPr algn="just">
                        <a:lnSpc>
                          <a:spcPct val="150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Total interim PE Leads during the first year of the EURIPIDES study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334036"/>
                  </a:ext>
                </a:extLst>
              </a:tr>
              <a:tr h="580147">
                <a:tc>
                  <a:txBody>
                    <a:bodyPr/>
                    <a:lstStyle/>
                    <a:p>
                      <a:pPr algn="just">
                        <a:lnSpc>
                          <a:spcPct val="150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Total turnover of PE Leads (leavers and interim workers) during the first year of the EURIPIDES study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357164"/>
                  </a:ext>
                </a:extLst>
              </a:tr>
              <a:tr h="290073">
                <a:tc>
                  <a:txBody>
                    <a:bodyPr/>
                    <a:lstStyle/>
                    <a:p>
                      <a:pPr algn="just">
                        <a:lnSpc>
                          <a:spcPct val="150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As a % of 57 providers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33%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914603"/>
                  </a:ext>
                </a:extLst>
              </a:tr>
              <a:tr h="290073">
                <a:tc>
                  <a:txBody>
                    <a:bodyPr/>
                    <a:lstStyle/>
                    <a:p>
                      <a:pPr algn="just">
                        <a:lnSpc>
                          <a:spcPct val="150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As a % of 54 providers (post subsequent mergers)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830460"/>
                  </a:ext>
                </a:extLst>
              </a:tr>
            </a:tbl>
          </a:graphicData>
        </a:graphic>
      </p:graphicFrame>
      <p:sp>
        <p:nvSpPr>
          <p:cNvPr id="4" name="Rectangle 3"/>
          <p:cNvSpPr/>
          <p:nvPr/>
        </p:nvSpPr>
        <p:spPr>
          <a:xfrm>
            <a:off x="308108" y="188640"/>
            <a:ext cx="8712968" cy="830997"/>
          </a:xfrm>
          <a:prstGeom prst="rect">
            <a:avLst/>
          </a:prstGeom>
        </p:spPr>
        <p:txBody>
          <a:bodyPr wrap="square">
            <a:spAutoFit/>
          </a:bodyPr>
          <a:lstStyle/>
          <a:p>
            <a:pPr algn="ctr"/>
            <a:r>
              <a:rPr lang="en-GB" sz="2400" b="1" dirty="0" smtClean="0">
                <a:solidFill>
                  <a:srgbClr val="14A3D5"/>
                </a:solidFill>
              </a:rPr>
              <a:t>42 </a:t>
            </a:r>
            <a:r>
              <a:rPr lang="en-GB" sz="2400" b="1" dirty="0">
                <a:solidFill>
                  <a:srgbClr val="14A3D5"/>
                </a:solidFill>
              </a:rPr>
              <a:t>NHS Providers representing 78% of eligible NHS Trusts took part in the survey</a:t>
            </a:r>
            <a:endParaRPr lang="en-US" sz="2400" b="1" dirty="0">
              <a:solidFill>
                <a:srgbClr val="14A3D5"/>
              </a:solidFill>
            </a:endParaRPr>
          </a:p>
        </p:txBody>
      </p:sp>
      <p:sp>
        <p:nvSpPr>
          <p:cNvPr id="5" name="TextBox 4"/>
          <p:cNvSpPr txBox="1"/>
          <p:nvPr/>
        </p:nvSpPr>
        <p:spPr>
          <a:xfrm>
            <a:off x="1043608" y="1350930"/>
            <a:ext cx="7171841" cy="369332"/>
          </a:xfrm>
          <a:prstGeom prst="rect">
            <a:avLst/>
          </a:prstGeom>
          <a:noFill/>
        </p:spPr>
        <p:txBody>
          <a:bodyPr wrap="square" rtlCol="0">
            <a:spAutoFit/>
          </a:bodyPr>
          <a:lstStyle/>
          <a:p>
            <a:pPr algn="ctr"/>
            <a:r>
              <a:rPr lang="en-GB" b="1" dirty="0" smtClean="0">
                <a:solidFill>
                  <a:srgbClr val="14A3D5"/>
                </a:solidFill>
              </a:rPr>
              <a:t>Turnover rates amongst PE lead staff in Trusts during recruitment to WP2:</a:t>
            </a:r>
            <a:endParaRPr lang="en-GB" b="1" dirty="0">
              <a:solidFill>
                <a:srgbClr val="14A3D5"/>
              </a:solidFill>
            </a:endParaRPr>
          </a:p>
        </p:txBody>
      </p:sp>
    </p:spTree>
    <p:extLst>
      <p:ext uri="{BB962C8B-B14F-4D97-AF65-F5344CB8AC3E}">
        <p14:creationId xmlns:p14="http://schemas.microsoft.com/office/powerpoint/2010/main" val="1976176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379780" y="116632"/>
            <a:ext cx="3744416" cy="2016223"/>
          </a:xfrm>
        </p:spPr>
        <p:txBody>
          <a:bodyPr/>
          <a:lstStyle/>
          <a:p>
            <a:pPr algn="just"/>
            <a:r>
              <a:rPr lang="en-GB" sz="1800" dirty="0" smtClean="0"/>
              <a:t>Trusts were scored </a:t>
            </a:r>
            <a:r>
              <a:rPr lang="en-GB" sz="1800" dirty="0"/>
              <a:t>according to evidence about (1) the patient experience data collected; (2) analysis of these data; (3) change taking place as a result of patient feedback; and (4) feedback to patients and/or staff. </a:t>
            </a:r>
          </a:p>
        </p:txBody>
      </p:sp>
      <p:sp>
        <p:nvSpPr>
          <p:cNvPr id="3" name="Text Placeholder 2"/>
          <p:cNvSpPr>
            <a:spLocks noGrp="1"/>
          </p:cNvSpPr>
          <p:nvPr>
            <p:ph type="body" sz="quarter" idx="10"/>
          </p:nvPr>
        </p:nvSpPr>
        <p:spPr>
          <a:xfrm>
            <a:off x="0" y="587235"/>
            <a:ext cx="1944216" cy="648816"/>
          </a:xfrm>
        </p:spPr>
        <p:txBody>
          <a:bodyPr/>
          <a:lstStyle/>
          <a:p>
            <a:r>
              <a:rPr lang="en-US" dirty="0" smtClean="0"/>
              <a:t>Analysis</a:t>
            </a:r>
            <a:endParaRPr lang="en-US" dirty="0"/>
          </a:p>
          <a:p>
            <a:endParaRPr lang="en-US" dirty="0"/>
          </a:p>
        </p:txBody>
      </p:sp>
      <p:pic>
        <p:nvPicPr>
          <p:cNvPr id="6" name="Picture 5"/>
          <p:cNvPicPr>
            <a:picLocks noChangeAspect="1"/>
          </p:cNvPicPr>
          <p:nvPr/>
        </p:nvPicPr>
        <p:blipFill>
          <a:blip r:embed="rId3"/>
          <a:stretch>
            <a:fillRect/>
          </a:stretch>
        </p:blipFill>
        <p:spPr>
          <a:xfrm>
            <a:off x="467544" y="0"/>
            <a:ext cx="4668748" cy="5843494"/>
          </a:xfrm>
          <a:prstGeom prst="rect">
            <a:avLst/>
          </a:prstGeom>
        </p:spPr>
      </p:pic>
      <p:graphicFrame>
        <p:nvGraphicFramePr>
          <p:cNvPr id="7" name="Diagram 6"/>
          <p:cNvGraphicFramePr/>
          <p:nvPr>
            <p:extLst>
              <p:ext uri="{D42A27DB-BD31-4B8C-83A1-F6EECF244321}">
                <p14:modId xmlns:p14="http://schemas.microsoft.com/office/powerpoint/2010/main" val="1635037005"/>
              </p:ext>
            </p:extLst>
          </p:nvPr>
        </p:nvGraphicFramePr>
        <p:xfrm>
          <a:off x="5369987" y="2564904"/>
          <a:ext cx="3393992" cy="27407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188348" y="5966656"/>
            <a:ext cx="3203848" cy="584775"/>
          </a:xfrm>
          <a:prstGeom prst="rect">
            <a:avLst/>
          </a:prstGeom>
          <a:noFill/>
        </p:spPr>
        <p:txBody>
          <a:bodyPr wrap="square" rtlCol="0">
            <a:spAutoFit/>
          </a:bodyPr>
          <a:lstStyle/>
          <a:p>
            <a:r>
              <a:rPr lang="en-US" sz="1600" b="1" i="1" dirty="0"/>
              <a:t>Figure </a:t>
            </a:r>
            <a:r>
              <a:rPr lang="en-US" sz="1600" b="1" i="1" dirty="0" smtClean="0"/>
              <a:t>3: </a:t>
            </a:r>
            <a:r>
              <a:rPr lang="en-US" sz="1600" i="1" dirty="0" smtClean="0"/>
              <a:t>Scoring questions and feedback cycle</a:t>
            </a:r>
            <a:endParaRPr lang="en-GB" sz="1600" dirty="0"/>
          </a:p>
        </p:txBody>
      </p:sp>
    </p:spTree>
    <p:extLst>
      <p:ext uri="{BB962C8B-B14F-4D97-AF65-F5344CB8AC3E}">
        <p14:creationId xmlns:p14="http://schemas.microsoft.com/office/powerpoint/2010/main" val="3645449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3942" y="188640"/>
            <a:ext cx="8424936" cy="648816"/>
          </a:xfrm>
        </p:spPr>
        <p:txBody>
          <a:bodyPr/>
          <a:lstStyle/>
          <a:p>
            <a:r>
              <a:rPr lang="en-GB" dirty="0" smtClean="0"/>
              <a:t>Scoring</a:t>
            </a:r>
            <a:endParaRPr lang="en-GB" dirty="0"/>
          </a:p>
        </p:txBody>
      </p:sp>
      <p:pic>
        <p:nvPicPr>
          <p:cNvPr id="6" name="Picture 5"/>
          <p:cNvPicPr>
            <a:picLocks noChangeAspect="1"/>
          </p:cNvPicPr>
          <p:nvPr/>
        </p:nvPicPr>
        <p:blipFill>
          <a:blip r:embed="rId3"/>
          <a:stretch>
            <a:fillRect/>
          </a:stretch>
        </p:blipFill>
        <p:spPr>
          <a:xfrm>
            <a:off x="513181" y="837456"/>
            <a:ext cx="8145697" cy="4860000"/>
          </a:xfrm>
          <a:prstGeom prst="rect">
            <a:avLst/>
          </a:prstGeom>
        </p:spPr>
      </p:pic>
      <p:sp>
        <p:nvSpPr>
          <p:cNvPr id="2" name="TextBox 1"/>
          <p:cNvSpPr txBox="1"/>
          <p:nvPr/>
        </p:nvSpPr>
        <p:spPr>
          <a:xfrm>
            <a:off x="513181" y="6165304"/>
            <a:ext cx="3202415" cy="338554"/>
          </a:xfrm>
          <a:prstGeom prst="rect">
            <a:avLst/>
          </a:prstGeom>
          <a:noFill/>
        </p:spPr>
        <p:txBody>
          <a:bodyPr wrap="none" rtlCol="0">
            <a:spAutoFit/>
          </a:bodyPr>
          <a:lstStyle/>
          <a:p>
            <a:r>
              <a:rPr lang="en-US" sz="1600" b="1" i="1" smtClean="0"/>
              <a:t>Figure 4: </a:t>
            </a:r>
            <a:r>
              <a:rPr lang="en-US" sz="1600" i="1" smtClean="0"/>
              <a:t>Matrix of RAG rated scores</a:t>
            </a:r>
            <a:endParaRPr lang="en-GB" sz="1600" dirty="0"/>
          </a:p>
        </p:txBody>
      </p:sp>
    </p:spTree>
    <p:extLst>
      <p:ext uri="{BB962C8B-B14F-4D97-AF65-F5344CB8AC3E}">
        <p14:creationId xmlns:p14="http://schemas.microsoft.com/office/powerpoint/2010/main" val="4132715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7159" y="127230"/>
            <a:ext cx="8425016" cy="493458"/>
          </a:xfrm>
        </p:spPr>
        <p:txBody>
          <a:bodyPr/>
          <a:lstStyle/>
          <a:p>
            <a:r>
              <a:rPr lang="en-US" sz="3200" dirty="0" smtClean="0"/>
              <a:t>Key findings from WP2</a:t>
            </a:r>
            <a:endParaRPr lang="en-US" sz="3200" dirty="0"/>
          </a:p>
          <a:p>
            <a:endParaRPr lang="en-US" dirty="0"/>
          </a:p>
        </p:txBody>
      </p:sp>
      <p:sp>
        <p:nvSpPr>
          <p:cNvPr id="3" name="Text Placeholder 2"/>
          <p:cNvSpPr>
            <a:spLocks noGrp="1"/>
          </p:cNvSpPr>
          <p:nvPr>
            <p:ph type="body" sz="quarter" idx="16"/>
          </p:nvPr>
        </p:nvSpPr>
        <p:spPr>
          <a:xfrm>
            <a:off x="237159" y="620688"/>
            <a:ext cx="8799337" cy="5256584"/>
          </a:xfrm>
        </p:spPr>
        <p:txBody>
          <a:bodyPr/>
          <a:lstStyle/>
          <a:p>
            <a:pPr>
              <a:lnSpc>
                <a:spcPct val="150000"/>
              </a:lnSpc>
            </a:pPr>
            <a:r>
              <a:rPr lang="en-US" sz="2200" b="1" dirty="0" smtClean="0"/>
              <a:t>Collection </a:t>
            </a:r>
            <a:r>
              <a:rPr lang="en-US" sz="2200" dirty="0" smtClean="0"/>
              <a:t>of Patient Experience data in NHS Trusts took place using broadly similar tools, however, who collects this data and how often varies both </a:t>
            </a:r>
            <a:r>
              <a:rPr lang="en-US" sz="2200" i="1" dirty="0" smtClean="0"/>
              <a:t>within </a:t>
            </a:r>
            <a:r>
              <a:rPr lang="en-US" sz="2200" dirty="0" smtClean="0"/>
              <a:t>and </a:t>
            </a:r>
            <a:r>
              <a:rPr lang="en-US" sz="2200" i="1" dirty="0" smtClean="0"/>
              <a:t>between</a:t>
            </a:r>
            <a:r>
              <a:rPr lang="en-US" sz="2200" dirty="0" smtClean="0"/>
              <a:t> Trusts</a:t>
            </a:r>
          </a:p>
          <a:p>
            <a:pPr>
              <a:lnSpc>
                <a:spcPct val="150000"/>
              </a:lnSpc>
            </a:pPr>
            <a:r>
              <a:rPr lang="en-US" sz="2200" b="1" dirty="0" smtClean="0"/>
              <a:t>Resources </a:t>
            </a:r>
            <a:r>
              <a:rPr lang="en-US" sz="2200" dirty="0" smtClean="0"/>
              <a:t>for Patient Experience work vary between Trusts from individual workers, to teams, or no formal roles.</a:t>
            </a:r>
          </a:p>
          <a:p>
            <a:pPr>
              <a:lnSpc>
                <a:spcPct val="150000"/>
              </a:lnSpc>
            </a:pPr>
            <a:r>
              <a:rPr lang="en-US" sz="2200" b="1" dirty="0" smtClean="0"/>
              <a:t>Analysis </a:t>
            </a:r>
            <a:r>
              <a:rPr lang="en-US" sz="2200" dirty="0" smtClean="0"/>
              <a:t>of Patient Experience data was the weakest area of activity across all Trusts</a:t>
            </a:r>
          </a:p>
          <a:p>
            <a:pPr>
              <a:lnSpc>
                <a:spcPct val="150000"/>
              </a:lnSpc>
            </a:pPr>
            <a:r>
              <a:rPr lang="en-US" sz="2200" b="1" dirty="0" smtClean="0"/>
              <a:t>Implementation and Change </a:t>
            </a:r>
            <a:r>
              <a:rPr lang="en-US" sz="2200" dirty="0" smtClean="0"/>
              <a:t>was taking place based on PE data, however this was more likely to lead to </a:t>
            </a:r>
            <a:r>
              <a:rPr lang="en-US" sz="2200" i="1" dirty="0" smtClean="0"/>
              <a:t>environmental</a:t>
            </a:r>
            <a:r>
              <a:rPr lang="en-US" sz="2200" dirty="0" smtClean="0"/>
              <a:t> rather than </a:t>
            </a:r>
            <a:r>
              <a:rPr lang="en-US" sz="2200" i="1" dirty="0" smtClean="0"/>
              <a:t>cultural </a:t>
            </a:r>
            <a:r>
              <a:rPr lang="en-US" sz="2200" dirty="0" smtClean="0"/>
              <a:t>change in Trusts</a:t>
            </a:r>
            <a:endParaRPr lang="en-US" sz="2200" b="1" dirty="0" smtClean="0"/>
          </a:p>
        </p:txBody>
      </p:sp>
      <p:sp>
        <p:nvSpPr>
          <p:cNvPr id="4" name="TextBox 3"/>
          <p:cNvSpPr txBox="1"/>
          <p:nvPr/>
        </p:nvSpPr>
        <p:spPr>
          <a:xfrm>
            <a:off x="0" y="5959484"/>
            <a:ext cx="6120680" cy="830997"/>
          </a:xfrm>
          <a:prstGeom prst="rect">
            <a:avLst/>
          </a:prstGeom>
          <a:noFill/>
        </p:spPr>
        <p:txBody>
          <a:bodyPr wrap="square" rtlCol="0">
            <a:spAutoFit/>
          </a:bodyPr>
          <a:lstStyle/>
          <a:p>
            <a:r>
              <a:rPr lang="en-GB" sz="1200" b="1" dirty="0" smtClean="0"/>
              <a:t>Research </a:t>
            </a:r>
            <a:r>
              <a:rPr lang="en-GB" sz="1200" b="1" dirty="0"/>
              <a:t>funding </a:t>
            </a:r>
            <a:endParaRPr lang="en-GB" sz="1200" dirty="0"/>
          </a:p>
          <a:p>
            <a:r>
              <a:rPr lang="en-GB" sz="1200" dirty="0" smtClean="0">
                <a:solidFill>
                  <a:srgbClr val="000000"/>
                </a:solidFill>
                <a:latin typeface="Calibri" panose="020F0502020204030204" pitchFamily="34" charset="0"/>
              </a:rPr>
              <a:t>The </a:t>
            </a:r>
            <a:r>
              <a:rPr lang="en-GB" sz="1200" dirty="0">
                <a:solidFill>
                  <a:srgbClr val="000000"/>
                </a:solidFill>
                <a:latin typeface="Calibri" panose="020F0502020204030204" pitchFamily="34" charset="0"/>
              </a:rPr>
              <a:t>Evaluating the Use of Patient Experience Data to Improve the Quality of Inpatient Mental Health Care (EURIPIDES) study is funded by the National Institute for Health Research's Health Services and Delivery Research Programme. </a:t>
            </a:r>
            <a:endParaRPr lang="en-GB" sz="1200" dirty="0"/>
          </a:p>
        </p:txBody>
      </p:sp>
      <p:pic>
        <p:nvPicPr>
          <p:cNvPr id="5" name="Picture 4"/>
          <p:cNvPicPr>
            <a:picLocks noChangeAspect="1"/>
          </p:cNvPicPr>
          <p:nvPr/>
        </p:nvPicPr>
        <p:blipFill>
          <a:blip r:embed="rId3"/>
          <a:stretch>
            <a:fillRect/>
          </a:stretch>
        </p:blipFill>
        <p:spPr>
          <a:xfrm>
            <a:off x="6293577" y="5733256"/>
            <a:ext cx="2368598" cy="828000"/>
          </a:xfrm>
          <a:prstGeom prst="rect">
            <a:avLst/>
          </a:prstGeom>
          <a:ln>
            <a:solidFill>
              <a:schemeClr val="accent1"/>
            </a:solidFill>
          </a:ln>
        </p:spPr>
      </p:pic>
    </p:spTree>
    <p:extLst>
      <p:ext uri="{BB962C8B-B14F-4D97-AF65-F5344CB8AC3E}">
        <p14:creationId xmlns:p14="http://schemas.microsoft.com/office/powerpoint/2010/main" val="270747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95463" y="4180304"/>
            <a:ext cx="8424936" cy="1584176"/>
          </a:xfrm>
        </p:spPr>
        <p:txBody>
          <a:bodyPr/>
          <a:lstStyle/>
          <a:p>
            <a:pPr marL="342900" indent="-342900">
              <a:buFont typeface="Arial" panose="020B0604020202020204" pitchFamily="34" charset="0"/>
              <a:buChar char="•"/>
            </a:pPr>
            <a:r>
              <a:rPr lang="en-US" dirty="0" smtClean="0"/>
              <a:t>These sites were picked based on the patterns of outcomes from the WP2 survey data</a:t>
            </a:r>
          </a:p>
          <a:p>
            <a:pPr marL="342900" indent="-342900">
              <a:buFont typeface="Arial" panose="020B0604020202020204" pitchFamily="34" charset="0"/>
              <a:buChar char="•"/>
            </a:pPr>
            <a:r>
              <a:rPr lang="en-US" dirty="0" smtClean="0"/>
              <a:t>In addition to the pattern of outcomes identified, we ensured the sites were geographically diverse (some in rural and urban areas) and represented different sizes of Trust (some with a large bed base, some small)</a:t>
            </a:r>
            <a:endParaRPr lang="en-US" dirty="0"/>
          </a:p>
        </p:txBody>
      </p:sp>
      <p:sp>
        <p:nvSpPr>
          <p:cNvPr id="3" name="Text Placeholder 2"/>
          <p:cNvSpPr>
            <a:spLocks noGrp="1"/>
          </p:cNvSpPr>
          <p:nvPr>
            <p:ph type="body" sz="quarter" idx="10"/>
          </p:nvPr>
        </p:nvSpPr>
        <p:spPr/>
        <p:txBody>
          <a:bodyPr/>
          <a:lstStyle/>
          <a:p>
            <a:r>
              <a:rPr lang="en-US" dirty="0" smtClean="0"/>
              <a:t>6 case sites were selected from WP2 data</a:t>
            </a:r>
            <a:endParaRPr lang="en-US" dirty="0"/>
          </a:p>
          <a:p>
            <a:endParaRPr lang="en-US" dirty="0"/>
          </a:p>
        </p:txBody>
      </p:sp>
      <p:graphicFrame>
        <p:nvGraphicFramePr>
          <p:cNvPr id="12" name="Table 11"/>
          <p:cNvGraphicFramePr>
            <a:graphicFrameLocks noGrp="1"/>
          </p:cNvGraphicFramePr>
          <p:nvPr>
            <p:extLst/>
          </p:nvPr>
        </p:nvGraphicFramePr>
        <p:xfrm>
          <a:off x="395461" y="1212186"/>
          <a:ext cx="8569029" cy="2586287"/>
        </p:xfrm>
        <a:graphic>
          <a:graphicData uri="http://schemas.openxmlformats.org/drawingml/2006/table">
            <a:tbl>
              <a:tblPr firstRow="1" firstCol="1" bandRow="1"/>
              <a:tblGrid>
                <a:gridCol w="927355">
                  <a:extLst>
                    <a:ext uri="{9D8B030D-6E8A-4147-A177-3AD203B41FA5}">
                      <a16:colId xmlns:a16="http://schemas.microsoft.com/office/drawing/2014/main" val="701377144"/>
                    </a:ext>
                  </a:extLst>
                </a:gridCol>
                <a:gridCol w="843361">
                  <a:extLst>
                    <a:ext uri="{9D8B030D-6E8A-4147-A177-3AD203B41FA5}">
                      <a16:colId xmlns:a16="http://schemas.microsoft.com/office/drawing/2014/main" val="3083724778"/>
                    </a:ext>
                  </a:extLst>
                </a:gridCol>
                <a:gridCol w="615379">
                  <a:extLst>
                    <a:ext uri="{9D8B030D-6E8A-4147-A177-3AD203B41FA5}">
                      <a16:colId xmlns:a16="http://schemas.microsoft.com/office/drawing/2014/main" val="485425958"/>
                    </a:ext>
                  </a:extLst>
                </a:gridCol>
                <a:gridCol w="666804">
                  <a:extLst>
                    <a:ext uri="{9D8B030D-6E8A-4147-A177-3AD203B41FA5}">
                      <a16:colId xmlns:a16="http://schemas.microsoft.com/office/drawing/2014/main" val="2295827669"/>
                    </a:ext>
                  </a:extLst>
                </a:gridCol>
                <a:gridCol w="718228">
                  <a:extLst>
                    <a:ext uri="{9D8B030D-6E8A-4147-A177-3AD203B41FA5}">
                      <a16:colId xmlns:a16="http://schemas.microsoft.com/office/drawing/2014/main" val="1064695125"/>
                    </a:ext>
                  </a:extLst>
                </a:gridCol>
                <a:gridCol w="874216">
                  <a:extLst>
                    <a:ext uri="{9D8B030D-6E8A-4147-A177-3AD203B41FA5}">
                      <a16:colId xmlns:a16="http://schemas.microsoft.com/office/drawing/2014/main" val="3957711966"/>
                    </a:ext>
                  </a:extLst>
                </a:gridCol>
                <a:gridCol w="874216">
                  <a:extLst>
                    <a:ext uri="{9D8B030D-6E8A-4147-A177-3AD203B41FA5}">
                      <a16:colId xmlns:a16="http://schemas.microsoft.com/office/drawing/2014/main" val="3372358061"/>
                    </a:ext>
                  </a:extLst>
                </a:gridCol>
                <a:gridCol w="887928">
                  <a:extLst>
                    <a:ext uri="{9D8B030D-6E8A-4147-A177-3AD203B41FA5}">
                      <a16:colId xmlns:a16="http://schemas.microsoft.com/office/drawing/2014/main" val="306315101"/>
                    </a:ext>
                  </a:extLst>
                </a:gridCol>
                <a:gridCol w="750797">
                  <a:extLst>
                    <a:ext uri="{9D8B030D-6E8A-4147-A177-3AD203B41FA5}">
                      <a16:colId xmlns:a16="http://schemas.microsoft.com/office/drawing/2014/main" val="3515237676"/>
                    </a:ext>
                  </a:extLst>
                </a:gridCol>
                <a:gridCol w="737084">
                  <a:extLst>
                    <a:ext uri="{9D8B030D-6E8A-4147-A177-3AD203B41FA5}">
                      <a16:colId xmlns:a16="http://schemas.microsoft.com/office/drawing/2014/main" val="816510540"/>
                    </a:ext>
                  </a:extLst>
                </a:gridCol>
                <a:gridCol w="673661">
                  <a:extLst>
                    <a:ext uri="{9D8B030D-6E8A-4147-A177-3AD203B41FA5}">
                      <a16:colId xmlns:a16="http://schemas.microsoft.com/office/drawing/2014/main" val="1738774463"/>
                    </a:ext>
                  </a:extLst>
                </a:gridCol>
              </a:tblGrid>
              <a:tr h="1477877">
                <a:tc>
                  <a:txBody>
                    <a:bodyPr/>
                    <a:lstStyle/>
                    <a:p>
                      <a:pPr algn="ctr">
                        <a:lnSpc>
                          <a:spcPct val="150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Anon Case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Site ID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EA4"/>
                    </a:solidFill>
                  </a:tcPr>
                </a:tc>
                <a:tc>
                  <a:txBody>
                    <a:bodyPr/>
                    <a:lstStyle/>
                    <a:p>
                      <a:pPr algn="ctr">
                        <a:lnSpc>
                          <a:spcPct val="150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PALS or Complaints linked to 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EA4"/>
                    </a:solidFill>
                  </a:tcPr>
                </a:tc>
                <a:tc>
                  <a:txBody>
                    <a:bodyPr/>
                    <a:lstStyle/>
                    <a:p>
                      <a:pPr algn="ctr">
                        <a:lnSpc>
                          <a:spcPct val="150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PE Lead in Liaison role vs PE team in place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EA4"/>
                    </a:solidFill>
                  </a:tcPr>
                </a:tc>
                <a:tc>
                  <a:txBody>
                    <a:bodyPr/>
                    <a:lstStyle/>
                    <a:p>
                      <a:pPr algn="ctr">
                        <a:lnSpc>
                          <a:spcPct val="150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Explicit budget (other than staffing) for 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EA4"/>
                    </a:solidFill>
                  </a:tcPr>
                </a:tc>
                <a:tc>
                  <a:txBody>
                    <a:bodyPr/>
                    <a:lstStyle/>
                    <a:p>
                      <a:pPr algn="ctr">
                        <a:lnSpc>
                          <a:spcPct val="150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PE Lead or reporting more than 2 steps removed from the Board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EA4"/>
                    </a:solidFill>
                  </a:tcPr>
                </a:tc>
                <a:tc>
                  <a:txBody>
                    <a:bodyPr/>
                    <a:lstStyle/>
                    <a:p>
                      <a:pPr algn="ctr">
                        <a:lnSpc>
                          <a:spcPct val="150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Patient Safety triangulated or explicitly linked to PE work or not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EA4"/>
                    </a:solidFill>
                  </a:tcPr>
                </a:tc>
                <a:tc>
                  <a:txBody>
                    <a:bodyPr/>
                    <a:lstStyle/>
                    <a:p>
                      <a:pPr algn="ctr">
                        <a:lnSpc>
                          <a:spcPct val="150000"/>
                        </a:lnSpc>
                        <a:spcAft>
                          <a:spcPts val="0"/>
                        </a:spcAft>
                      </a:pPr>
                      <a:r>
                        <a:rPr lang="en-GB" sz="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Quality initiatives triangulated or explicitly linked to PE work or not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EA4"/>
                    </a:solidFill>
                  </a:tcPr>
                </a:tc>
                <a:tc>
                  <a:txBody>
                    <a:bodyPr/>
                    <a:lstStyle/>
                    <a:p>
                      <a:pPr algn="ctr">
                        <a:lnSpc>
                          <a:spcPct val="150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SU &amp; Carer involvement or PPI is meaningful (0-4)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EA4"/>
                    </a:solidFill>
                  </a:tcPr>
                </a:tc>
                <a:tc>
                  <a:txBody>
                    <a:bodyPr/>
                    <a:lstStyle/>
                    <a:p>
                      <a:pPr algn="ctr">
                        <a:lnSpc>
                          <a:spcPct val="150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Data collection (0-3)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EA4"/>
                    </a:solidFill>
                  </a:tcPr>
                </a:tc>
                <a:tc>
                  <a:txBody>
                    <a:bodyPr/>
                    <a:lstStyle/>
                    <a:p>
                      <a:pPr algn="ctr">
                        <a:lnSpc>
                          <a:spcPct val="150000"/>
                        </a:lnSpc>
                        <a:spcAft>
                          <a:spcPts val="0"/>
                        </a:spcAft>
                      </a:pPr>
                      <a:r>
                        <a:rPr lang="en-GB" sz="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Complete cycle (0-4)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EA4"/>
                    </a:solidFill>
                  </a:tcPr>
                </a:tc>
                <a:tc>
                  <a:txBody>
                    <a:bodyPr/>
                    <a:lstStyle/>
                    <a:p>
                      <a:pPr algn="ctr">
                        <a:lnSpc>
                          <a:spcPct val="150000"/>
                        </a:lnSpc>
                        <a:spcAft>
                          <a:spcPts val="0"/>
                        </a:spcAf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TOTALS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33300776"/>
                  </a:ext>
                </a:extLst>
              </a:tr>
              <a:tr h="184735">
                <a:tc>
                  <a:txBody>
                    <a:bodyPr/>
                    <a:lstStyle/>
                    <a:p>
                      <a:pPr algn="just">
                        <a:lnSpc>
                          <a:spcPct val="150000"/>
                        </a:lnSpc>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NHSProvA09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48693894"/>
                  </a:ext>
                </a:extLst>
              </a:tr>
              <a:tr h="184735">
                <a:tc>
                  <a:txBody>
                    <a:bodyPr/>
                    <a:lstStyle/>
                    <a:p>
                      <a:pPr algn="just">
                        <a:lnSpc>
                          <a:spcPct val="150000"/>
                        </a:lnSpc>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NHSProvA13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44624191"/>
                  </a:ext>
                </a:extLst>
              </a:tr>
              <a:tr h="184735">
                <a:tc>
                  <a:txBody>
                    <a:bodyPr/>
                    <a:lstStyle/>
                    <a:p>
                      <a:pPr algn="just">
                        <a:lnSpc>
                          <a:spcPct val="150000"/>
                        </a:lnSpc>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NHSProvA27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just">
                        <a:lnSpc>
                          <a:spcPct val="150000"/>
                        </a:lnSpc>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8603751"/>
                  </a:ext>
                </a:extLst>
              </a:tr>
              <a:tr h="184735">
                <a:tc>
                  <a:txBody>
                    <a:bodyPr/>
                    <a:lstStyle/>
                    <a:p>
                      <a:pPr algn="just">
                        <a:lnSpc>
                          <a:spcPct val="150000"/>
                        </a:lnSpc>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NHSProvA29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93660093"/>
                  </a:ext>
                </a:extLst>
              </a:tr>
              <a:tr h="184735">
                <a:tc>
                  <a:txBody>
                    <a:bodyPr/>
                    <a:lstStyle/>
                    <a:p>
                      <a:pPr algn="just">
                        <a:lnSpc>
                          <a:spcPct val="150000"/>
                        </a:lnSpc>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NHSProvA33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01090232"/>
                  </a:ext>
                </a:extLst>
              </a:tr>
              <a:tr h="184735">
                <a:tc>
                  <a:txBody>
                    <a:bodyPr/>
                    <a:lstStyle/>
                    <a:p>
                      <a:pPr algn="just">
                        <a:lnSpc>
                          <a:spcPct val="150000"/>
                        </a:lnSpc>
                        <a:spcAft>
                          <a:spcPts val="0"/>
                        </a:spcAft>
                      </a:pPr>
                      <a:r>
                        <a:rPr lang="en-GB" sz="800" b="1">
                          <a:effectLst/>
                          <a:latin typeface="Arial" panose="020B0604020202020204" pitchFamily="34" charset="0"/>
                          <a:ea typeface="Times New Roman" panose="02020603050405020304" pitchFamily="18" charset="0"/>
                          <a:cs typeface="Times New Roman" panose="02020603050405020304" pitchFamily="18" charset="0"/>
                        </a:rPr>
                        <a:t>NHSProvA37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50000"/>
                        </a:lnSpc>
                        <a:spcAft>
                          <a:spcPts val="0"/>
                        </a:spcAf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51201317"/>
                  </a:ext>
                </a:extLst>
              </a:tr>
            </a:tbl>
          </a:graphicData>
        </a:graphic>
      </p:graphicFrame>
      <p:sp>
        <p:nvSpPr>
          <p:cNvPr id="13" name="Rectangle 3"/>
          <p:cNvSpPr>
            <a:spLocks noChangeArrowheads="1"/>
          </p:cNvSpPr>
          <p:nvPr/>
        </p:nvSpPr>
        <p:spPr bwMode="auto">
          <a:xfrm>
            <a:off x="5057218" y="3798473"/>
            <a:ext cx="39072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t>
            </a:r>
            <a:r>
              <a:rPr kumimoji="0" lang="en-GB" altLang="en-US" sz="1600"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igure 4</a:t>
            </a:r>
            <a:r>
              <a:rPr kumimoji="0" lang="en-GB" altLang="en-US" sz="16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160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Extracted case sites from WP2</a:t>
            </a:r>
            <a:endParaRPr kumimoji="0" lang="en-GB" altLang="en-US" sz="2400" i="1"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5457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15516" y="806244"/>
            <a:ext cx="8604956" cy="2694763"/>
          </a:xfrm>
        </p:spPr>
        <p:txBody>
          <a:bodyPr/>
          <a:lstStyle/>
          <a:p>
            <a:pPr algn="just"/>
            <a:r>
              <a:rPr lang="en-GB" b="1" dirty="0" smtClean="0">
                <a:solidFill>
                  <a:srgbClr val="14A3D5"/>
                </a:solidFill>
              </a:rPr>
              <a:t>Aim:</a:t>
            </a:r>
            <a:r>
              <a:rPr lang="en-GB" dirty="0" smtClean="0">
                <a:solidFill>
                  <a:srgbClr val="14A3D5"/>
                </a:solidFill>
              </a:rPr>
              <a:t> </a:t>
            </a:r>
            <a:r>
              <a:rPr lang="en-GB" dirty="0" smtClean="0"/>
              <a:t>To evaluate the collection, analysis and use of patient experience data in adult inpatient mental health services to find out ‘what works’, for whom, how, when, where, and why?</a:t>
            </a:r>
          </a:p>
          <a:p>
            <a:pPr algn="just"/>
            <a:endParaRPr lang="en-GB" b="1" dirty="0"/>
          </a:p>
          <a:p>
            <a:pPr algn="just"/>
            <a:r>
              <a:rPr lang="en-GB" b="1" dirty="0" smtClean="0">
                <a:solidFill>
                  <a:srgbClr val="14A3D5"/>
                </a:solidFill>
              </a:rPr>
              <a:t>Method: </a:t>
            </a:r>
            <a:r>
              <a:rPr lang="en-GB" dirty="0" smtClean="0"/>
              <a:t>To conduct a </a:t>
            </a:r>
            <a:r>
              <a:rPr lang="en-GB" i="1" dirty="0" smtClean="0"/>
              <a:t>realist evaluation </a:t>
            </a:r>
            <a:r>
              <a:rPr lang="en-GB" dirty="0" smtClean="0"/>
              <a:t>of patient experience work being undertaken in six case sites across NHS England.</a:t>
            </a:r>
          </a:p>
          <a:p>
            <a:pPr algn="just"/>
            <a:endParaRPr lang="en-GB" b="1" i="1" dirty="0" smtClean="0"/>
          </a:p>
          <a:p>
            <a:pPr algn="just"/>
            <a:r>
              <a:rPr lang="en-GB" b="1" i="1" dirty="0" smtClean="0"/>
              <a:t>This involved conducting interviews with:</a:t>
            </a:r>
            <a:endParaRPr lang="en-GB" b="1" i="1" dirty="0"/>
          </a:p>
        </p:txBody>
      </p:sp>
      <p:sp>
        <p:nvSpPr>
          <p:cNvPr id="5" name="Text Placeholder 2"/>
          <p:cNvSpPr>
            <a:spLocks noGrp="1"/>
          </p:cNvSpPr>
          <p:nvPr>
            <p:ph type="body" sz="quarter" idx="10"/>
          </p:nvPr>
        </p:nvSpPr>
        <p:spPr>
          <a:xfrm>
            <a:off x="179512" y="188640"/>
            <a:ext cx="4104455" cy="648816"/>
          </a:xfrm>
        </p:spPr>
        <p:txBody>
          <a:bodyPr/>
          <a:lstStyle/>
          <a:p>
            <a:r>
              <a:rPr lang="en-US" dirty="0" smtClean="0"/>
              <a:t>Overview of WP3</a:t>
            </a:r>
            <a:endParaRPr lang="en-US" dirty="0"/>
          </a:p>
        </p:txBody>
      </p:sp>
      <p:graphicFrame>
        <p:nvGraphicFramePr>
          <p:cNvPr id="7" name="Diagram 6"/>
          <p:cNvGraphicFramePr/>
          <p:nvPr>
            <p:extLst/>
          </p:nvPr>
        </p:nvGraphicFramePr>
        <p:xfrm>
          <a:off x="1115616" y="2881775"/>
          <a:ext cx="6840760"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71500" y="5331788"/>
            <a:ext cx="8964996" cy="369332"/>
          </a:xfrm>
          <a:prstGeom prst="rect">
            <a:avLst/>
          </a:prstGeom>
          <a:noFill/>
        </p:spPr>
        <p:txBody>
          <a:bodyPr wrap="square" rtlCol="0">
            <a:spAutoFit/>
          </a:bodyPr>
          <a:lstStyle/>
          <a:p>
            <a:pPr algn="ctr"/>
            <a:r>
              <a:rPr lang="en-GB" b="1" dirty="0" smtClean="0"/>
              <a:t>Proposed interview numbers: In total 30 </a:t>
            </a:r>
            <a:r>
              <a:rPr lang="en-GB" b="1" dirty="0"/>
              <a:t>interviews per site </a:t>
            </a:r>
            <a:r>
              <a:rPr lang="en-GB" b="1" dirty="0" smtClean="0"/>
              <a:t>= 180 interviews across six sites</a:t>
            </a:r>
            <a:endParaRPr lang="en-GB" dirty="0"/>
          </a:p>
        </p:txBody>
      </p:sp>
    </p:spTree>
    <p:extLst>
      <p:ext uri="{BB962C8B-B14F-4D97-AF65-F5344CB8AC3E}">
        <p14:creationId xmlns:p14="http://schemas.microsoft.com/office/powerpoint/2010/main" val="3851445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6/12 Warwi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12 departmental lock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12 departmental lock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12 departmental lock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key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12 Warwi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2 Warwi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12 Warwi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12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12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2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12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2 departmental lock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1413</Words>
  <Application>Microsoft Office PowerPoint</Application>
  <PresentationFormat>On-screen Show (4:3)</PresentationFormat>
  <Paragraphs>219</Paragraphs>
  <Slides>15</Slides>
  <Notes>12</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15</vt:i4>
      </vt:variant>
    </vt:vector>
  </HeadingPairs>
  <TitlesOfParts>
    <vt:vector size="33" baseType="lpstr">
      <vt:lpstr>Arial</vt:lpstr>
      <vt:lpstr>Calibri</vt:lpstr>
      <vt:lpstr>Lato</vt:lpstr>
      <vt:lpstr>Times New Roman</vt:lpstr>
      <vt:lpstr>6/12 Warwick</vt:lpstr>
      <vt:lpstr>4/12 Warwick</vt:lpstr>
      <vt:lpstr>1/12 Warwick</vt:lpstr>
      <vt:lpstr>8/12 Warwick</vt:lpstr>
      <vt:lpstr>6/12 university</vt:lpstr>
      <vt:lpstr>4/12 university</vt:lpstr>
      <vt:lpstr>1/12 university</vt:lpstr>
      <vt:lpstr>8/12 university</vt:lpstr>
      <vt:lpstr>1/12 departmental lockup</vt:lpstr>
      <vt:lpstr>4/12 departmental lockup</vt:lpstr>
      <vt:lpstr>6/12 departmental lockup</vt:lpstr>
      <vt:lpstr>8/12 departmental lockup</vt:lpstr>
      <vt:lpstr>keyline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Warwick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Patria, Jetinder</dc:creator>
  <cp:lastModifiedBy>Fenton, Sarah-Jane</cp:lastModifiedBy>
  <cp:revision>90</cp:revision>
  <dcterms:created xsi:type="dcterms:W3CDTF">2015-04-29T08:55:57Z</dcterms:created>
  <dcterms:modified xsi:type="dcterms:W3CDTF">2018-05-11T15:05:25Z</dcterms:modified>
</cp:coreProperties>
</file>