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2" y="-5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D1DB42-A47C-4CFD-85CF-508A4DDB83ED}" type="datetimeFigureOut">
              <a:rPr lang="en-GB" smtClean="0"/>
              <a:t>15/05/2018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DBC754-BEDE-4148-926B-A99A6A1CA75A}" type="slidenum">
              <a:rPr lang="en-GB" smtClean="0"/>
              <a:t>‹#›</a:t>
            </a:fld>
            <a:endParaRPr lang="en-GB"/>
          </a:p>
        </p:txBody>
      </p:sp>
    </p:spTree>
    <p:extLst>
      <p:ext uri="{BB962C8B-B14F-4D97-AF65-F5344CB8AC3E}">
        <p14:creationId xmlns:p14="http://schemas.microsoft.com/office/powerpoint/2010/main" val="2360507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My</a:t>
            </a:r>
            <a:r>
              <a:rPr lang="en-GB" baseline="0" dirty="0" smtClean="0"/>
              <a:t> name is Dr Sally Askey-Jones. I am a clinical psychologist working in Older Adult Mental Health Services in Cumbria. </a:t>
            </a:r>
          </a:p>
          <a:p>
            <a:r>
              <a:rPr lang="en-GB" baseline="0" dirty="0" smtClean="0"/>
              <a:t>I am here today on behalf of Ashley Tiplady to talk to you about our new research project.  This is an extension on two previous doctorate projects. </a:t>
            </a:r>
          </a:p>
          <a:p>
            <a:r>
              <a:rPr lang="en-GB" baseline="0" dirty="0" smtClean="0"/>
              <a:t>I aim to talk to you briefly about the rationale for the study, and provide you with information about the methodology and intervention.</a:t>
            </a:r>
            <a:endParaRPr lang="en-GB" dirty="0"/>
          </a:p>
        </p:txBody>
      </p:sp>
      <p:sp>
        <p:nvSpPr>
          <p:cNvPr id="4" name="Slide Number Placeholder 3"/>
          <p:cNvSpPr>
            <a:spLocks noGrp="1"/>
          </p:cNvSpPr>
          <p:nvPr>
            <p:ph type="sldNum" sz="quarter" idx="10"/>
          </p:nvPr>
        </p:nvSpPr>
        <p:spPr/>
        <p:txBody>
          <a:bodyPr/>
          <a:lstStyle/>
          <a:p>
            <a:fld id="{E3DBC754-BEDE-4148-926B-A99A6A1CA75A}" type="slidenum">
              <a:rPr lang="en-GB" smtClean="0"/>
              <a:t>1</a:t>
            </a:fld>
            <a:endParaRPr lang="en-GB"/>
          </a:p>
        </p:txBody>
      </p:sp>
    </p:spTree>
    <p:extLst>
      <p:ext uri="{BB962C8B-B14F-4D97-AF65-F5344CB8AC3E}">
        <p14:creationId xmlns:p14="http://schemas.microsoft.com/office/powerpoint/2010/main" val="4172296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is a high prevalence of anxiety and depression</a:t>
            </a:r>
            <a:r>
              <a:rPr lang="en-GB" baseline="0" dirty="0" smtClean="0"/>
              <a:t> across the general population.  These disorders, when mild to moderate are often treated in IAPT services with CBT.  CBT models have become more disorder specific with specific maintaining factors of each disorder identified. Whilst the evidence supports the use of disorder specific models, many patients present with </a:t>
            </a:r>
            <a:r>
              <a:rPr lang="en-GB" baseline="0" dirty="0" err="1" smtClean="0"/>
              <a:t>signficant</a:t>
            </a:r>
            <a:r>
              <a:rPr lang="en-GB" baseline="0" dirty="0" smtClean="0"/>
              <a:t> comorbidity making it difficult for therapists to know where to start and to work systematically with patients.  In light of these difficulties, therapists are </a:t>
            </a:r>
            <a:r>
              <a:rPr lang="en-GB" baseline="0" dirty="0" err="1" smtClean="0"/>
              <a:t>considerring</a:t>
            </a:r>
            <a:r>
              <a:rPr lang="en-GB" baseline="0" dirty="0" smtClean="0"/>
              <a:t> working in different transdiagnostic ways,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smtClean="0">
                <a:ln>
                  <a:noFill/>
                </a:ln>
                <a:solidFill>
                  <a:prstClr val="black"/>
                </a:solidFill>
                <a:effectLst/>
                <a:uLnTx/>
                <a:uFillTx/>
                <a:latin typeface="Arial"/>
                <a:ea typeface="+mn-ea"/>
                <a:cs typeface="Arial"/>
              </a:rPr>
              <a:t>Transdiagnostic’ can be understood as any approach which does not place an emphasis on diagnostic category (</a:t>
            </a:r>
            <a:r>
              <a:rPr kumimoji="0" lang="en-GB" sz="2400" b="0" i="0" u="none" strike="noStrike" kern="1200" cap="none" spc="0" normalizeH="0" baseline="0" noProof="0" dirty="0" err="1" smtClean="0">
                <a:ln>
                  <a:noFill/>
                </a:ln>
                <a:solidFill>
                  <a:prstClr val="black"/>
                </a:solidFill>
                <a:effectLst/>
                <a:uLnTx/>
                <a:uFillTx/>
                <a:latin typeface="Arial"/>
                <a:ea typeface="+mn-ea"/>
                <a:cs typeface="Arial"/>
              </a:rPr>
              <a:t>Craske</a:t>
            </a:r>
            <a:r>
              <a:rPr kumimoji="0" lang="en-GB" sz="2400" b="0" i="0" u="none" strike="noStrike" kern="1200" cap="none" spc="0" normalizeH="0" baseline="0" noProof="0" dirty="0" smtClean="0">
                <a:ln>
                  <a:noFill/>
                </a:ln>
                <a:solidFill>
                  <a:prstClr val="black"/>
                </a:solidFill>
                <a:effectLst/>
                <a:uLnTx/>
                <a:uFillTx/>
                <a:latin typeface="Arial"/>
                <a:ea typeface="+mn-ea"/>
                <a:cs typeface="Arial"/>
              </a:rPr>
              <a:t>, 2014)</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smtClean="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smtClean="0">
                <a:ln>
                  <a:noFill/>
                </a:ln>
                <a:solidFill>
                  <a:prstClr val="black"/>
                </a:solidFill>
                <a:effectLst/>
                <a:uLnTx/>
                <a:uFillTx/>
                <a:latin typeface="Arial"/>
                <a:ea typeface="+mn-ea"/>
                <a:cs typeface="Arial"/>
              </a:rPr>
              <a:t>High rates of comorbidity in anxiety disorders mean that interest is growing in ‘Transdiagnostic’ approaches (Clark, 2009).</a:t>
            </a:r>
            <a:endParaRPr kumimoji="0" lang="en-GB" sz="2400" b="0" i="0" u="none" strike="noStrike" kern="1200" cap="none" spc="0" normalizeH="0" baseline="0" noProof="0" dirty="0" smtClean="0">
              <a:ln>
                <a:noFill/>
              </a:ln>
              <a:solidFill>
                <a:srgbClr val="000000"/>
              </a:solidFill>
              <a:effectLst/>
              <a:uLnTx/>
              <a:uFillTx/>
              <a:latin typeface="Arial"/>
              <a:ea typeface="+mn-ea"/>
              <a:cs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smtClean="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smtClean="0">
                <a:ln>
                  <a:noFill/>
                </a:ln>
                <a:solidFill>
                  <a:prstClr val="black"/>
                </a:solidFill>
                <a:effectLst/>
                <a:uLnTx/>
                <a:uFillTx/>
                <a:latin typeface="Arial"/>
                <a:ea typeface="+mn-ea"/>
                <a:cs typeface="Arial"/>
              </a:rPr>
              <a:t>There is a growing trend in Transdiagnostic research toward targeting psychological processes which are common to a range of disorders, such as </a:t>
            </a:r>
            <a:r>
              <a:rPr kumimoji="0" lang="en-GB" sz="2400" b="0" i="1" u="none" strike="noStrike" kern="1200" cap="none" spc="0" normalizeH="0" baseline="0" noProof="0" dirty="0" smtClean="0">
                <a:ln>
                  <a:noFill/>
                </a:ln>
                <a:solidFill>
                  <a:prstClr val="black"/>
                </a:solidFill>
                <a:effectLst/>
                <a:uLnTx/>
                <a:uFillTx/>
                <a:latin typeface="Arial"/>
                <a:ea typeface="+mn-ea"/>
                <a:cs typeface="Arial"/>
              </a:rPr>
              <a:t>Intolerance of Uncertainty</a:t>
            </a:r>
            <a:r>
              <a:rPr kumimoji="0" lang="en-GB" sz="2400" b="0" i="0" u="none" strike="noStrike" kern="1200" cap="none" spc="0" normalizeH="0" baseline="0" noProof="0" dirty="0" smtClean="0">
                <a:ln>
                  <a:noFill/>
                </a:ln>
                <a:solidFill>
                  <a:prstClr val="black"/>
                </a:solidFill>
                <a:effectLst/>
                <a:uLnTx/>
                <a:uFillTx/>
                <a:latin typeface="Arial"/>
                <a:ea typeface="+mn-ea"/>
                <a:cs typeface="Arial"/>
              </a:rPr>
              <a:t> (Tiplady, 2017)</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latin typeface="Arial"/>
                <a:ea typeface="Cambria"/>
                <a:cs typeface="Times New Roman"/>
              </a:rPr>
              <a:t> </a:t>
            </a:r>
            <a:endParaRPr lang="en-GB" sz="1200" dirty="0" smtClean="0">
              <a:latin typeface="Cambria"/>
              <a:ea typeface="Cambria"/>
              <a:cs typeface="Times New Roman"/>
            </a:endParaRPr>
          </a:p>
          <a:p>
            <a:r>
              <a:rPr lang="en-GB" dirty="0" smtClean="0"/>
              <a:t>What is IU? Why is it important? </a:t>
            </a:r>
          </a:p>
          <a:p>
            <a:pPr marL="0" indent="0">
              <a:buNone/>
            </a:pPr>
            <a:r>
              <a:rPr lang="en-GB" sz="1200" dirty="0" smtClean="0">
                <a:latin typeface="Arial"/>
                <a:cs typeface="Arial"/>
              </a:rPr>
              <a:t>A psychological process in which individuals experience uncertain or ambiguous situations as stressful or unpleasa</a:t>
            </a:r>
            <a:r>
              <a:rPr lang="en-GB" sz="1200" dirty="0" smtClean="0"/>
              <a:t>nt, even if there is no clear threat of a negative outcome </a:t>
            </a:r>
            <a:r>
              <a:rPr lang="en-GB" sz="1200" dirty="0" smtClean="0">
                <a:latin typeface="Arial" panose="020B0604020202020204" pitchFamily="34" charset="0"/>
                <a:cs typeface="Arial" panose="020B0604020202020204" pitchFamily="34" charset="0"/>
              </a:rPr>
              <a:t>(e.g. Carleton et al, 2007).</a:t>
            </a:r>
          </a:p>
          <a:p>
            <a:pPr marL="0" indent="0">
              <a:buNone/>
            </a:pPr>
            <a:endParaRPr lang="en-GB" sz="1200" dirty="0" smtClean="0">
              <a:latin typeface="Arial"/>
              <a:cs typeface="Arial"/>
            </a:endParaRPr>
          </a:p>
          <a:p>
            <a:pPr marL="0" indent="0">
              <a:buNone/>
            </a:pPr>
            <a:r>
              <a:rPr lang="en-GB" sz="1200" dirty="0" smtClean="0">
                <a:latin typeface="Arial"/>
                <a:cs typeface="Arial"/>
              </a:rPr>
              <a:t>Initially identified as a component operating in Generalised Anxiety Disorder – worries around “What if?” (Freeston et al, 1994)</a:t>
            </a:r>
          </a:p>
          <a:p>
            <a:pPr marL="0" indent="0">
              <a:buNone/>
            </a:pPr>
            <a:endParaRPr lang="en-GB" sz="1200" dirty="0" smtClean="0">
              <a:latin typeface="Arial"/>
              <a:cs typeface="Arial"/>
            </a:endParaRPr>
          </a:p>
          <a:p>
            <a:pPr marL="0" indent="0">
              <a:buNone/>
            </a:pPr>
            <a:r>
              <a:rPr lang="en-GB" sz="1200" dirty="0" smtClean="0">
                <a:latin typeface="Arial"/>
                <a:cs typeface="Arial"/>
              </a:rPr>
              <a:t>Thought to be made up of two factors – Desire for Predictability (DP) and Behavioural Paralysis (BP). (</a:t>
            </a:r>
            <a:r>
              <a:rPr lang="en-GB" sz="1200" dirty="0" err="1" smtClean="0">
                <a:latin typeface="Arial"/>
                <a:cs typeface="Arial"/>
              </a:rPr>
              <a:t>Birrell</a:t>
            </a:r>
            <a:r>
              <a:rPr lang="en-GB" sz="1200" dirty="0" smtClean="0">
                <a:latin typeface="Arial"/>
                <a:cs typeface="Arial"/>
              </a:rPr>
              <a:t> et al, 2011).</a:t>
            </a:r>
          </a:p>
          <a:p>
            <a:pPr marL="0" indent="0">
              <a:buNone/>
            </a:pPr>
            <a:r>
              <a:rPr lang="en-GB" sz="1200" dirty="0" smtClean="0">
                <a:latin typeface="Arial"/>
                <a:cs typeface="Arial"/>
              </a:rPr>
              <a:t>A psychological process in which individuals experience uncertain or ambiguous situations as stressful or unpleasa</a:t>
            </a:r>
            <a:r>
              <a:rPr lang="en-GB" sz="1200" dirty="0" smtClean="0"/>
              <a:t>nt, even if there is no clear threat of a negative outcome </a:t>
            </a:r>
            <a:r>
              <a:rPr lang="en-GB" sz="1200" dirty="0" smtClean="0">
                <a:latin typeface="Arial" panose="020B0604020202020204" pitchFamily="34" charset="0"/>
                <a:cs typeface="Arial" panose="020B0604020202020204" pitchFamily="34" charset="0"/>
              </a:rPr>
              <a:t>(e.g. Carleton et al, 2007).</a:t>
            </a:r>
          </a:p>
          <a:p>
            <a:pPr marL="0" indent="0">
              <a:buNone/>
            </a:pPr>
            <a:endParaRPr lang="en-GB" sz="1200" dirty="0" smtClean="0">
              <a:latin typeface="Arial"/>
              <a:cs typeface="Arial"/>
            </a:endParaRPr>
          </a:p>
          <a:p>
            <a:pPr marL="0" indent="0">
              <a:buNone/>
            </a:pPr>
            <a:r>
              <a:rPr lang="en-GB" sz="1200" dirty="0" smtClean="0">
                <a:latin typeface="Arial"/>
                <a:cs typeface="Arial"/>
              </a:rPr>
              <a:t>Initially identified as a component operating in Generalised Anxiety Disorder – worries around “What if?” (Freeston et al, 1994)</a:t>
            </a:r>
          </a:p>
          <a:p>
            <a:pPr marL="0" indent="0">
              <a:buNone/>
            </a:pPr>
            <a:endParaRPr lang="en-GB" sz="1200" dirty="0" smtClean="0">
              <a:latin typeface="Arial"/>
              <a:cs typeface="Arial"/>
            </a:endParaRPr>
          </a:p>
          <a:p>
            <a:pPr marL="0" indent="0">
              <a:buNone/>
            </a:pPr>
            <a:r>
              <a:rPr lang="en-GB" sz="1200" dirty="0" smtClean="0">
                <a:latin typeface="Arial"/>
                <a:cs typeface="Arial"/>
              </a:rPr>
              <a:t>Thought to be made up of two factors – Desire for Predictability (DP) and Behavioural Paralysis (BP). (</a:t>
            </a:r>
            <a:r>
              <a:rPr lang="en-GB" sz="1200" dirty="0" err="1" smtClean="0">
                <a:latin typeface="Arial"/>
                <a:cs typeface="Arial"/>
              </a:rPr>
              <a:t>Birrell</a:t>
            </a:r>
            <a:r>
              <a:rPr lang="en-GB" sz="1200" dirty="0" smtClean="0">
                <a:latin typeface="Arial"/>
                <a:cs typeface="Arial"/>
              </a:rPr>
              <a:t> et al, 2011).</a:t>
            </a:r>
          </a:p>
          <a:p>
            <a:pPr marL="0" lvl="0" indent="0">
              <a:buNone/>
            </a:pPr>
            <a:r>
              <a:rPr lang="en-GB" sz="1200" dirty="0" smtClean="0">
                <a:solidFill>
                  <a:prstClr val="black"/>
                </a:solidFill>
                <a:latin typeface="Arial"/>
                <a:cs typeface="Arial"/>
              </a:rPr>
              <a:t>Changes in Intolerance of Uncertainty are associated with symptom improvement across a range of disorders such as Social Anxiety and Health Anxiety  (McEvoy and Erceg-</a:t>
            </a:r>
            <a:r>
              <a:rPr lang="en-GB" sz="1200" dirty="0" err="1" smtClean="0">
                <a:solidFill>
                  <a:prstClr val="black"/>
                </a:solidFill>
                <a:latin typeface="Arial"/>
                <a:cs typeface="Arial"/>
              </a:rPr>
              <a:t>Hurn</a:t>
            </a:r>
            <a:r>
              <a:rPr lang="en-GB" sz="1200" dirty="0" smtClean="0">
                <a:solidFill>
                  <a:prstClr val="black"/>
                </a:solidFill>
                <a:latin typeface="Arial"/>
                <a:cs typeface="Arial"/>
              </a:rPr>
              <a:t>, 2016).</a:t>
            </a:r>
          </a:p>
          <a:p>
            <a:pPr marL="0" lvl="0" indent="0">
              <a:buNone/>
            </a:pPr>
            <a:endParaRPr lang="en-GB" sz="1200" dirty="0" smtClean="0">
              <a:solidFill>
                <a:prstClr val="black"/>
              </a:solidFill>
              <a:latin typeface="Arial"/>
              <a:cs typeface="Arial"/>
            </a:endParaRPr>
          </a:p>
          <a:p>
            <a:pPr marL="0" lvl="0" indent="0">
              <a:buNone/>
            </a:pPr>
            <a:r>
              <a:rPr lang="en-GB" sz="1200" dirty="0" smtClean="0">
                <a:solidFill>
                  <a:prstClr val="black"/>
                </a:solidFill>
                <a:latin typeface="Arial"/>
                <a:cs typeface="Arial"/>
              </a:rPr>
              <a:t>One study suggested that change in IU happened before changes in symptoms of  Generalised Anxiety Disorder (</a:t>
            </a:r>
            <a:r>
              <a:rPr lang="en-GB" sz="1200" dirty="0" err="1" smtClean="0">
                <a:solidFill>
                  <a:prstClr val="black"/>
                </a:solidFill>
                <a:latin typeface="Arial"/>
                <a:cs typeface="Arial"/>
              </a:rPr>
              <a:t>Dugas</a:t>
            </a:r>
            <a:r>
              <a:rPr lang="en-GB" sz="1200" dirty="0" smtClean="0">
                <a:solidFill>
                  <a:prstClr val="black"/>
                </a:solidFill>
                <a:latin typeface="Arial"/>
                <a:cs typeface="Arial"/>
              </a:rPr>
              <a:t> and </a:t>
            </a:r>
            <a:r>
              <a:rPr lang="en-GB" sz="1200" dirty="0" err="1" smtClean="0">
                <a:solidFill>
                  <a:prstClr val="black"/>
                </a:solidFill>
                <a:latin typeface="Arial"/>
                <a:cs typeface="Arial"/>
              </a:rPr>
              <a:t>Ladouceur</a:t>
            </a:r>
            <a:r>
              <a:rPr lang="en-GB" sz="1200" dirty="0" smtClean="0">
                <a:solidFill>
                  <a:prstClr val="black"/>
                </a:solidFill>
                <a:latin typeface="Arial"/>
                <a:cs typeface="Arial"/>
              </a:rPr>
              <a:t>, 2000).</a:t>
            </a:r>
          </a:p>
          <a:p>
            <a:pPr marL="0" lvl="0" indent="0">
              <a:buNone/>
            </a:pPr>
            <a:endParaRPr lang="en-GB" sz="1200" dirty="0" smtClean="0">
              <a:solidFill>
                <a:prstClr val="black"/>
              </a:solidFill>
              <a:latin typeface="Arial"/>
              <a:cs typeface="Arial"/>
            </a:endParaRPr>
          </a:p>
          <a:p>
            <a:pPr marL="0" lvl="0" indent="0">
              <a:buNone/>
            </a:pPr>
            <a:r>
              <a:rPr lang="en-GB" sz="1200" dirty="0" smtClean="0">
                <a:solidFill>
                  <a:prstClr val="black"/>
                </a:solidFill>
                <a:latin typeface="Arial"/>
                <a:cs typeface="Arial"/>
              </a:rPr>
              <a:t>Growing evidence to suggest IU operates across a range of disorders including Social Anxiety Disorder, Obsessive Compulsive Disorder and Panic Disorder (Einstein, 2014).</a:t>
            </a:r>
          </a:p>
          <a:p>
            <a:r>
              <a:rPr lang="en-GB" sz="1200" b="1" i="1" dirty="0" smtClean="0">
                <a:latin typeface="Arial"/>
                <a:cs typeface="Arial"/>
              </a:rPr>
              <a:t>SO</a:t>
            </a:r>
            <a:r>
              <a:rPr lang="en-GB" sz="1200" b="1" dirty="0" smtClean="0">
                <a:latin typeface="Arial"/>
                <a:cs typeface="Arial"/>
              </a:rPr>
              <a:t> …</a:t>
            </a:r>
            <a:r>
              <a:rPr lang="en-GB" sz="1200" dirty="0" smtClean="0">
                <a:latin typeface="Arial"/>
                <a:cs typeface="Arial"/>
              </a:rPr>
              <a:t>if IU appears to be a ‘transdiagnostic’ construct, appearing in a range of disorders</a:t>
            </a:r>
          </a:p>
          <a:p>
            <a:endParaRPr lang="en-GB" dirty="0" smtClean="0"/>
          </a:p>
          <a:p>
            <a:r>
              <a:rPr lang="en-GB" sz="1200" b="1" i="1" dirty="0" smtClean="0">
                <a:latin typeface="Arial"/>
                <a:cs typeface="Arial"/>
              </a:rPr>
              <a:t>AND…</a:t>
            </a:r>
            <a:r>
              <a:rPr lang="en-GB" sz="1200" dirty="0" smtClean="0">
                <a:latin typeface="Arial"/>
                <a:cs typeface="Arial"/>
              </a:rPr>
              <a:t> If changes in IU are associated with changes in symptoms of specific disorders</a:t>
            </a:r>
          </a:p>
          <a:p>
            <a:endParaRPr lang="en-GB" dirty="0" smtClean="0"/>
          </a:p>
          <a:p>
            <a:r>
              <a:rPr lang="en-GB" sz="1200" dirty="0" smtClean="0">
                <a:latin typeface="Arial"/>
                <a:cs typeface="Arial"/>
              </a:rPr>
              <a:t>Can we target IU directly in therapy as a 'transdiagnostic' process?</a:t>
            </a:r>
          </a:p>
          <a:p>
            <a:endParaRPr lang="en-GB" sz="1200" dirty="0" smtClean="0">
              <a:latin typeface="Arial"/>
              <a:cs typeface="Arial"/>
            </a:endParaRPr>
          </a:p>
          <a:p>
            <a:pPr marL="0" lvl="0" indent="0">
              <a:buNone/>
            </a:pPr>
            <a:endParaRPr lang="en-GB" dirty="0"/>
          </a:p>
        </p:txBody>
      </p:sp>
      <p:sp>
        <p:nvSpPr>
          <p:cNvPr id="4" name="Slide Number Placeholder 3"/>
          <p:cNvSpPr>
            <a:spLocks noGrp="1"/>
          </p:cNvSpPr>
          <p:nvPr>
            <p:ph type="sldNum" sz="quarter" idx="10"/>
          </p:nvPr>
        </p:nvSpPr>
        <p:spPr/>
        <p:txBody>
          <a:bodyPr/>
          <a:lstStyle/>
          <a:p>
            <a:fld id="{E3DBC754-BEDE-4148-926B-A99A6A1CA75A}" type="slidenum">
              <a:rPr lang="en-GB" smtClean="0"/>
              <a:t>2</a:t>
            </a:fld>
            <a:endParaRPr lang="en-GB"/>
          </a:p>
        </p:txBody>
      </p:sp>
    </p:spTree>
    <p:extLst>
      <p:ext uri="{BB962C8B-B14F-4D97-AF65-F5344CB8AC3E}">
        <p14:creationId xmlns:p14="http://schemas.microsoft.com/office/powerpoint/2010/main" val="1690938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include people with the following diagnoses: or any combination of the disorders. </a:t>
            </a:r>
          </a:p>
          <a:p>
            <a:pPr lvl="0"/>
            <a:r>
              <a:rPr lang="en-GB" dirty="0" smtClean="0"/>
              <a:t>Generalised Anxiety Disorder (GAD),  Panic Disorder with or without Agoraphobia  Social Anxiety Disorder, Separation Anxiety Disorder , Illness Anxiety Disorder and Somatic Symptom Disorder, Obsessive Compulsive Disorder, Body Dysmorphic Disorder, Bulimia Nervosa, Binge Eating Disorder, or Other Specified Feeding or Eating Disorder, Co-morbid mild-moderate depression.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smtClean="0"/>
              <a:t>Exclusion:Severe</a:t>
            </a:r>
            <a:r>
              <a:rPr lang="en-GB" dirty="0" smtClean="0"/>
              <a:t> depression or depression as the primary disorder, Dementia, moderate to severe Learning Disability, substance use which would impair the ability to engage with therapy, active psychosis, severe risk of suicide, self-harm or harm to others</a:t>
            </a:r>
          </a:p>
          <a:p>
            <a:endParaRPr lang="en-GB" dirty="0"/>
          </a:p>
        </p:txBody>
      </p:sp>
      <p:sp>
        <p:nvSpPr>
          <p:cNvPr id="4" name="Slide Number Placeholder 3"/>
          <p:cNvSpPr>
            <a:spLocks noGrp="1"/>
          </p:cNvSpPr>
          <p:nvPr>
            <p:ph type="sldNum" sz="quarter" idx="10"/>
          </p:nvPr>
        </p:nvSpPr>
        <p:spPr/>
        <p:txBody>
          <a:bodyPr/>
          <a:lstStyle/>
          <a:p>
            <a:fld id="{E3DBC754-BEDE-4148-926B-A99A6A1CA75A}" type="slidenum">
              <a:rPr lang="en-GB" smtClean="0"/>
              <a:t>3</a:t>
            </a:fld>
            <a:endParaRPr lang="en-GB"/>
          </a:p>
        </p:txBody>
      </p:sp>
    </p:spTree>
    <p:extLst>
      <p:ext uri="{BB962C8B-B14F-4D97-AF65-F5344CB8AC3E}">
        <p14:creationId xmlns:p14="http://schemas.microsoft.com/office/powerpoint/2010/main" val="2075943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B158B4-5257-48A2-850A-B6477A3683E0}" type="datetimeFigureOut">
              <a:rPr lang="en-GB" smtClean="0"/>
              <a:t>15/05/2018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816267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B158B4-5257-48A2-850A-B6477A3683E0}" type="datetimeFigureOut">
              <a:rPr lang="en-GB" smtClean="0"/>
              <a:t>15/05/2018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248004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B158B4-5257-48A2-850A-B6477A3683E0}" type="datetimeFigureOut">
              <a:rPr lang="en-GB" smtClean="0"/>
              <a:t>15/05/2018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358205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B158B4-5257-48A2-850A-B6477A3683E0}" type="datetimeFigureOut">
              <a:rPr lang="en-GB" smtClean="0"/>
              <a:t>15/05/2018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2399078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158B4-5257-48A2-850A-B6477A3683E0}" type="datetimeFigureOut">
              <a:rPr lang="en-GB" smtClean="0"/>
              <a:t>15/05/2018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1266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B158B4-5257-48A2-850A-B6477A3683E0}" type="datetimeFigureOut">
              <a:rPr lang="en-GB" smtClean="0"/>
              <a:t>15/05/2018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1524412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B158B4-5257-48A2-850A-B6477A3683E0}" type="datetimeFigureOut">
              <a:rPr lang="en-GB" smtClean="0"/>
              <a:t>15/05/2018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3828544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B158B4-5257-48A2-850A-B6477A3683E0}" type="datetimeFigureOut">
              <a:rPr lang="en-GB" smtClean="0"/>
              <a:t>15/05/2018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3369602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158B4-5257-48A2-850A-B6477A3683E0}" type="datetimeFigureOut">
              <a:rPr lang="en-GB" smtClean="0"/>
              <a:t>15/05/2018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169882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158B4-5257-48A2-850A-B6477A3683E0}" type="datetimeFigureOut">
              <a:rPr lang="en-GB" smtClean="0"/>
              <a:t>15/05/2018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3695188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158B4-5257-48A2-850A-B6477A3683E0}" type="datetimeFigureOut">
              <a:rPr lang="en-GB" smtClean="0"/>
              <a:t>15/05/2018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3B6B29-DC87-40A7-A17F-AE9B6D32AA2F}" type="slidenum">
              <a:rPr lang="en-GB" smtClean="0"/>
              <a:t>‹#›</a:t>
            </a:fld>
            <a:endParaRPr lang="en-GB"/>
          </a:p>
        </p:txBody>
      </p:sp>
    </p:spTree>
    <p:extLst>
      <p:ext uri="{BB962C8B-B14F-4D97-AF65-F5344CB8AC3E}">
        <p14:creationId xmlns:p14="http://schemas.microsoft.com/office/powerpoint/2010/main" val="324521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158B4-5257-48A2-850A-B6477A3683E0}" type="datetimeFigureOut">
              <a:rPr lang="en-GB" smtClean="0"/>
              <a:t>15/05/2018</a:t>
            </a:fld>
            <a:endParaRPr lang="en-GB"/>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B6B29-DC87-40A7-A17F-AE9B6D32AA2F}" type="slidenum">
              <a:rPr lang="en-GB" smtClean="0"/>
              <a:t>‹#›</a:t>
            </a:fld>
            <a:endParaRPr lang="en-GB"/>
          </a:p>
        </p:txBody>
      </p:sp>
    </p:spTree>
    <p:extLst>
      <p:ext uri="{BB962C8B-B14F-4D97-AF65-F5344CB8AC3E}">
        <p14:creationId xmlns:p14="http://schemas.microsoft.com/office/powerpoint/2010/main" val="2077367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2376264"/>
          </a:xfrm>
        </p:spPr>
        <p:txBody>
          <a:bodyPr>
            <a:normAutofit fontScale="90000"/>
          </a:bodyPr>
          <a:lstStyle/>
          <a:p>
            <a:r>
              <a:rPr lang="en-GB" b="1" dirty="0"/>
              <a:t>A transdiagnostic treatment targeting Intolerance of Uncertainty.</a:t>
            </a:r>
            <a:r>
              <a:rPr lang="en-GB" dirty="0"/>
              <a:t/>
            </a:r>
            <a:br>
              <a:rPr lang="en-GB" dirty="0"/>
            </a:br>
            <a:endParaRPr lang="en-GB" dirty="0"/>
          </a:p>
        </p:txBody>
      </p:sp>
      <p:sp>
        <p:nvSpPr>
          <p:cNvPr id="3" name="Subtitle 2"/>
          <p:cNvSpPr>
            <a:spLocks noGrp="1"/>
          </p:cNvSpPr>
          <p:nvPr>
            <p:ph type="subTitle" idx="1"/>
          </p:nvPr>
        </p:nvSpPr>
        <p:spPr>
          <a:xfrm>
            <a:off x="179512" y="2780928"/>
            <a:ext cx="8424936" cy="2808312"/>
          </a:xfrm>
        </p:spPr>
        <p:txBody>
          <a:bodyPr>
            <a:normAutofit lnSpcReduction="10000"/>
          </a:bodyPr>
          <a:lstStyle/>
          <a:p>
            <a:r>
              <a:rPr lang="en-GB" sz="2400" dirty="0" smtClean="0">
                <a:latin typeface="Arial" panose="020B0604020202020204" pitchFamily="34" charset="0"/>
                <a:cs typeface="Arial" panose="020B0604020202020204" pitchFamily="34" charset="0"/>
              </a:rPr>
              <a:t>Dr </a:t>
            </a:r>
            <a:r>
              <a:rPr lang="en-GB" sz="2400" dirty="0">
                <a:latin typeface="Arial" panose="020B0604020202020204" pitchFamily="34" charset="0"/>
                <a:cs typeface="Arial" panose="020B0604020202020204" pitchFamily="34" charset="0"/>
              </a:rPr>
              <a:t>Ashley Tiplady </a:t>
            </a:r>
            <a:r>
              <a:rPr lang="en-GB" sz="2400" baseline="30000" dirty="0">
                <a:latin typeface="Arial" panose="020B0604020202020204" pitchFamily="34" charset="0"/>
                <a:cs typeface="Arial" panose="020B0604020202020204" pitchFamily="34" charset="0"/>
              </a:rPr>
              <a:t>1,4</a:t>
            </a:r>
            <a:r>
              <a:rPr lang="en-GB" sz="2400" dirty="0">
                <a:latin typeface="Arial" panose="020B0604020202020204" pitchFamily="34" charset="0"/>
                <a:cs typeface="Arial" panose="020B0604020202020204" pitchFamily="34" charset="0"/>
              </a:rPr>
              <a:t> &amp; Dr Sally Askey-Jones </a:t>
            </a:r>
            <a:r>
              <a:rPr lang="en-GB" sz="2400" baseline="30000" dirty="0">
                <a:latin typeface="Arial" panose="020B0604020202020204" pitchFamily="34" charset="0"/>
                <a:cs typeface="Arial" panose="020B0604020202020204" pitchFamily="34" charset="0"/>
              </a:rPr>
              <a:t>1, 3</a:t>
            </a:r>
          </a:p>
          <a:p>
            <a:r>
              <a:rPr lang="en-GB" sz="2400" dirty="0">
                <a:latin typeface="Arial" panose="020B0604020202020204" pitchFamily="34" charset="0"/>
                <a:cs typeface="Arial" panose="020B0604020202020204" pitchFamily="34" charset="0"/>
              </a:rPr>
              <a:t>Professor Mark </a:t>
            </a:r>
            <a:r>
              <a:rPr lang="en-GB" sz="2400" dirty="0" smtClean="0">
                <a:latin typeface="Arial" panose="020B0604020202020204" pitchFamily="34" charset="0"/>
                <a:cs typeface="Arial" panose="020B0604020202020204" pitchFamily="34" charset="0"/>
              </a:rPr>
              <a:t>Freeston</a:t>
            </a:r>
            <a:r>
              <a:rPr lang="en-GB" sz="2400" baseline="30000" dirty="0" smtClean="0">
                <a:latin typeface="Arial" panose="020B0604020202020204" pitchFamily="34" charset="0"/>
                <a:cs typeface="Arial" panose="020B0604020202020204" pitchFamily="34" charset="0"/>
              </a:rPr>
              <a:t>1,2</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Dr Kevin Meares </a:t>
            </a:r>
            <a:r>
              <a:rPr lang="en-GB" sz="2400" baseline="30000" dirty="0" smtClean="0">
                <a:latin typeface="Arial" panose="020B0604020202020204" pitchFamily="34" charset="0"/>
                <a:cs typeface="Arial" panose="020B0604020202020204" pitchFamily="34" charset="0"/>
              </a:rPr>
              <a:t>2</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Dr Richard </a:t>
            </a:r>
            <a:r>
              <a:rPr lang="en-GB" sz="2400" dirty="0" smtClean="0">
                <a:latin typeface="Arial" panose="020B0604020202020204" pitchFamily="34" charset="0"/>
                <a:cs typeface="Arial" panose="020B0604020202020204" pitchFamily="34" charset="0"/>
              </a:rPr>
              <a:t>Thwaites ³ Ryan Askey-Jones ³</a:t>
            </a:r>
          </a:p>
          <a:p>
            <a:endParaRPr lang="en-GB" sz="2400" dirty="0" smtClean="0">
              <a:latin typeface="Arial" panose="020B0604020202020204" pitchFamily="34" charset="0"/>
              <a:cs typeface="Arial" panose="020B0604020202020204" pitchFamily="34" charset="0"/>
            </a:endParaRPr>
          </a:p>
          <a:p>
            <a:r>
              <a:rPr lang="en-GB" sz="1700" baseline="30000" dirty="0" smtClean="0">
                <a:latin typeface="Arial" panose="020B0604020202020204" pitchFamily="34" charset="0"/>
                <a:cs typeface="Arial" panose="020B0604020202020204" pitchFamily="34" charset="0"/>
              </a:rPr>
              <a:t>1 </a:t>
            </a:r>
            <a:r>
              <a:rPr lang="en-GB" sz="1700" dirty="0">
                <a:latin typeface="Arial" panose="020B0604020202020204" pitchFamily="34" charset="0"/>
                <a:cs typeface="Arial" panose="020B0604020202020204" pitchFamily="34" charset="0"/>
              </a:rPr>
              <a:t>Newcastle University</a:t>
            </a:r>
          </a:p>
          <a:p>
            <a:r>
              <a:rPr lang="en-GB" sz="1700" baseline="30000" dirty="0">
                <a:latin typeface="Arial" panose="020B0604020202020204" pitchFamily="34" charset="0"/>
                <a:cs typeface="Arial" panose="020B0604020202020204" pitchFamily="34" charset="0"/>
              </a:rPr>
              <a:t>2</a:t>
            </a:r>
            <a:r>
              <a:rPr lang="en-GB" sz="1700" dirty="0">
                <a:latin typeface="Arial" panose="020B0604020202020204" pitchFamily="34" charset="0"/>
                <a:cs typeface="Arial" panose="020B0604020202020204" pitchFamily="34" charset="0"/>
              </a:rPr>
              <a:t> Northumberland, Tyne and Wear Foundation Trust</a:t>
            </a:r>
          </a:p>
          <a:p>
            <a:r>
              <a:rPr lang="en-GB" sz="1700" baseline="30000" dirty="0">
                <a:latin typeface="Arial" panose="020B0604020202020204" pitchFamily="34" charset="0"/>
                <a:cs typeface="Arial" panose="020B0604020202020204" pitchFamily="34" charset="0"/>
              </a:rPr>
              <a:t>3</a:t>
            </a:r>
            <a:r>
              <a:rPr lang="en-GB" sz="1700" dirty="0">
                <a:latin typeface="Arial" panose="020B0604020202020204" pitchFamily="34" charset="0"/>
                <a:cs typeface="Arial" panose="020B0604020202020204" pitchFamily="34" charset="0"/>
              </a:rPr>
              <a:t> Cumbria Partnership Foundation Trust</a:t>
            </a:r>
          </a:p>
          <a:p>
            <a:r>
              <a:rPr lang="en-GB" sz="1700" dirty="0">
                <a:latin typeface="Arial" panose="020B0604020202020204" pitchFamily="34" charset="0"/>
                <a:cs typeface="Arial" panose="020B0604020202020204" pitchFamily="34" charset="0"/>
              </a:rPr>
              <a:t>4 Newcastle Upon Tyne Hospitals Foundation Trust</a:t>
            </a:r>
          </a:p>
          <a:p>
            <a:endParaRPr lang="en-GB" sz="2400" dirty="0"/>
          </a:p>
        </p:txBody>
      </p:sp>
    </p:spTree>
    <p:extLst>
      <p:ext uri="{BB962C8B-B14F-4D97-AF65-F5344CB8AC3E}">
        <p14:creationId xmlns:p14="http://schemas.microsoft.com/office/powerpoint/2010/main" val="1356692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a:xfrm>
            <a:off x="457200" y="1412776"/>
            <a:ext cx="8229600" cy="4713389"/>
          </a:xfrm>
        </p:spPr>
        <p:txBody>
          <a:bodyPr>
            <a:normAutofit fontScale="85000" lnSpcReduction="20000"/>
          </a:bodyPr>
          <a:lstStyle/>
          <a:p>
            <a:r>
              <a:rPr lang="en-GB" sz="2400" b="1" dirty="0" smtClean="0"/>
              <a:t>Background </a:t>
            </a:r>
          </a:p>
          <a:p>
            <a:pPr lvl="1"/>
            <a:r>
              <a:rPr lang="en-GB" sz="1900" dirty="0" smtClean="0"/>
              <a:t>High prevalence of anxiety and depression across the general population.</a:t>
            </a:r>
          </a:p>
          <a:p>
            <a:pPr lvl="1"/>
            <a:r>
              <a:rPr lang="en-GB" sz="1900" dirty="0" smtClean="0"/>
              <a:t>Many CBT models are disorder specific, yet many patients present with comorbidity.</a:t>
            </a:r>
          </a:p>
          <a:p>
            <a:pPr lvl="1"/>
            <a:r>
              <a:rPr lang="en-GB" sz="1900" dirty="0" smtClean="0"/>
              <a:t>Move towards understanding and working with underlying processes common to emotional disorders – known as ‘transdiagnostic’</a:t>
            </a:r>
          </a:p>
          <a:p>
            <a:pPr lvl="1"/>
            <a:r>
              <a:rPr lang="en-GB" sz="1900" dirty="0" smtClean="0"/>
              <a:t>One such transdiagnostic process is ‘Intolerance of Uncertainty’ which </a:t>
            </a:r>
            <a:r>
              <a:rPr lang="en-GB" sz="1900" dirty="0" smtClean="0"/>
              <a:t>appears to operate </a:t>
            </a:r>
            <a:r>
              <a:rPr lang="en-GB" sz="1900" dirty="0" smtClean="0"/>
              <a:t>across a range of emotional disorders</a:t>
            </a:r>
          </a:p>
          <a:p>
            <a:pPr lvl="1"/>
            <a:r>
              <a:rPr lang="en-GB" sz="1900" dirty="0" smtClean="0">
                <a:cs typeface="Arial"/>
              </a:rPr>
              <a:t>Previous Doctoral projects hypothesised that ‘A </a:t>
            </a:r>
            <a:r>
              <a:rPr lang="en-GB" sz="1900" dirty="0">
                <a:cs typeface="Arial"/>
              </a:rPr>
              <a:t>CBT based intervention </a:t>
            </a:r>
            <a:r>
              <a:rPr lang="en-GB" sz="1900" dirty="0" smtClean="0">
                <a:cs typeface="Arial"/>
              </a:rPr>
              <a:t>targeting </a:t>
            </a:r>
            <a:r>
              <a:rPr lang="en-GB" sz="1900" dirty="0">
                <a:cs typeface="Arial"/>
              </a:rPr>
              <a:t>IU </a:t>
            </a:r>
            <a:r>
              <a:rPr lang="en-GB" sz="1900" dirty="0" smtClean="0">
                <a:cs typeface="Arial"/>
              </a:rPr>
              <a:t>would </a:t>
            </a:r>
            <a:r>
              <a:rPr lang="en-GB" sz="1900" dirty="0">
                <a:cs typeface="Arial"/>
              </a:rPr>
              <a:t>lead to symptomatic improvement across </a:t>
            </a:r>
            <a:r>
              <a:rPr lang="en-GB" sz="1900" dirty="0" smtClean="0">
                <a:cs typeface="Arial"/>
              </a:rPr>
              <a:t>co-morbid </a:t>
            </a:r>
            <a:r>
              <a:rPr lang="en-GB" sz="1900" dirty="0">
                <a:cs typeface="Arial"/>
              </a:rPr>
              <a:t>anxiety disorders, even in the absence of threat-based </a:t>
            </a:r>
            <a:r>
              <a:rPr lang="en-GB" sz="1900" dirty="0" smtClean="0">
                <a:cs typeface="Arial"/>
              </a:rPr>
              <a:t>approaches</a:t>
            </a:r>
            <a:r>
              <a:rPr lang="en-GB" sz="1900" dirty="0" smtClean="0">
                <a:cs typeface="Arial"/>
              </a:rPr>
              <a:t>.</a:t>
            </a:r>
          </a:p>
          <a:p>
            <a:pPr lvl="1"/>
            <a:r>
              <a:rPr lang="en-GB" sz="1900" dirty="0" smtClean="0">
                <a:cs typeface="Arial"/>
              </a:rPr>
              <a:t>Results indicated that four out of six participants made recovery with an IU focused psychological intervention that did not focus on threat.</a:t>
            </a:r>
          </a:p>
          <a:p>
            <a:pPr lvl="1"/>
            <a:r>
              <a:rPr lang="en-GB" sz="1900" dirty="0" smtClean="0">
                <a:cs typeface="Arial"/>
              </a:rPr>
              <a:t>These results suggest that IU may be as important as threat in treating emotional disorders.</a:t>
            </a:r>
            <a:endParaRPr lang="en-GB" sz="1900" dirty="0">
              <a:cs typeface="Arial"/>
            </a:endParaRPr>
          </a:p>
          <a:p>
            <a:pPr marL="457200" lvl="1" indent="0">
              <a:buNone/>
            </a:pPr>
            <a:endParaRPr lang="en-GB" sz="2000" dirty="0" smtClean="0"/>
          </a:p>
          <a:p>
            <a:r>
              <a:rPr lang="en-GB" sz="2400" b="1" dirty="0" smtClean="0"/>
              <a:t>Aims</a:t>
            </a:r>
          </a:p>
          <a:p>
            <a:pPr lvl="1"/>
            <a:r>
              <a:rPr lang="en-GB" sz="2000" dirty="0" smtClean="0"/>
              <a:t>Replicate the initial study across a larger number of cases</a:t>
            </a:r>
          </a:p>
          <a:p>
            <a:pPr lvl="1"/>
            <a:r>
              <a:rPr lang="en-GB" sz="2000" dirty="0" smtClean="0"/>
              <a:t>Expand inclusion criteria to other mental health problems </a:t>
            </a:r>
          </a:p>
          <a:p>
            <a:pPr lvl="1"/>
            <a:r>
              <a:rPr lang="en-GB" sz="2000" dirty="0" smtClean="0">
                <a:ea typeface="Cambria"/>
                <a:cs typeface="Times New Roman"/>
              </a:rPr>
              <a:t>Replicate across different therapists</a:t>
            </a:r>
          </a:p>
          <a:p>
            <a:pPr marL="457200" lvl="1" indent="0">
              <a:buNone/>
            </a:pPr>
            <a:endParaRPr lang="en-GB" dirty="0" smtClean="0"/>
          </a:p>
        </p:txBody>
      </p:sp>
    </p:spTree>
    <p:extLst>
      <p:ext uri="{BB962C8B-B14F-4D97-AF65-F5344CB8AC3E}">
        <p14:creationId xmlns:p14="http://schemas.microsoft.com/office/powerpoint/2010/main" val="2432179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a:t>
            </a:r>
            <a:endParaRPr lang="en-GB" dirty="0"/>
          </a:p>
        </p:txBody>
      </p:sp>
      <p:sp>
        <p:nvSpPr>
          <p:cNvPr id="3" name="Content Placeholder 2"/>
          <p:cNvSpPr>
            <a:spLocks noGrp="1"/>
          </p:cNvSpPr>
          <p:nvPr>
            <p:ph idx="1"/>
          </p:nvPr>
        </p:nvSpPr>
        <p:spPr>
          <a:xfrm>
            <a:off x="457200" y="1196752"/>
            <a:ext cx="8229600" cy="4929413"/>
          </a:xfrm>
        </p:spPr>
        <p:txBody>
          <a:bodyPr>
            <a:normAutofit fontScale="70000" lnSpcReduction="20000"/>
          </a:bodyPr>
          <a:lstStyle/>
          <a:p>
            <a:pPr>
              <a:lnSpc>
                <a:spcPct val="120000"/>
              </a:lnSpc>
            </a:pPr>
            <a:r>
              <a:rPr lang="en-GB" sz="3400" b="1" dirty="0" smtClean="0">
                <a:cs typeface="Arial"/>
              </a:rPr>
              <a:t>Method</a:t>
            </a:r>
          </a:p>
          <a:p>
            <a:pPr lvl="1">
              <a:lnSpc>
                <a:spcPct val="120000"/>
              </a:lnSpc>
            </a:pPr>
            <a:r>
              <a:rPr lang="en-GB" sz="3000" dirty="0" smtClean="0">
                <a:cs typeface="Arial"/>
              </a:rPr>
              <a:t>Single </a:t>
            </a:r>
            <a:r>
              <a:rPr lang="en-GB" sz="3000" dirty="0">
                <a:cs typeface="Arial"/>
              </a:rPr>
              <a:t>Case Experimental Design with multiple baseline (ABCD design)</a:t>
            </a:r>
          </a:p>
          <a:p>
            <a:pPr lvl="1">
              <a:lnSpc>
                <a:spcPct val="120000"/>
              </a:lnSpc>
            </a:pPr>
            <a:r>
              <a:rPr lang="en-GB" sz="3000" dirty="0">
                <a:cs typeface="Arial"/>
              </a:rPr>
              <a:t>Repeated measures: idiographic (completed daily) and standardised (weekly and at phase change</a:t>
            </a:r>
            <a:r>
              <a:rPr lang="en-GB" sz="3000" dirty="0" smtClean="0">
                <a:cs typeface="Arial"/>
              </a:rPr>
              <a:t>)</a:t>
            </a:r>
            <a:endParaRPr lang="en-GB" b="1" dirty="0" smtClean="0"/>
          </a:p>
          <a:p>
            <a:r>
              <a:rPr lang="en-GB" b="1" dirty="0" smtClean="0"/>
              <a:t>Participants</a:t>
            </a:r>
          </a:p>
          <a:p>
            <a:pPr lvl="1"/>
            <a:r>
              <a:rPr lang="en-GB" dirty="0" smtClean="0"/>
              <a:t>Up to 10 individuals per site will be offered the IU intervention</a:t>
            </a:r>
          </a:p>
          <a:p>
            <a:r>
              <a:rPr lang="en-GB" b="1" dirty="0" smtClean="0"/>
              <a:t>Inclusion Criteria</a:t>
            </a:r>
          </a:p>
          <a:p>
            <a:pPr lvl="1"/>
            <a:r>
              <a:rPr lang="en-GB" dirty="0" smtClean="0"/>
              <a:t>Participants must have mild to moderate disorders that are eligible for treatment in IAPT. </a:t>
            </a:r>
          </a:p>
          <a:p>
            <a:r>
              <a:rPr lang="en-GB" b="1" dirty="0" smtClean="0"/>
              <a:t>Exclusion Criteria</a:t>
            </a:r>
          </a:p>
          <a:p>
            <a:pPr lvl="1"/>
            <a:r>
              <a:rPr lang="en-GB" dirty="0" smtClean="0"/>
              <a:t>Participants who would not meet the criteria to attend an IAPT service</a:t>
            </a:r>
            <a:endParaRPr lang="en-GB" dirty="0"/>
          </a:p>
          <a:p>
            <a:pPr lvl="1"/>
            <a:r>
              <a:rPr lang="en-GB" dirty="0" smtClean="0"/>
              <a:t>Engaging </a:t>
            </a:r>
            <a:r>
              <a:rPr lang="en-GB" dirty="0"/>
              <a:t>in any other concurrent psychological therapies or under a care-co-ordinator</a:t>
            </a:r>
          </a:p>
          <a:p>
            <a:endParaRPr lang="en-GB" dirty="0"/>
          </a:p>
        </p:txBody>
      </p:sp>
    </p:spTree>
    <p:extLst>
      <p:ext uri="{BB962C8B-B14F-4D97-AF65-F5344CB8AC3E}">
        <p14:creationId xmlns:p14="http://schemas.microsoft.com/office/powerpoint/2010/main" val="4013258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lstStyle/>
          <a:p>
            <a:r>
              <a:rPr lang="en-GB" dirty="0" smtClean="0"/>
              <a:t>Intervention</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3001624"/>
              </p:ext>
            </p:extLst>
          </p:nvPr>
        </p:nvGraphicFramePr>
        <p:xfrm>
          <a:off x="395537" y="1022770"/>
          <a:ext cx="8352928" cy="5358559"/>
        </p:xfrm>
        <a:graphic>
          <a:graphicData uri="http://schemas.openxmlformats.org/drawingml/2006/table">
            <a:tbl>
              <a:tblPr firstRow="1" firstCol="1" bandRow="1">
                <a:tableStyleId>{5C22544A-7EE6-4342-B048-85BDC9FD1C3A}</a:tableStyleId>
              </a:tblPr>
              <a:tblGrid>
                <a:gridCol w="2572436"/>
                <a:gridCol w="4147539"/>
                <a:gridCol w="1632953"/>
              </a:tblGrid>
              <a:tr h="519394">
                <a:tc>
                  <a:txBody>
                    <a:bodyPr/>
                    <a:lstStyle/>
                    <a:p>
                      <a:pPr algn="just">
                        <a:spcAft>
                          <a:spcPts val="0"/>
                        </a:spcAft>
                      </a:pPr>
                      <a:r>
                        <a:rPr lang="en-GB" sz="1600" dirty="0">
                          <a:effectLst/>
                        </a:rPr>
                        <a:t>Phase</a:t>
                      </a:r>
                      <a:endParaRPr lang="en-GB" sz="1600" dirty="0">
                        <a:effectLst/>
                        <a:latin typeface="Cambria"/>
                        <a:ea typeface="Cambria"/>
                        <a:cs typeface="Times New Roman"/>
                      </a:endParaRPr>
                    </a:p>
                  </a:txBody>
                  <a:tcPr marL="68580" marR="68580" marT="0" marB="0"/>
                </a:tc>
                <a:tc>
                  <a:txBody>
                    <a:bodyPr/>
                    <a:lstStyle/>
                    <a:p>
                      <a:pPr algn="just">
                        <a:spcAft>
                          <a:spcPts val="0"/>
                        </a:spcAft>
                      </a:pPr>
                      <a:r>
                        <a:rPr lang="en-GB" sz="1600" dirty="0">
                          <a:effectLst/>
                        </a:rPr>
                        <a:t>Typical Content</a:t>
                      </a:r>
                      <a:endParaRPr lang="en-GB" sz="1600" dirty="0">
                        <a:effectLst/>
                        <a:latin typeface="Cambria"/>
                        <a:ea typeface="Cambria"/>
                        <a:cs typeface="Times New Roman"/>
                      </a:endParaRPr>
                    </a:p>
                  </a:txBody>
                  <a:tcPr marL="68580" marR="68580" marT="0" marB="0"/>
                </a:tc>
                <a:tc>
                  <a:txBody>
                    <a:bodyPr/>
                    <a:lstStyle/>
                    <a:p>
                      <a:pPr algn="just">
                        <a:spcAft>
                          <a:spcPts val="0"/>
                        </a:spcAft>
                      </a:pPr>
                      <a:r>
                        <a:rPr lang="en-GB" sz="1600">
                          <a:effectLst/>
                        </a:rPr>
                        <a:t>Expected Duration</a:t>
                      </a:r>
                      <a:endParaRPr lang="en-GB" sz="1600">
                        <a:effectLst/>
                        <a:latin typeface="Cambria"/>
                        <a:ea typeface="Cambria"/>
                        <a:cs typeface="Times New Roman"/>
                      </a:endParaRPr>
                    </a:p>
                  </a:txBody>
                  <a:tcPr marL="68580" marR="68580" marT="0" marB="0"/>
                </a:tc>
              </a:tr>
              <a:tr h="779090">
                <a:tc>
                  <a:txBody>
                    <a:bodyPr/>
                    <a:lstStyle/>
                    <a:p>
                      <a:pPr>
                        <a:spcAft>
                          <a:spcPts val="0"/>
                        </a:spcAft>
                      </a:pPr>
                      <a:r>
                        <a:rPr lang="en-GB" sz="1600" dirty="0">
                          <a:effectLst/>
                        </a:rPr>
                        <a:t>Baseline/ Assessment (A)</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a:effectLst/>
                        </a:rPr>
                        <a:t>Assessment, completion of diagnostic measures, identification of targets for treatment including daily diary measures.</a:t>
                      </a:r>
                      <a:endParaRPr lang="en-GB" sz="1600">
                        <a:effectLst/>
                        <a:latin typeface="Cambria"/>
                        <a:ea typeface="Cambria"/>
                        <a:cs typeface="Times New Roman"/>
                      </a:endParaRPr>
                    </a:p>
                  </a:txBody>
                  <a:tcPr marL="68580" marR="68580" marT="0" marB="0"/>
                </a:tc>
                <a:tc>
                  <a:txBody>
                    <a:bodyPr/>
                    <a:lstStyle/>
                    <a:p>
                      <a:pPr>
                        <a:spcAft>
                          <a:spcPts val="0"/>
                        </a:spcAft>
                      </a:pPr>
                      <a:r>
                        <a:rPr lang="en-GB" sz="1600">
                          <a:effectLst/>
                        </a:rPr>
                        <a:t>1 – 4 weeks</a:t>
                      </a:r>
                      <a:endParaRPr lang="en-GB" sz="1600">
                        <a:effectLst/>
                        <a:latin typeface="Cambria"/>
                        <a:ea typeface="Cambria"/>
                        <a:cs typeface="Times New Roman"/>
                      </a:endParaRPr>
                    </a:p>
                  </a:txBody>
                  <a:tcPr marL="68580" marR="68580" marT="0" marB="0"/>
                </a:tc>
              </a:tr>
              <a:tr h="1817878">
                <a:tc>
                  <a:txBody>
                    <a:bodyPr/>
                    <a:lstStyle/>
                    <a:p>
                      <a:pPr>
                        <a:spcAft>
                          <a:spcPts val="0"/>
                        </a:spcAft>
                      </a:pPr>
                      <a:r>
                        <a:rPr lang="en-GB" sz="1600" dirty="0">
                          <a:effectLst/>
                        </a:rPr>
                        <a:t>Intolerance of Uncertainty Intervention (B)</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dirty="0">
                          <a:effectLst/>
                        </a:rPr>
                        <a:t>Novel Treatment based on:</a:t>
                      </a:r>
                    </a:p>
                    <a:p>
                      <a:pPr marL="342900" lvl="0" indent="-342900">
                        <a:spcAft>
                          <a:spcPts val="0"/>
                        </a:spcAft>
                        <a:buFont typeface="Symbol"/>
                        <a:buChar char=""/>
                      </a:pPr>
                      <a:r>
                        <a:rPr lang="en-GB" sz="1600" dirty="0">
                          <a:effectLst/>
                        </a:rPr>
                        <a:t>Education about Uncertainty in everyday life</a:t>
                      </a:r>
                    </a:p>
                    <a:p>
                      <a:pPr marL="342900" lvl="0" indent="-342900">
                        <a:spcAft>
                          <a:spcPts val="0"/>
                        </a:spcAft>
                        <a:buFont typeface="Symbol"/>
                        <a:buChar char=""/>
                      </a:pPr>
                      <a:r>
                        <a:rPr lang="en-GB" sz="1600" dirty="0">
                          <a:effectLst/>
                        </a:rPr>
                        <a:t>Exposure to low stakes uncertainty task</a:t>
                      </a:r>
                    </a:p>
                    <a:p>
                      <a:pPr marL="342900" lvl="0" indent="-342900">
                        <a:spcAft>
                          <a:spcPts val="0"/>
                        </a:spcAft>
                        <a:buFont typeface="Symbol"/>
                        <a:buChar char=""/>
                      </a:pPr>
                      <a:r>
                        <a:rPr lang="en-GB" sz="1600" dirty="0">
                          <a:effectLst/>
                        </a:rPr>
                        <a:t>Exposure to higher stakes uncertainty tasks</a:t>
                      </a:r>
                    </a:p>
                    <a:p>
                      <a:pPr marL="342900" lvl="0" indent="-342900">
                        <a:spcAft>
                          <a:spcPts val="0"/>
                        </a:spcAft>
                        <a:buFont typeface="Symbol"/>
                        <a:buChar char=""/>
                      </a:pPr>
                      <a:r>
                        <a:rPr lang="en-GB" sz="1600" dirty="0">
                          <a:effectLst/>
                        </a:rPr>
                        <a:t>Discussion and </a:t>
                      </a:r>
                      <a:r>
                        <a:rPr lang="en-GB" sz="1600" dirty="0" smtClean="0">
                          <a:effectLst/>
                        </a:rPr>
                        <a:t>generalisation</a:t>
                      </a:r>
                    </a:p>
                  </a:txBody>
                  <a:tcPr marL="68580" marR="68580" marT="0" marB="0"/>
                </a:tc>
                <a:tc>
                  <a:txBody>
                    <a:bodyPr/>
                    <a:lstStyle/>
                    <a:p>
                      <a:pPr>
                        <a:spcAft>
                          <a:spcPts val="0"/>
                        </a:spcAft>
                      </a:pPr>
                      <a:r>
                        <a:rPr lang="en-GB" sz="1600" dirty="0">
                          <a:effectLst/>
                        </a:rPr>
                        <a:t>6-12 </a:t>
                      </a:r>
                      <a:r>
                        <a:rPr lang="en-GB" sz="1600" dirty="0" smtClean="0">
                          <a:effectLst/>
                        </a:rPr>
                        <a:t>weeks</a:t>
                      </a:r>
                    </a:p>
                    <a:p>
                      <a:pPr>
                        <a:spcAft>
                          <a:spcPts val="0"/>
                        </a:spcAft>
                      </a:pPr>
                      <a:endParaRPr lang="en-GB" sz="1600" dirty="0" smtClean="0">
                        <a:effectLst/>
                        <a:latin typeface="Cambria"/>
                        <a:ea typeface="Cambria"/>
                        <a:cs typeface="Times New Roman"/>
                      </a:endParaRPr>
                    </a:p>
                    <a:p>
                      <a:pPr>
                        <a:spcAft>
                          <a:spcPts val="0"/>
                        </a:spcAft>
                      </a:pPr>
                      <a:endParaRPr lang="en-GB" sz="1600" dirty="0" smtClean="0">
                        <a:effectLst/>
                        <a:latin typeface="Cambria"/>
                        <a:ea typeface="Cambria"/>
                        <a:cs typeface="Times New Roman"/>
                      </a:endParaRPr>
                    </a:p>
                    <a:p>
                      <a:pPr>
                        <a:spcAft>
                          <a:spcPts val="0"/>
                        </a:spcAft>
                      </a:pPr>
                      <a:endParaRPr lang="en-GB" sz="1600" dirty="0" smtClean="0">
                        <a:effectLst/>
                        <a:latin typeface="Cambria"/>
                        <a:ea typeface="Cambria"/>
                        <a:cs typeface="Times New Roman"/>
                      </a:endParaRPr>
                    </a:p>
                    <a:p>
                      <a:pPr>
                        <a:spcAft>
                          <a:spcPts val="0"/>
                        </a:spcAft>
                      </a:pPr>
                      <a:endParaRPr lang="en-GB" sz="1600" dirty="0" smtClean="0">
                        <a:effectLst/>
                        <a:latin typeface="Cambria"/>
                        <a:ea typeface="Cambria"/>
                        <a:cs typeface="Times New Roman"/>
                      </a:endParaRPr>
                    </a:p>
                    <a:p>
                      <a:pPr>
                        <a:spcAft>
                          <a:spcPts val="0"/>
                        </a:spcAft>
                      </a:pPr>
                      <a:endParaRPr lang="en-GB" sz="1600" dirty="0" smtClean="0">
                        <a:effectLst/>
                        <a:latin typeface="Cambria"/>
                        <a:ea typeface="Cambria"/>
                        <a:cs typeface="Times New Roman"/>
                      </a:endParaRPr>
                    </a:p>
                    <a:p>
                      <a:pPr>
                        <a:spcAft>
                          <a:spcPts val="0"/>
                        </a:spcAft>
                      </a:pPr>
                      <a:endParaRPr lang="en-GB" sz="1600" dirty="0" smtClean="0">
                        <a:effectLst/>
                        <a:latin typeface="Cambria"/>
                        <a:ea typeface="Cambria"/>
                        <a:cs typeface="Times New Roman"/>
                      </a:endParaRPr>
                    </a:p>
                  </a:txBody>
                  <a:tcPr marL="68580" marR="68580" marT="0" marB="0"/>
                </a:tc>
              </a:tr>
              <a:tr h="519394">
                <a:tc>
                  <a:txBody>
                    <a:bodyPr/>
                    <a:lstStyle/>
                    <a:p>
                      <a:pPr>
                        <a:spcAft>
                          <a:spcPts val="0"/>
                        </a:spcAft>
                      </a:pPr>
                      <a:r>
                        <a:rPr lang="en-GB" sz="1600" dirty="0">
                          <a:effectLst/>
                        </a:rPr>
                        <a:t>Monitoring phase (C)</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dirty="0">
                          <a:effectLst/>
                        </a:rPr>
                        <a:t>Continued completion of daily </a:t>
                      </a:r>
                      <a:r>
                        <a:rPr lang="en-GB" sz="1600" dirty="0" smtClean="0">
                          <a:effectLst/>
                        </a:rPr>
                        <a:t>diaries </a:t>
                      </a:r>
                      <a:r>
                        <a:rPr lang="en-GB" sz="1600" dirty="0">
                          <a:effectLst/>
                        </a:rPr>
                        <a:t>and consolidation</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dirty="0">
                          <a:effectLst/>
                        </a:rPr>
                        <a:t>4-12 </a:t>
                      </a:r>
                      <a:r>
                        <a:rPr lang="en-GB" sz="1600" dirty="0" smtClean="0">
                          <a:effectLst/>
                        </a:rPr>
                        <a:t>weeks</a:t>
                      </a:r>
                      <a:endParaRPr lang="en-GB" sz="1600" dirty="0">
                        <a:effectLst/>
                        <a:latin typeface="Cambria"/>
                        <a:ea typeface="Cambria"/>
                        <a:cs typeface="Times New Roman"/>
                      </a:endParaRPr>
                    </a:p>
                  </a:txBody>
                  <a:tcPr marL="68580" marR="68580" marT="0" marB="0"/>
                </a:tc>
              </a:tr>
              <a:tr h="519394">
                <a:tc>
                  <a:txBody>
                    <a:bodyPr/>
                    <a:lstStyle/>
                    <a:p>
                      <a:pPr>
                        <a:spcAft>
                          <a:spcPts val="0"/>
                        </a:spcAft>
                      </a:pPr>
                      <a:r>
                        <a:rPr lang="en-GB" sz="1600" dirty="0">
                          <a:effectLst/>
                        </a:rPr>
                        <a:t>Optional Diagnosis specific intervention (D)</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a:effectLst/>
                        </a:rPr>
                        <a:t>Optional existing modules based on symptom specific factors</a:t>
                      </a:r>
                      <a:endParaRPr lang="en-GB" sz="1600">
                        <a:effectLst/>
                        <a:latin typeface="Cambria"/>
                        <a:ea typeface="Cambria"/>
                        <a:cs typeface="Times New Roman"/>
                      </a:endParaRPr>
                    </a:p>
                  </a:txBody>
                  <a:tcPr marL="68580" marR="68580" marT="0" marB="0"/>
                </a:tc>
                <a:tc>
                  <a:txBody>
                    <a:bodyPr/>
                    <a:lstStyle/>
                    <a:p>
                      <a:pPr>
                        <a:spcAft>
                          <a:spcPts val="0"/>
                        </a:spcAft>
                      </a:pPr>
                      <a:r>
                        <a:rPr lang="en-GB" sz="1600">
                          <a:effectLst/>
                        </a:rPr>
                        <a:t>2-4 weeks</a:t>
                      </a:r>
                      <a:endParaRPr lang="en-GB" sz="1600">
                        <a:effectLst/>
                        <a:latin typeface="Cambria"/>
                        <a:ea typeface="Cambria"/>
                        <a:cs typeface="Times New Roman"/>
                      </a:endParaRPr>
                    </a:p>
                  </a:txBody>
                  <a:tcPr marL="68580" marR="68580" marT="0" marB="0"/>
                </a:tc>
              </a:tr>
              <a:tr h="361169">
                <a:tc>
                  <a:txBody>
                    <a:bodyPr/>
                    <a:lstStyle/>
                    <a:p>
                      <a:pPr>
                        <a:spcAft>
                          <a:spcPts val="0"/>
                        </a:spcAft>
                      </a:pPr>
                      <a:r>
                        <a:rPr lang="en-GB" sz="1600" dirty="0">
                          <a:effectLst/>
                        </a:rPr>
                        <a:t>Relapse Prevention (E) </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dirty="0">
                          <a:effectLst/>
                        </a:rPr>
                        <a:t>Relapse Prevention</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a:effectLst/>
                        </a:rPr>
                        <a:t>1-2 weeks</a:t>
                      </a:r>
                      <a:endParaRPr lang="en-GB" sz="1600">
                        <a:effectLst/>
                        <a:latin typeface="Cambria"/>
                        <a:ea typeface="Cambria"/>
                        <a:cs typeface="Times New Roman"/>
                      </a:endParaRPr>
                    </a:p>
                  </a:txBody>
                  <a:tcPr marL="68580" marR="68580" marT="0" marB="0"/>
                </a:tc>
              </a:tr>
              <a:tr h="842240">
                <a:tc>
                  <a:txBody>
                    <a:bodyPr/>
                    <a:lstStyle/>
                    <a:p>
                      <a:pPr>
                        <a:spcAft>
                          <a:spcPts val="0"/>
                        </a:spcAft>
                      </a:pPr>
                      <a:r>
                        <a:rPr lang="en-GB" sz="1600" dirty="0">
                          <a:effectLst/>
                        </a:rPr>
                        <a:t>Follow Up (F)</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dirty="0">
                          <a:effectLst/>
                        </a:rPr>
                        <a:t>Treatment Evaluation </a:t>
                      </a:r>
                      <a:endParaRPr lang="en-GB" sz="1600" dirty="0">
                        <a:effectLst/>
                        <a:latin typeface="Cambria"/>
                        <a:ea typeface="Cambria"/>
                        <a:cs typeface="Times New Roman"/>
                      </a:endParaRPr>
                    </a:p>
                  </a:txBody>
                  <a:tcPr marL="68580" marR="68580" marT="0" marB="0"/>
                </a:tc>
                <a:tc>
                  <a:txBody>
                    <a:bodyPr/>
                    <a:lstStyle/>
                    <a:p>
                      <a:pPr>
                        <a:spcAft>
                          <a:spcPts val="0"/>
                        </a:spcAft>
                      </a:pPr>
                      <a:r>
                        <a:rPr lang="en-GB" sz="1600" dirty="0">
                          <a:effectLst/>
                        </a:rPr>
                        <a:t>12 weeks following Relapse Prevention</a:t>
                      </a:r>
                      <a:endParaRPr lang="en-GB" sz="1600" dirty="0">
                        <a:effectLst/>
                        <a:latin typeface="Cambria"/>
                        <a:ea typeface="Cambria"/>
                        <a:cs typeface="Times New Roman"/>
                      </a:endParaRPr>
                    </a:p>
                  </a:txBody>
                  <a:tcPr marL="68580" marR="68580" marT="0" marB="0"/>
                </a:tc>
              </a:tr>
            </a:tbl>
          </a:graphicData>
        </a:graphic>
      </p:graphicFrame>
      <p:sp>
        <p:nvSpPr>
          <p:cNvPr id="5" name="Rectangle 1"/>
          <p:cNvSpPr>
            <a:spLocks noChangeArrowheads="1"/>
          </p:cNvSpPr>
          <p:nvPr/>
        </p:nvSpPr>
        <p:spPr bwMode="auto">
          <a:xfrm>
            <a:off x="1868488" y="2109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75430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p:txBody>
          <a:bodyPr/>
          <a:lstStyle/>
          <a:p>
            <a:endParaRPr lang="en-GB" dirty="0"/>
          </a:p>
        </p:txBody>
      </p:sp>
      <p:pic>
        <p:nvPicPr>
          <p:cNvPr id="1026" name="Picture 2" descr="C:\Users\sally.askey-jones2\AppData\Local\Microsoft\Windows\Temporary Internet Files\Content.IE5\QP0OAI7T\questions[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1484784"/>
            <a:ext cx="4536504" cy="489654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ally.askey-jones2\AppData\Local\Microsoft\Windows\Temporary Internet Files\Content.IE5\4YMFOMB3\10582_bigstock-Questions-8[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484784"/>
            <a:ext cx="4248472"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441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735</Words>
  <Application>Microsoft Office PowerPoint</Application>
  <PresentationFormat>On-screen Show (4:3)</PresentationFormat>
  <Paragraphs>101</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 transdiagnostic treatment targeting Intolerance of Uncertainty. </vt:lpstr>
      <vt:lpstr>Background</vt:lpstr>
      <vt:lpstr>Method</vt:lpstr>
      <vt:lpstr>Intervention</vt:lpstr>
      <vt:lpstr>Questions?</vt:lpstr>
    </vt:vector>
  </TitlesOfParts>
  <Company>North Cumbria NHS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transdiagnostic treatment targeting Intolerance of Uncertainty.</dc:title>
  <dc:creator>Sally</dc:creator>
  <cp:lastModifiedBy>Windows User</cp:lastModifiedBy>
  <cp:revision>13</cp:revision>
  <dcterms:created xsi:type="dcterms:W3CDTF">2018-05-13T20:00:05Z</dcterms:created>
  <dcterms:modified xsi:type="dcterms:W3CDTF">2018-05-15T07:33:08Z</dcterms:modified>
</cp:coreProperties>
</file>