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  <p:sldMasterId id="2147483662" r:id="rId2"/>
  </p:sldMasterIdLst>
  <p:notesMasterIdLst>
    <p:notesMasterId r:id="rId38"/>
  </p:notesMasterIdLst>
  <p:handoutMasterIdLst>
    <p:handoutMasterId r:id="rId39"/>
  </p:handoutMasterIdLst>
  <p:sldIdLst>
    <p:sldId id="441" r:id="rId3"/>
    <p:sldId id="468" r:id="rId4"/>
    <p:sldId id="427" r:id="rId5"/>
    <p:sldId id="469" r:id="rId6"/>
    <p:sldId id="467" r:id="rId7"/>
    <p:sldId id="425" r:id="rId8"/>
    <p:sldId id="337" r:id="rId9"/>
    <p:sldId id="472" r:id="rId10"/>
    <p:sldId id="457" r:id="rId11"/>
    <p:sldId id="340" r:id="rId12"/>
    <p:sldId id="403" r:id="rId13"/>
    <p:sldId id="354" r:id="rId14"/>
    <p:sldId id="456" r:id="rId15"/>
    <p:sldId id="440" r:id="rId16"/>
    <p:sldId id="338" r:id="rId17"/>
    <p:sldId id="309" r:id="rId18"/>
    <p:sldId id="434" r:id="rId19"/>
    <p:sldId id="407" r:id="rId20"/>
    <p:sldId id="408" r:id="rId21"/>
    <p:sldId id="409" r:id="rId22"/>
    <p:sldId id="414" r:id="rId23"/>
    <p:sldId id="420" r:id="rId24"/>
    <p:sldId id="422" r:id="rId25"/>
    <p:sldId id="444" r:id="rId26"/>
    <p:sldId id="450" r:id="rId27"/>
    <p:sldId id="451" r:id="rId28"/>
    <p:sldId id="452" r:id="rId29"/>
    <p:sldId id="453" r:id="rId30"/>
    <p:sldId id="454" r:id="rId31"/>
    <p:sldId id="398" r:id="rId32"/>
    <p:sldId id="464" r:id="rId33"/>
    <p:sldId id="460" r:id="rId34"/>
    <p:sldId id="461" r:id="rId35"/>
    <p:sldId id="471" r:id="rId36"/>
    <p:sldId id="466" r:id="rId37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83" autoAdjust="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2590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7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738" y="0"/>
            <a:ext cx="3076870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673"/>
            <a:ext cx="3076871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738" y="9720673"/>
            <a:ext cx="3076870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1B6F7BC-F123-4067-A66A-298539CCCC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2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7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38" y="0"/>
            <a:ext cx="3076870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38" y="4861155"/>
            <a:ext cx="5678425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7" tIns="47768" rIns="95537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673"/>
            <a:ext cx="3076871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38" y="9720673"/>
            <a:ext cx="3076870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7" tIns="47768" rIns="95537" bIns="4776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F5290E6-A296-4BCA-9D07-1486208AD1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11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/>
          <a:lstStyle/>
          <a:p>
            <a:endParaRPr lang="en-GB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9864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noFill/>
          <a:ln/>
        </p:spPr>
        <p:txBody>
          <a:bodyPr/>
          <a:lstStyle/>
          <a:p>
            <a:endParaRPr lang="en-GB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3737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noFill/>
          <a:ln/>
        </p:spPr>
        <p:txBody>
          <a:bodyPr/>
          <a:lstStyle/>
          <a:p>
            <a:endParaRPr lang="en-GB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3737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1BFAA-F1B4-4B9E-BB98-848FFDBACC6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58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619125"/>
          </a:xfrm>
        </p:spPr>
        <p:txBody>
          <a:bodyPr/>
          <a:lstStyle>
            <a:lvl2pPr marL="344488" lvl="1" indent="0" algn="r">
              <a:buFont typeface="Wingdings" pitchFamily="2" charset="2"/>
              <a:buNone/>
              <a:defRPr/>
            </a:lvl2pPr>
          </a:lstStyle>
          <a:p>
            <a:pPr lvl="1"/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64D06F-D0BE-4A6D-BC20-C75B99C155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223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5489575"/>
            <a:ext cx="9144000" cy="13684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548DD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2800" b="1">
              <a:solidFill>
                <a:srgbClr val="17365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GB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22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338" y="0"/>
            <a:ext cx="3776662" cy="30194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65964"/>
            <a:ext cx="3059832" cy="1773428"/>
          </a:xfrm>
          <a:prstGeom prst="rect">
            <a:avLst/>
          </a:prstGeom>
        </p:spPr>
      </p:pic>
      <p:pic>
        <p:nvPicPr>
          <p:cNvPr id="14" name="Picture 13" descr="UEMS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37312"/>
            <a:ext cx="2420858" cy="54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IHR-stamps-senior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56" y="6021288"/>
            <a:ext cx="832392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>
        <p:tmplLst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37D6A-777F-411E-856F-7DCDCBF47D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D38D0-9668-4ECB-8C88-807B69573E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5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31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78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59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86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502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87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68D0A-63C2-440F-AB5A-9174CDA363A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0648"/>
            <a:ext cx="1189116" cy="689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002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79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029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029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4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11188" y="1773238"/>
            <a:ext cx="7772400" cy="43275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708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773238"/>
            <a:ext cx="3810000" cy="432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588" y="1773238"/>
            <a:ext cx="3810000" cy="432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E3276-2339-477F-828A-57128A20B3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398FB-70AE-4F4D-A326-A6728FB4B9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10E3-1BA3-4095-86F2-3B83CC85F6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A57BD-367A-4D3F-A361-F5E1A51C10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7579C-7070-405F-AD88-9D1155C3CB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2B37F-640E-4B27-9B76-3144114F67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0DA56-E8A8-4EF5-8FD7-09EAE43102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1238FA74-B4EE-4107-BD4C-0927FBF2C38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6237288"/>
            <a:ext cx="9144000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548DD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5489575"/>
            <a:ext cx="9144000" cy="13684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548DD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2800" b="1">
              <a:solidFill>
                <a:srgbClr val="17365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GB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" name="Picture 12" descr="UEMS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37312"/>
            <a:ext cx="2420858" cy="54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NIHR-stamps-senior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09117"/>
            <a:ext cx="832392" cy="836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73238"/>
            <a:ext cx="77724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2708" name="Picture 16" descr="3-SMALL-oblongs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04800" y="838200"/>
            <a:ext cx="9144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7" descr="Tees,%20Esk%20and%20Wear%20Valleys%20Col%20A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4787900" y="185738"/>
            <a:ext cx="39814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3-large-oblongs-allwhitetext.png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66" b="16708"/>
          <a:stretch>
            <a:fillRect/>
          </a:stretch>
        </p:blipFill>
        <p:spPr bwMode="auto">
          <a:xfrm>
            <a:off x="1042988" y="6237288"/>
            <a:ext cx="6842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569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A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AE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AE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AE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AE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D9E34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D9E34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D9E34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D9E34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20000"/>
        </a:spcAft>
        <a:buClr>
          <a:srgbClr val="CD0921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2575" algn="l" rtl="0" eaLnBrk="0" fontAlgn="base" hangingPunct="0">
        <a:spcBef>
          <a:spcPct val="20000"/>
        </a:spcBef>
        <a:spcAft>
          <a:spcPct val="20000"/>
        </a:spcAft>
        <a:buClr>
          <a:srgbClr val="5D9E34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239838" indent="-288925" algn="l" rtl="0" eaLnBrk="0" fontAlgn="base" hangingPunct="0">
        <a:spcBef>
          <a:spcPct val="20000"/>
        </a:spcBef>
        <a:spcAft>
          <a:spcPct val="20000"/>
        </a:spcAft>
        <a:buClr>
          <a:srgbClr val="0A77AD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2132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5511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30083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4655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9227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3799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ekers@nhs.n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84313"/>
            <a:ext cx="7772400" cy="1143000"/>
          </a:xfrm>
        </p:spPr>
        <p:txBody>
          <a:bodyPr/>
          <a:lstStyle/>
          <a:p>
            <a:pPr algn="ctr"/>
            <a:r>
              <a:rPr lang="en-US" dirty="0" err="1" smtClean="0"/>
              <a:t>Behavioural</a:t>
            </a:r>
            <a:r>
              <a:rPr lang="en-US" dirty="0" smtClean="0"/>
              <a:t> Activation for Depression By the Non Specialist</a:t>
            </a:r>
            <a:br>
              <a:rPr lang="en-US" dirty="0" smtClean="0"/>
            </a:br>
            <a:endParaRPr lang="en-GB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645024"/>
            <a:ext cx="7315200" cy="2122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David Ekers PhD, MSc ENB 650, RMN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Senior Visiting Research Fellow/Nurse Consultant Primary Care Mental Health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8" y="5083910"/>
            <a:ext cx="3060457" cy="177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UniversityLog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30041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8245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45224"/>
            <a:ext cx="266429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7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 Behavioural activation delivered by the non specialist: Phase II randomised controlled trial (MH Nurses)</a:t>
            </a:r>
          </a:p>
        </p:txBody>
      </p:sp>
      <p:pic>
        <p:nvPicPr>
          <p:cNvPr id="104452" name="Picture 2"/>
          <p:cNvPicPr>
            <a:picLocks noChangeAspect="1" noChangeArrowheads="1"/>
          </p:cNvPicPr>
          <p:nvPr/>
        </p:nvPicPr>
        <p:blipFill>
          <a:blip r:embed="rId2" cstate="print"/>
          <a:srcRect l="22441" t="9239" r="20787" b="26038"/>
          <a:stretch>
            <a:fillRect/>
          </a:stretch>
        </p:blipFill>
        <p:spPr bwMode="auto">
          <a:xfrm>
            <a:off x="0" y="1772816"/>
            <a:ext cx="91455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59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6409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8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786" name="Straight Connector 8"/>
          <p:cNvCxnSpPr>
            <a:cxnSpLocks noChangeShapeType="1"/>
          </p:cNvCxnSpPr>
          <p:nvPr/>
        </p:nvCxnSpPr>
        <p:spPr bwMode="auto">
          <a:xfrm flipV="1">
            <a:off x="4427538" y="3356992"/>
            <a:ext cx="2232025" cy="2016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4644008" y="260648"/>
            <a:ext cx="4176464" cy="3096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95536" y="28757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Cost more/less effective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022" y="602128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Cost less/less effective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6006457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Cost less/more effective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28757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Cost more/more effective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872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agram 3"/>
          <p:cNvPicPr>
            <a:picLocks noChangeArrowheads="1"/>
          </p:cNvPicPr>
          <p:nvPr/>
        </p:nvPicPr>
        <p:blipFill>
          <a:blip r:embed="rId2" cstate="print"/>
          <a:srcRect l="-7138" r="-7254"/>
          <a:stretch>
            <a:fillRect/>
          </a:stretch>
        </p:blipFill>
        <p:spPr bwMode="auto">
          <a:xfrm>
            <a:off x="755650" y="1125538"/>
            <a:ext cx="776922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3995738" y="357346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03648" y="1886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 cycle used in current studies (Ekers et al  2011)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020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840760" cy="685800"/>
          </a:xfrm>
        </p:spPr>
        <p:txBody>
          <a:bodyPr/>
          <a:lstStyle/>
          <a:p>
            <a:r>
              <a:rPr lang="en-GB" dirty="0" smtClean="0"/>
              <a:t>COBRA Study. NIHR HTA funded multi centre RCT. Open access- The Lancet  July 2016</a:t>
            </a:r>
            <a:endParaRPr lang="en-GB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25188" b="-25188"/>
          <a:stretch/>
        </p:blipFill>
        <p:spPr bwMode="auto">
          <a:xfrm>
            <a:off x="179512" y="2420888"/>
            <a:ext cx="87849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COBRA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30725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COBRA is a two-arm </a:t>
            </a:r>
            <a:r>
              <a:rPr lang="en-GB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Phase III</a:t>
            </a: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non-inferiority</a:t>
            </a:r>
            <a:r>
              <a: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randomised </a:t>
            </a: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controlled trial of a </a:t>
            </a:r>
            <a:r>
              <a: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psychological intervention</a:t>
            </a: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Behavioural Activation </a:t>
            </a: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(BA</a:t>
            </a:r>
            <a:r>
              <a: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N=440.</a:t>
            </a:r>
          </a:p>
          <a:p>
            <a:endParaRPr lang="en-GB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COBRA programme of research seeks to answer two interlinked questions:</a:t>
            </a:r>
          </a:p>
          <a:p>
            <a:pPr lvl="1"/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</a:t>
            </a:r>
            <a:r>
              <a:rPr lang="en-GB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clinical effectiveness 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BA compared to CBT for depressed adults in terms of depression treatment response measured by the </a:t>
            </a:r>
            <a:r>
              <a:rPr lang="en-GB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PHQ9 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six, 12 and 18 months?</a:t>
            </a:r>
          </a:p>
          <a:p>
            <a:pPr lvl="1"/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</a:t>
            </a:r>
            <a:r>
              <a:rPr lang="en-GB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cost-effectiveness</a:t>
            </a: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BA compared to CBT at 18 months?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3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en-GB" sz="2000" dirty="0"/>
              <a:t>BA and </a:t>
            </a:r>
            <a:r>
              <a:rPr lang="en-GB" sz="2000" dirty="0" smtClean="0"/>
              <a:t>CBT- </a:t>
            </a:r>
            <a:r>
              <a:rPr lang="en-GB" sz="2000" dirty="0"/>
              <a:t>both active psychological treatments which have previously demonstrated positive effects for people with </a:t>
            </a:r>
            <a:r>
              <a:rPr lang="en-GB" sz="2000" dirty="0" smtClean="0"/>
              <a:t>depression</a:t>
            </a:r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 smtClean="0"/>
              <a:t>20 </a:t>
            </a:r>
            <a:r>
              <a:rPr lang="en-GB" sz="2000" dirty="0"/>
              <a:t>face to </a:t>
            </a:r>
            <a:r>
              <a:rPr lang="en-GB" sz="2000" dirty="0" smtClean="0"/>
              <a:t>face</a:t>
            </a:r>
            <a:r>
              <a:rPr lang="en-GB" sz="2000" dirty="0"/>
              <a:t> </a:t>
            </a:r>
            <a:r>
              <a:rPr lang="en-GB" sz="2000" dirty="0" smtClean="0"/>
              <a:t>one</a:t>
            </a:r>
            <a:r>
              <a:rPr lang="en-GB" sz="2000" dirty="0"/>
              <a:t>-hour duration sessions over 16 weeks with the option of four additional booster sessions. </a:t>
            </a: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 lvl="1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BA: delivered by band 5 qualified </a:t>
            </a:r>
            <a:r>
              <a:rPr lang="en-GB" sz="2000" dirty="0">
                <a:solidFill>
                  <a:srgbClr val="FF0000"/>
                </a:solidFill>
              </a:rPr>
              <a:t>P</a:t>
            </a:r>
            <a:r>
              <a:rPr lang="en-GB" sz="2000" dirty="0" smtClean="0">
                <a:solidFill>
                  <a:srgbClr val="FF0000"/>
                </a:solidFill>
              </a:rPr>
              <a:t>sychological </a:t>
            </a:r>
            <a:r>
              <a:rPr lang="en-GB" sz="2000" dirty="0">
                <a:solidFill>
                  <a:srgbClr val="FF0000"/>
                </a:solidFill>
              </a:rPr>
              <a:t>W</a:t>
            </a:r>
            <a:r>
              <a:rPr lang="en-GB" sz="2000" dirty="0" smtClean="0">
                <a:solidFill>
                  <a:srgbClr val="FF0000"/>
                </a:solidFill>
              </a:rPr>
              <a:t>ellbeing Practitioners</a:t>
            </a:r>
          </a:p>
          <a:p>
            <a:pPr lvl="1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CBT: delivered by band 7 qualified CBT therapists</a:t>
            </a:r>
          </a:p>
          <a:p>
            <a:pPr lvl="1">
              <a:buNone/>
            </a:pPr>
            <a:endParaRPr lang="en-GB" sz="1600" dirty="0" smtClean="0"/>
          </a:p>
          <a:p>
            <a:pPr>
              <a:buNone/>
            </a:pPr>
            <a:r>
              <a:rPr lang="en-GB" sz="2000" dirty="0" smtClean="0"/>
              <a:t>Both groups of therapists received five days of protocol specific training and weekly supervision from a relevant expert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Quality and fidelity assessed through independently rated audio-tapes and session records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246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628801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smtClean="0">
                <a:solidFill>
                  <a:schemeClr val="accent6"/>
                </a:solidFill>
              </a:rPr>
              <a:t>Primary Outcome – PHQ-9</a:t>
            </a:r>
            <a:br>
              <a:rPr lang="en-GB" sz="4800" b="1" dirty="0" smtClean="0">
                <a:solidFill>
                  <a:schemeClr val="accent6"/>
                </a:solidFill>
              </a:rPr>
            </a:br>
            <a:r>
              <a:rPr lang="en-GB" sz="4800" b="1" dirty="0" smtClean="0">
                <a:solidFill>
                  <a:schemeClr val="accent6"/>
                </a:solidFill>
              </a:rPr>
              <a:t>Primary analysis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661248"/>
            <a:ext cx="8229600" cy="2077691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*Adjusted for baseline PHQ9, and stratification variables (i.e., symptom severity (PHQ &lt; 19, PHQ ≥ 19), site (Devon, Durham, Leeds), antidepressant use (currently taking anti-depressant medication, not currently taking anti-depression medication)</a:t>
            </a:r>
            <a:endParaRPr lang="en-GB" sz="1800" strike="sngStrike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36959"/>
              </p:ext>
            </p:extLst>
          </p:nvPr>
        </p:nvGraphicFramePr>
        <p:xfrm>
          <a:off x="-1" y="188637"/>
          <a:ext cx="9144001" cy="54006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3322"/>
                <a:gridCol w="661933"/>
                <a:gridCol w="1315666"/>
                <a:gridCol w="683080"/>
                <a:gridCol w="1563077"/>
                <a:gridCol w="2422769"/>
                <a:gridCol w="1094154"/>
              </a:tblGrid>
              <a:tr h="11028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CBT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BA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Adjusted A-B difference*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P-value</a:t>
                      </a:r>
                      <a:endParaRPr lang="en-GB" dirty="0"/>
                    </a:p>
                  </a:txBody>
                  <a:tcPr/>
                </a:tc>
              </a:tr>
              <a:tr h="11028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Mean (SD)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Mean</a:t>
                      </a:r>
                      <a:r>
                        <a:rPr lang="en-GB" baseline="0" dirty="0" smtClean="0"/>
                        <a:t> (SD)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Mean (95%</a:t>
                      </a:r>
                      <a:r>
                        <a:rPr lang="en-GB" baseline="0" dirty="0" smtClean="0"/>
                        <a:t> CI)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38969">
                <a:tc>
                  <a:txBody>
                    <a:bodyPr/>
                    <a:lstStyle/>
                    <a:p>
                      <a:r>
                        <a:rPr lang="en-GB" dirty="0" smtClean="0"/>
                        <a:t>Baseline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17.4 (4.8)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17.7 (4.8)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638969">
                <a:tc gridSpan="7">
                  <a:txBody>
                    <a:bodyPr/>
                    <a:lstStyle/>
                    <a:p>
                      <a:r>
                        <a:rPr lang="en-GB" b="1" dirty="0" smtClean="0"/>
                        <a:t>Intention to treat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38969">
                <a:tc>
                  <a:txBody>
                    <a:bodyPr/>
                    <a:lstStyle/>
                    <a:p>
                      <a:r>
                        <a:rPr lang="en-GB" dirty="0" smtClean="0"/>
                        <a:t>12-months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8.4 (7.5)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8.4 (7.0)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</a:t>
                      </a:r>
                      <a:r>
                        <a:rPr lang="en-GB" baseline="0" dirty="0" smtClean="0"/>
                        <a:t> (-1.3 to 1.5)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0.89</a:t>
                      </a:r>
                      <a:endParaRPr lang="en-GB" dirty="0"/>
                    </a:p>
                  </a:txBody>
                  <a:tcPr/>
                </a:tc>
              </a:tr>
              <a:tr h="638969">
                <a:tc gridSpan="7">
                  <a:txBody>
                    <a:bodyPr/>
                    <a:lstStyle/>
                    <a:p>
                      <a:r>
                        <a:rPr lang="en-GB" b="1" dirty="0" smtClean="0"/>
                        <a:t>Per protocol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38969">
                <a:tc>
                  <a:txBody>
                    <a:bodyPr/>
                    <a:lstStyle/>
                    <a:p>
                      <a:r>
                        <a:rPr lang="en-GB" dirty="0" smtClean="0"/>
                        <a:t>12-months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7.9 (7.3)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7.8 (6.5)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 (-1.5 to 1.6)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0.99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2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Non-Inferiority at primary endpoint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12968" cy="5805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16200000">
            <a:off x="1839687" y="270492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Non inferiority margin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8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Introduce BA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Completed research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Where to next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399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accent6"/>
                </a:solidFill>
              </a:rPr>
              <a:t>Secondary Outcomes - GAD</a:t>
            </a:r>
            <a:br>
              <a:rPr lang="en-GB" sz="3600" b="1" dirty="0" smtClean="0">
                <a:solidFill>
                  <a:schemeClr val="accent6"/>
                </a:solidFill>
              </a:rPr>
            </a:br>
            <a:r>
              <a:rPr lang="en-GB" sz="3600" b="1" dirty="0" smtClean="0">
                <a:solidFill>
                  <a:schemeClr val="accent6"/>
                </a:solidFill>
              </a:rPr>
              <a:t>Primary analysis</a:t>
            </a:r>
            <a:endParaRPr lang="en-GB" sz="36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21297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600" dirty="0" smtClean="0"/>
              <a:t>*Adjusted for baseline GAD, and stratification variables (i.e., symptom severity (PHQ &lt; 19, PHQ ≥ 19), site (Devon, Durham, Leeds), antidepressant use (currently taking anti-depressant medication, not currently taking anti-depression medication)</a:t>
            </a:r>
            <a:endParaRPr lang="en-GB" sz="1600" strike="sngStrike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92531"/>
              </p:ext>
            </p:extLst>
          </p:nvPr>
        </p:nvGraphicFramePr>
        <p:xfrm>
          <a:off x="395536" y="1700808"/>
          <a:ext cx="8424936" cy="3134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2967"/>
                <a:gridCol w="609880"/>
                <a:gridCol w="1212205"/>
                <a:gridCol w="629364"/>
                <a:gridCol w="1440160"/>
                <a:gridCol w="2232248"/>
                <a:gridCol w="100811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CBT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BA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Adjusted difference*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P-value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Mean (SD)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Mean</a:t>
                      </a:r>
                      <a:r>
                        <a:rPr lang="en-GB" baseline="0" dirty="0" smtClean="0"/>
                        <a:t> (SD)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Mean (95%</a:t>
                      </a:r>
                      <a:r>
                        <a:rPr lang="en-GB" baseline="0" dirty="0" smtClean="0"/>
                        <a:t> CI)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Baseline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12.6 (5.1)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12.7 (5.1)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GB" b="1" dirty="0" smtClean="0"/>
                        <a:t>Intention to treat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12-months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6.3 (6.0)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6.4 (5.9)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</a:t>
                      </a:r>
                      <a:r>
                        <a:rPr lang="en-GB" baseline="0" dirty="0" smtClean="0"/>
                        <a:t> (1.3 to -1.0)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GB" b="1" dirty="0" smtClean="0"/>
                        <a:t>Per protocol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12-months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6.0 (5.8)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5.9 (5.5)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0.01 (-1.3 to 1.2)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0.95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0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8816"/>
            <a:ext cx="853440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SCID </a:t>
            </a:r>
            <a:r>
              <a:rPr lang="en-GB" sz="4000" b="1" dirty="0" err="1">
                <a:solidFill>
                  <a:srgbClr val="002060"/>
                </a:solidFill>
              </a:rPr>
              <a:t>C</a:t>
            </a:r>
            <a:r>
              <a:rPr lang="en-GB" sz="4000" b="1" dirty="0" err="1" smtClean="0">
                <a:solidFill>
                  <a:srgbClr val="002060"/>
                </a:solidFill>
              </a:rPr>
              <a:t>aseness</a:t>
            </a:r>
            <a:r>
              <a:rPr lang="en-GB" sz="4000" b="1" dirty="0" smtClean="0">
                <a:solidFill>
                  <a:srgbClr val="002060"/>
                </a:solidFill>
              </a:rPr>
              <a:t> Across Trial</a:t>
            </a:r>
            <a:br>
              <a:rPr lang="en-GB" sz="4000" b="1" dirty="0" smtClean="0">
                <a:solidFill>
                  <a:srgbClr val="002060"/>
                </a:solidFill>
              </a:rPr>
            </a:br>
            <a:r>
              <a:rPr lang="en-GB" sz="2000" b="1" dirty="0" smtClean="0">
                <a:solidFill>
                  <a:srgbClr val="002060"/>
                </a:solidFill>
              </a:rPr>
              <a:t>(repeated measures logistic regression model)</a:t>
            </a:r>
            <a:endParaRPr lang="en-GB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004959"/>
              </p:ext>
            </p:extLst>
          </p:nvPr>
        </p:nvGraphicFramePr>
        <p:xfrm>
          <a:off x="321879" y="1637928"/>
          <a:ext cx="86868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445008">
                <a:tc>
                  <a:txBody>
                    <a:bodyPr/>
                    <a:lstStyle/>
                    <a:p>
                      <a:r>
                        <a:rPr lang="en-GB" dirty="0" smtClean="0"/>
                        <a:t>Treatment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Baseline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months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months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r>
                        <a:rPr lang="en-GB" baseline="0" dirty="0" smtClean="0"/>
                        <a:t> months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76809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CBT</a:t>
                      </a:r>
                    </a:p>
                    <a:p>
                      <a:r>
                        <a:rPr lang="en-GB" dirty="0" smtClean="0"/>
                        <a:t>n/N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219/219</a:t>
                      </a:r>
                    </a:p>
                    <a:p>
                      <a:r>
                        <a:rPr lang="en-GB" dirty="0" smtClean="0"/>
                        <a:t>(100%)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49/171</a:t>
                      </a:r>
                    </a:p>
                    <a:p>
                      <a:r>
                        <a:rPr lang="en-GB" dirty="0" smtClean="0"/>
                        <a:t>(29%)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37/163</a:t>
                      </a:r>
                    </a:p>
                    <a:p>
                      <a:r>
                        <a:rPr lang="en-GB" dirty="0" smtClean="0"/>
                        <a:t>(23%)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34/162</a:t>
                      </a:r>
                    </a:p>
                    <a:p>
                      <a:r>
                        <a:rPr lang="en-GB" dirty="0" smtClean="0"/>
                        <a:t>(21%)</a:t>
                      </a:r>
                      <a:endParaRPr lang="en-GB" dirty="0"/>
                    </a:p>
                  </a:txBody>
                  <a:tcPr/>
                </a:tc>
              </a:tr>
              <a:tr h="76809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BA</a:t>
                      </a:r>
                    </a:p>
                    <a:p>
                      <a:r>
                        <a:rPr lang="en-GB" dirty="0" smtClean="0"/>
                        <a:t>n/N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221/221</a:t>
                      </a:r>
                    </a:p>
                    <a:p>
                      <a:r>
                        <a:rPr lang="en-GB" dirty="0" smtClean="0"/>
                        <a:t>(100%)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51/167</a:t>
                      </a:r>
                    </a:p>
                    <a:p>
                      <a:r>
                        <a:rPr lang="en-GB" dirty="0" smtClean="0"/>
                        <a:t>(31%)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31/154</a:t>
                      </a:r>
                    </a:p>
                    <a:p>
                      <a:r>
                        <a:rPr lang="en-GB" dirty="0" smtClean="0"/>
                        <a:t>(20%)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35/156</a:t>
                      </a:r>
                    </a:p>
                    <a:p>
                      <a:r>
                        <a:rPr lang="en-GB" dirty="0" smtClean="0"/>
                        <a:t>(22%)</a:t>
                      </a:r>
                      <a:endParaRPr lang="en-GB" dirty="0"/>
                    </a:p>
                  </a:txBody>
                  <a:tcPr/>
                </a:tc>
              </a:tr>
              <a:tr h="295398">
                <a:tc gridSpan="4">
                  <a:txBody>
                    <a:bodyPr/>
                    <a:lstStyle/>
                    <a:p>
                      <a:r>
                        <a:rPr lang="en-GB" dirty="0" smtClean="0"/>
                        <a:t>P-value</a:t>
                      </a:r>
                      <a:r>
                        <a:rPr lang="en-GB" baseline="0" dirty="0" smtClean="0"/>
                        <a:t> for between groups comparison: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P=0.73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0208" y="135645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Intention to Treat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103" y="412314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Per protocol</a:t>
            </a:r>
            <a:endParaRPr lang="en-GB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6450"/>
              </p:ext>
            </p:extLst>
          </p:nvPr>
        </p:nvGraphicFramePr>
        <p:xfrm>
          <a:off x="243136" y="4437112"/>
          <a:ext cx="86868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445008">
                <a:tc>
                  <a:txBody>
                    <a:bodyPr/>
                    <a:lstStyle/>
                    <a:p>
                      <a:r>
                        <a:rPr lang="en-GB" dirty="0" smtClean="0"/>
                        <a:t>Treatment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Baseline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months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 months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r>
                        <a:rPr lang="en-GB" baseline="0" dirty="0" smtClean="0"/>
                        <a:t> months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76809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CBT</a:t>
                      </a:r>
                    </a:p>
                    <a:p>
                      <a:r>
                        <a:rPr lang="en-GB" dirty="0" smtClean="0"/>
                        <a:t>n/N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158/158</a:t>
                      </a:r>
                    </a:p>
                    <a:p>
                      <a:r>
                        <a:rPr lang="en-GB" dirty="0" smtClean="0"/>
                        <a:t>(100%)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37/140</a:t>
                      </a:r>
                    </a:p>
                    <a:p>
                      <a:r>
                        <a:rPr lang="en-GB" dirty="0" smtClean="0"/>
                        <a:t>(26%)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30/141</a:t>
                      </a:r>
                    </a:p>
                    <a:p>
                      <a:r>
                        <a:rPr lang="en-GB" dirty="0" smtClean="0"/>
                        <a:t>(21%)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25/137</a:t>
                      </a:r>
                    </a:p>
                    <a:p>
                      <a:r>
                        <a:rPr lang="en-GB" dirty="0" smtClean="0"/>
                        <a:t>(18%)</a:t>
                      </a:r>
                      <a:endParaRPr lang="en-GB" dirty="0"/>
                    </a:p>
                  </a:txBody>
                  <a:tcPr/>
                </a:tc>
              </a:tr>
              <a:tr h="76809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BA</a:t>
                      </a:r>
                    </a:p>
                    <a:p>
                      <a:r>
                        <a:rPr lang="en-GB" dirty="0" smtClean="0"/>
                        <a:t>n/N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147/147</a:t>
                      </a:r>
                    </a:p>
                    <a:p>
                      <a:r>
                        <a:rPr lang="en-GB" dirty="0" smtClean="0"/>
                        <a:t>(100%)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42/138</a:t>
                      </a:r>
                    </a:p>
                    <a:p>
                      <a:r>
                        <a:rPr lang="en-GB" dirty="0" smtClean="0"/>
                        <a:t>(30%)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24/128</a:t>
                      </a:r>
                    </a:p>
                    <a:p>
                      <a:r>
                        <a:rPr lang="en-GB" dirty="0" smtClean="0"/>
                        <a:t>(18%)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25/125</a:t>
                      </a:r>
                    </a:p>
                    <a:p>
                      <a:r>
                        <a:rPr lang="en-GB" dirty="0" smtClean="0"/>
                        <a:t>(20%)</a:t>
                      </a:r>
                      <a:endParaRPr lang="en-GB" dirty="0"/>
                    </a:p>
                  </a:txBody>
                  <a:tcPr/>
                </a:tc>
              </a:tr>
              <a:tr h="295398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P-value</a:t>
                      </a:r>
                      <a:r>
                        <a:rPr lang="en-GB" baseline="0" dirty="0" smtClean="0"/>
                        <a:t> for between groups comparison: </a:t>
                      </a: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P=0.80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0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Canvas 1058"/>
          <p:cNvGrpSpPr/>
          <p:nvPr/>
        </p:nvGrpSpPr>
        <p:grpSpPr>
          <a:xfrm>
            <a:off x="1043608" y="1124744"/>
            <a:ext cx="7272808" cy="5040560"/>
            <a:chOff x="0" y="0"/>
            <a:chExt cx="5731510" cy="3777615"/>
          </a:xfrm>
        </p:grpSpPr>
        <p:sp>
          <p:nvSpPr>
            <p:cNvPr id="854" name="Rectangle 853"/>
            <p:cNvSpPr/>
            <p:nvPr/>
          </p:nvSpPr>
          <p:spPr>
            <a:xfrm>
              <a:off x="0" y="0"/>
              <a:ext cx="5731510" cy="3777615"/>
            </a:xfrm>
            <a:prstGeom prst="rect">
              <a:avLst/>
            </a:prstGeom>
            <a:noFill/>
            <a:ln>
              <a:noFill/>
            </a:ln>
          </p:spPr>
        </p:sp>
        <p:grpSp>
          <p:nvGrpSpPr>
            <p:cNvPr id="855" name="Group 854"/>
            <p:cNvGrpSpPr>
              <a:grpSpLocks/>
            </p:cNvGrpSpPr>
            <p:nvPr/>
          </p:nvGrpSpPr>
          <p:grpSpPr bwMode="auto">
            <a:xfrm>
              <a:off x="998855" y="873760"/>
              <a:ext cx="4225925" cy="2279015"/>
              <a:chOff x="1568" y="1371"/>
              <a:chExt cx="6655" cy="3589"/>
            </a:xfrm>
          </p:grpSpPr>
          <p:sp>
            <p:nvSpPr>
              <p:cNvPr id="1502" name="Oval 1501"/>
              <p:cNvSpPr>
                <a:spLocks noChangeArrowheads="1"/>
              </p:cNvSpPr>
              <p:nvPr/>
            </p:nvSpPr>
            <p:spPr bwMode="auto">
              <a:xfrm>
                <a:off x="2513" y="271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03" name="Oval 1502"/>
              <p:cNvSpPr>
                <a:spLocks noChangeArrowheads="1"/>
              </p:cNvSpPr>
              <p:nvPr/>
            </p:nvSpPr>
            <p:spPr bwMode="auto">
              <a:xfrm>
                <a:off x="3928" y="321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04" name="Oval 1503"/>
              <p:cNvSpPr>
                <a:spLocks noChangeArrowheads="1"/>
              </p:cNvSpPr>
              <p:nvPr/>
            </p:nvSpPr>
            <p:spPr bwMode="auto">
              <a:xfrm>
                <a:off x="3513" y="200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05" name="Oval 1504"/>
              <p:cNvSpPr>
                <a:spLocks noChangeArrowheads="1"/>
              </p:cNvSpPr>
              <p:nvPr/>
            </p:nvSpPr>
            <p:spPr bwMode="auto">
              <a:xfrm>
                <a:off x="3196" y="300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06" name="Oval 1505"/>
              <p:cNvSpPr>
                <a:spLocks noChangeArrowheads="1"/>
              </p:cNvSpPr>
              <p:nvPr/>
            </p:nvSpPr>
            <p:spPr bwMode="auto">
              <a:xfrm>
                <a:off x="2868" y="313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07" name="Oval 1506"/>
              <p:cNvSpPr>
                <a:spLocks noChangeArrowheads="1"/>
              </p:cNvSpPr>
              <p:nvPr/>
            </p:nvSpPr>
            <p:spPr bwMode="auto">
              <a:xfrm>
                <a:off x="5923" y="2119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08" name="Oval 1507"/>
              <p:cNvSpPr>
                <a:spLocks noChangeArrowheads="1"/>
              </p:cNvSpPr>
              <p:nvPr/>
            </p:nvSpPr>
            <p:spPr bwMode="auto">
              <a:xfrm>
                <a:off x="6300" y="3491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09" name="Oval 1508"/>
              <p:cNvSpPr>
                <a:spLocks noChangeArrowheads="1"/>
              </p:cNvSpPr>
              <p:nvPr/>
            </p:nvSpPr>
            <p:spPr bwMode="auto">
              <a:xfrm>
                <a:off x="6873" y="333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10" name="Oval 1509"/>
              <p:cNvSpPr>
                <a:spLocks noChangeArrowheads="1"/>
              </p:cNvSpPr>
              <p:nvPr/>
            </p:nvSpPr>
            <p:spPr bwMode="auto">
              <a:xfrm>
                <a:off x="4584" y="164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11" name="Oval 1510"/>
              <p:cNvSpPr>
                <a:spLocks noChangeArrowheads="1"/>
              </p:cNvSpPr>
              <p:nvPr/>
            </p:nvSpPr>
            <p:spPr bwMode="auto">
              <a:xfrm>
                <a:off x="5485" y="436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12" name="Oval 1511"/>
              <p:cNvSpPr>
                <a:spLocks noChangeArrowheads="1"/>
              </p:cNvSpPr>
              <p:nvPr/>
            </p:nvSpPr>
            <p:spPr bwMode="auto">
              <a:xfrm>
                <a:off x="6398" y="317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13" name="Oval 1512"/>
              <p:cNvSpPr>
                <a:spLocks noChangeArrowheads="1"/>
              </p:cNvSpPr>
              <p:nvPr/>
            </p:nvSpPr>
            <p:spPr bwMode="auto">
              <a:xfrm>
                <a:off x="5272" y="184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14" name="Oval 1513"/>
              <p:cNvSpPr>
                <a:spLocks noChangeArrowheads="1"/>
              </p:cNvSpPr>
              <p:nvPr/>
            </p:nvSpPr>
            <p:spPr bwMode="auto">
              <a:xfrm>
                <a:off x="6480" y="199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15" name="Oval 1514"/>
              <p:cNvSpPr>
                <a:spLocks noChangeArrowheads="1"/>
              </p:cNvSpPr>
              <p:nvPr/>
            </p:nvSpPr>
            <p:spPr bwMode="auto">
              <a:xfrm>
                <a:off x="5966" y="3436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16" name="Oval 1515"/>
              <p:cNvSpPr>
                <a:spLocks noChangeArrowheads="1"/>
              </p:cNvSpPr>
              <p:nvPr/>
            </p:nvSpPr>
            <p:spPr bwMode="auto">
              <a:xfrm>
                <a:off x="3704" y="291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17" name="Oval 1516"/>
              <p:cNvSpPr>
                <a:spLocks noChangeArrowheads="1"/>
              </p:cNvSpPr>
              <p:nvPr/>
            </p:nvSpPr>
            <p:spPr bwMode="auto">
              <a:xfrm>
                <a:off x="3251" y="184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18" name="Oval 1517"/>
              <p:cNvSpPr>
                <a:spLocks noChangeArrowheads="1"/>
              </p:cNvSpPr>
              <p:nvPr/>
            </p:nvSpPr>
            <p:spPr bwMode="auto">
              <a:xfrm>
                <a:off x="1568" y="244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19" name="Oval 1518"/>
              <p:cNvSpPr>
                <a:spLocks noChangeArrowheads="1"/>
              </p:cNvSpPr>
              <p:nvPr/>
            </p:nvSpPr>
            <p:spPr bwMode="auto">
              <a:xfrm>
                <a:off x="5360" y="3622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20" name="Oval 1519"/>
              <p:cNvSpPr>
                <a:spLocks noChangeArrowheads="1"/>
              </p:cNvSpPr>
              <p:nvPr/>
            </p:nvSpPr>
            <p:spPr bwMode="auto">
              <a:xfrm>
                <a:off x="5540" y="323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21" name="Oval 1520"/>
              <p:cNvSpPr>
                <a:spLocks noChangeArrowheads="1"/>
              </p:cNvSpPr>
              <p:nvPr/>
            </p:nvSpPr>
            <p:spPr bwMode="auto">
              <a:xfrm>
                <a:off x="3601" y="3813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22" name="Oval 1521"/>
              <p:cNvSpPr>
                <a:spLocks noChangeArrowheads="1"/>
              </p:cNvSpPr>
              <p:nvPr/>
            </p:nvSpPr>
            <p:spPr bwMode="auto">
              <a:xfrm>
                <a:off x="4420" y="323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23" name="Oval 1522"/>
              <p:cNvSpPr>
                <a:spLocks noChangeArrowheads="1"/>
              </p:cNvSpPr>
              <p:nvPr/>
            </p:nvSpPr>
            <p:spPr bwMode="auto">
              <a:xfrm>
                <a:off x="4344" y="1524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24" name="Oval 1523"/>
              <p:cNvSpPr>
                <a:spLocks noChangeArrowheads="1"/>
              </p:cNvSpPr>
              <p:nvPr/>
            </p:nvSpPr>
            <p:spPr bwMode="auto">
              <a:xfrm>
                <a:off x="7141" y="275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25" name="Oval 1524"/>
              <p:cNvSpPr>
                <a:spLocks noChangeArrowheads="1"/>
              </p:cNvSpPr>
              <p:nvPr/>
            </p:nvSpPr>
            <p:spPr bwMode="auto">
              <a:xfrm>
                <a:off x="4890" y="222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26" name="Oval 1525"/>
              <p:cNvSpPr>
                <a:spLocks noChangeArrowheads="1"/>
              </p:cNvSpPr>
              <p:nvPr/>
            </p:nvSpPr>
            <p:spPr bwMode="auto">
              <a:xfrm>
                <a:off x="4934" y="213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27" name="Oval 1526"/>
              <p:cNvSpPr>
                <a:spLocks noChangeArrowheads="1"/>
              </p:cNvSpPr>
              <p:nvPr/>
            </p:nvSpPr>
            <p:spPr bwMode="auto">
              <a:xfrm>
                <a:off x="5606" y="402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28" name="Oval 1527"/>
              <p:cNvSpPr>
                <a:spLocks noChangeArrowheads="1"/>
              </p:cNvSpPr>
              <p:nvPr/>
            </p:nvSpPr>
            <p:spPr bwMode="auto">
              <a:xfrm>
                <a:off x="4835" y="318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29" name="Oval 1528"/>
              <p:cNvSpPr>
                <a:spLocks noChangeArrowheads="1"/>
              </p:cNvSpPr>
              <p:nvPr/>
            </p:nvSpPr>
            <p:spPr bwMode="auto">
              <a:xfrm>
                <a:off x="4212" y="210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30" name="Oval 1529"/>
              <p:cNvSpPr>
                <a:spLocks noChangeArrowheads="1"/>
              </p:cNvSpPr>
              <p:nvPr/>
            </p:nvSpPr>
            <p:spPr bwMode="auto">
              <a:xfrm>
                <a:off x="6513" y="434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31" name="Oval 1530"/>
              <p:cNvSpPr>
                <a:spLocks noChangeArrowheads="1"/>
              </p:cNvSpPr>
              <p:nvPr/>
            </p:nvSpPr>
            <p:spPr bwMode="auto">
              <a:xfrm>
                <a:off x="3136" y="304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32" name="Oval 1531"/>
              <p:cNvSpPr>
                <a:spLocks noChangeArrowheads="1"/>
              </p:cNvSpPr>
              <p:nvPr/>
            </p:nvSpPr>
            <p:spPr bwMode="auto">
              <a:xfrm>
                <a:off x="6294" y="232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33" name="Oval 1532"/>
              <p:cNvSpPr>
                <a:spLocks noChangeArrowheads="1"/>
              </p:cNvSpPr>
              <p:nvPr/>
            </p:nvSpPr>
            <p:spPr bwMode="auto">
              <a:xfrm>
                <a:off x="3879" y="257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34" name="Oval 1533"/>
              <p:cNvSpPr>
                <a:spLocks noChangeArrowheads="1"/>
              </p:cNvSpPr>
              <p:nvPr/>
            </p:nvSpPr>
            <p:spPr bwMode="auto">
              <a:xfrm>
                <a:off x="3661" y="2513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35" name="Oval 1534"/>
              <p:cNvSpPr>
                <a:spLocks noChangeArrowheads="1"/>
              </p:cNvSpPr>
              <p:nvPr/>
            </p:nvSpPr>
            <p:spPr bwMode="auto">
              <a:xfrm>
                <a:off x="3562" y="374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36" name="Oval 1535"/>
              <p:cNvSpPr>
                <a:spLocks noChangeArrowheads="1"/>
              </p:cNvSpPr>
              <p:nvPr/>
            </p:nvSpPr>
            <p:spPr bwMode="auto">
              <a:xfrm>
                <a:off x="5442" y="361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37" name="Oval 1536"/>
              <p:cNvSpPr>
                <a:spLocks noChangeArrowheads="1"/>
              </p:cNvSpPr>
              <p:nvPr/>
            </p:nvSpPr>
            <p:spPr bwMode="auto">
              <a:xfrm>
                <a:off x="7665" y="257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38" name="Oval 1537"/>
              <p:cNvSpPr>
                <a:spLocks noChangeArrowheads="1"/>
              </p:cNvSpPr>
              <p:nvPr/>
            </p:nvSpPr>
            <p:spPr bwMode="auto">
              <a:xfrm>
                <a:off x="4278" y="352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39" name="Oval 1538"/>
              <p:cNvSpPr>
                <a:spLocks noChangeArrowheads="1"/>
              </p:cNvSpPr>
              <p:nvPr/>
            </p:nvSpPr>
            <p:spPr bwMode="auto">
              <a:xfrm>
                <a:off x="3289" y="260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40" name="Oval 1539"/>
              <p:cNvSpPr>
                <a:spLocks noChangeArrowheads="1"/>
              </p:cNvSpPr>
              <p:nvPr/>
            </p:nvSpPr>
            <p:spPr bwMode="auto">
              <a:xfrm>
                <a:off x="7015" y="362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41" name="Oval 1540"/>
              <p:cNvSpPr>
                <a:spLocks noChangeArrowheads="1"/>
              </p:cNvSpPr>
              <p:nvPr/>
            </p:nvSpPr>
            <p:spPr bwMode="auto">
              <a:xfrm>
                <a:off x="6529" y="289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42" name="Oval 1541"/>
              <p:cNvSpPr>
                <a:spLocks noChangeArrowheads="1"/>
              </p:cNvSpPr>
              <p:nvPr/>
            </p:nvSpPr>
            <p:spPr bwMode="auto">
              <a:xfrm>
                <a:off x="4562" y="313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43" name="Oval 1542"/>
              <p:cNvSpPr>
                <a:spLocks noChangeArrowheads="1"/>
              </p:cNvSpPr>
              <p:nvPr/>
            </p:nvSpPr>
            <p:spPr bwMode="auto">
              <a:xfrm>
                <a:off x="4884" y="315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44" name="Oval 1543"/>
              <p:cNvSpPr>
                <a:spLocks noChangeArrowheads="1"/>
              </p:cNvSpPr>
              <p:nvPr/>
            </p:nvSpPr>
            <p:spPr bwMode="auto">
              <a:xfrm>
                <a:off x="5622" y="2016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45" name="Oval 1544"/>
              <p:cNvSpPr>
                <a:spLocks noChangeArrowheads="1"/>
              </p:cNvSpPr>
              <p:nvPr/>
            </p:nvSpPr>
            <p:spPr bwMode="auto">
              <a:xfrm>
                <a:off x="4551" y="232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46" name="Oval 1545"/>
              <p:cNvSpPr>
                <a:spLocks noChangeArrowheads="1"/>
              </p:cNvSpPr>
              <p:nvPr/>
            </p:nvSpPr>
            <p:spPr bwMode="auto">
              <a:xfrm>
                <a:off x="3535" y="359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47" name="Oval 1546"/>
              <p:cNvSpPr>
                <a:spLocks noChangeArrowheads="1"/>
              </p:cNvSpPr>
              <p:nvPr/>
            </p:nvSpPr>
            <p:spPr bwMode="auto">
              <a:xfrm>
                <a:off x="5218" y="2420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48" name="Oval 1547"/>
              <p:cNvSpPr>
                <a:spLocks noChangeArrowheads="1"/>
              </p:cNvSpPr>
              <p:nvPr/>
            </p:nvSpPr>
            <p:spPr bwMode="auto">
              <a:xfrm>
                <a:off x="5059" y="321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49" name="Oval 1548"/>
              <p:cNvSpPr>
                <a:spLocks noChangeArrowheads="1"/>
              </p:cNvSpPr>
              <p:nvPr/>
            </p:nvSpPr>
            <p:spPr bwMode="auto">
              <a:xfrm>
                <a:off x="4874" y="296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50" name="Oval 1549"/>
              <p:cNvSpPr>
                <a:spLocks noChangeArrowheads="1"/>
              </p:cNvSpPr>
              <p:nvPr/>
            </p:nvSpPr>
            <p:spPr bwMode="auto">
              <a:xfrm>
                <a:off x="5660" y="274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51" name="Oval 1550"/>
              <p:cNvSpPr>
                <a:spLocks noChangeArrowheads="1"/>
              </p:cNvSpPr>
              <p:nvPr/>
            </p:nvSpPr>
            <p:spPr bwMode="auto">
              <a:xfrm>
                <a:off x="4579" y="269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52" name="Oval 1551"/>
              <p:cNvSpPr>
                <a:spLocks noChangeArrowheads="1"/>
              </p:cNvSpPr>
              <p:nvPr/>
            </p:nvSpPr>
            <p:spPr bwMode="auto">
              <a:xfrm>
                <a:off x="3486" y="3157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53" name="Oval 1552"/>
              <p:cNvSpPr>
                <a:spLocks noChangeArrowheads="1"/>
              </p:cNvSpPr>
              <p:nvPr/>
            </p:nvSpPr>
            <p:spPr bwMode="auto">
              <a:xfrm>
                <a:off x="4513" y="1934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54" name="Oval 1553"/>
              <p:cNvSpPr>
                <a:spLocks noChangeArrowheads="1"/>
              </p:cNvSpPr>
              <p:nvPr/>
            </p:nvSpPr>
            <p:spPr bwMode="auto">
              <a:xfrm>
                <a:off x="3732" y="302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55" name="Oval 1554"/>
              <p:cNvSpPr>
                <a:spLocks noChangeArrowheads="1"/>
              </p:cNvSpPr>
              <p:nvPr/>
            </p:nvSpPr>
            <p:spPr bwMode="auto">
              <a:xfrm>
                <a:off x="3595" y="308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56" name="Oval 1555"/>
              <p:cNvSpPr>
                <a:spLocks noChangeArrowheads="1"/>
              </p:cNvSpPr>
              <p:nvPr/>
            </p:nvSpPr>
            <p:spPr bwMode="auto">
              <a:xfrm>
                <a:off x="5087" y="1584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57" name="Oval 1556"/>
              <p:cNvSpPr>
                <a:spLocks noChangeArrowheads="1"/>
              </p:cNvSpPr>
              <p:nvPr/>
            </p:nvSpPr>
            <p:spPr bwMode="auto">
              <a:xfrm>
                <a:off x="3415" y="290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58" name="Oval 1557"/>
              <p:cNvSpPr>
                <a:spLocks noChangeArrowheads="1"/>
              </p:cNvSpPr>
              <p:nvPr/>
            </p:nvSpPr>
            <p:spPr bwMode="auto">
              <a:xfrm>
                <a:off x="4502" y="357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59" name="Oval 1558"/>
              <p:cNvSpPr>
                <a:spLocks noChangeArrowheads="1"/>
              </p:cNvSpPr>
              <p:nvPr/>
            </p:nvSpPr>
            <p:spPr bwMode="auto">
              <a:xfrm>
                <a:off x="4371" y="322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60" name="Oval 1559"/>
              <p:cNvSpPr>
                <a:spLocks noChangeArrowheads="1"/>
              </p:cNvSpPr>
              <p:nvPr/>
            </p:nvSpPr>
            <p:spPr bwMode="auto">
              <a:xfrm>
                <a:off x="3655" y="335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61" name="Oval 1560"/>
              <p:cNvSpPr>
                <a:spLocks noChangeArrowheads="1"/>
              </p:cNvSpPr>
              <p:nvPr/>
            </p:nvSpPr>
            <p:spPr bwMode="auto">
              <a:xfrm>
                <a:off x="4229" y="2529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62" name="Oval 1561"/>
              <p:cNvSpPr>
                <a:spLocks noChangeArrowheads="1"/>
              </p:cNvSpPr>
              <p:nvPr/>
            </p:nvSpPr>
            <p:spPr bwMode="auto">
              <a:xfrm>
                <a:off x="6256" y="2332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63" name="Oval 1562"/>
              <p:cNvSpPr>
                <a:spLocks noChangeArrowheads="1"/>
              </p:cNvSpPr>
              <p:nvPr/>
            </p:nvSpPr>
            <p:spPr bwMode="auto">
              <a:xfrm>
                <a:off x="5163" y="263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64" name="Oval 1563"/>
              <p:cNvSpPr>
                <a:spLocks noChangeArrowheads="1"/>
              </p:cNvSpPr>
              <p:nvPr/>
            </p:nvSpPr>
            <p:spPr bwMode="auto">
              <a:xfrm>
                <a:off x="3300" y="164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65" name="Oval 1564"/>
              <p:cNvSpPr>
                <a:spLocks noChangeArrowheads="1"/>
              </p:cNvSpPr>
              <p:nvPr/>
            </p:nvSpPr>
            <p:spPr bwMode="auto">
              <a:xfrm>
                <a:off x="4027" y="255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66" name="Oval 1565"/>
              <p:cNvSpPr>
                <a:spLocks noChangeArrowheads="1"/>
              </p:cNvSpPr>
              <p:nvPr/>
            </p:nvSpPr>
            <p:spPr bwMode="auto">
              <a:xfrm>
                <a:off x="5846" y="445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67" name="Oval 1566"/>
              <p:cNvSpPr>
                <a:spLocks noChangeArrowheads="1"/>
              </p:cNvSpPr>
              <p:nvPr/>
            </p:nvSpPr>
            <p:spPr bwMode="auto">
              <a:xfrm>
                <a:off x="4469" y="287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68" name="Oval 1567"/>
              <p:cNvSpPr>
                <a:spLocks noChangeArrowheads="1"/>
              </p:cNvSpPr>
              <p:nvPr/>
            </p:nvSpPr>
            <p:spPr bwMode="auto">
              <a:xfrm>
                <a:off x="5770" y="450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69" name="Oval 1568"/>
              <p:cNvSpPr>
                <a:spLocks noChangeArrowheads="1"/>
              </p:cNvSpPr>
              <p:nvPr/>
            </p:nvSpPr>
            <p:spPr bwMode="auto">
              <a:xfrm>
                <a:off x="6420" y="2879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70" name="Oval 1569"/>
              <p:cNvSpPr>
                <a:spLocks noChangeArrowheads="1"/>
              </p:cNvSpPr>
              <p:nvPr/>
            </p:nvSpPr>
            <p:spPr bwMode="auto">
              <a:xfrm>
                <a:off x="5218" y="385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71" name="Oval 1570"/>
              <p:cNvSpPr>
                <a:spLocks noChangeArrowheads="1"/>
              </p:cNvSpPr>
              <p:nvPr/>
            </p:nvSpPr>
            <p:spPr bwMode="auto">
              <a:xfrm>
                <a:off x="4010" y="223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72" name="Oval 1571"/>
              <p:cNvSpPr>
                <a:spLocks noChangeArrowheads="1"/>
              </p:cNvSpPr>
              <p:nvPr/>
            </p:nvSpPr>
            <p:spPr bwMode="auto">
              <a:xfrm>
                <a:off x="7600" y="337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73" name="Oval 1572"/>
              <p:cNvSpPr>
                <a:spLocks noChangeArrowheads="1"/>
              </p:cNvSpPr>
              <p:nvPr/>
            </p:nvSpPr>
            <p:spPr bwMode="auto">
              <a:xfrm>
                <a:off x="5021" y="260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74" name="Oval 1573"/>
              <p:cNvSpPr>
                <a:spLocks noChangeArrowheads="1"/>
              </p:cNvSpPr>
              <p:nvPr/>
            </p:nvSpPr>
            <p:spPr bwMode="auto">
              <a:xfrm>
                <a:off x="4278" y="185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75" name="Oval 1574"/>
              <p:cNvSpPr>
                <a:spLocks noChangeArrowheads="1"/>
              </p:cNvSpPr>
              <p:nvPr/>
            </p:nvSpPr>
            <p:spPr bwMode="auto">
              <a:xfrm>
                <a:off x="7513" y="221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76" name="Oval 1575"/>
              <p:cNvSpPr>
                <a:spLocks noChangeArrowheads="1"/>
              </p:cNvSpPr>
              <p:nvPr/>
            </p:nvSpPr>
            <p:spPr bwMode="auto">
              <a:xfrm>
                <a:off x="5715" y="352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77" name="Oval 1576"/>
              <p:cNvSpPr>
                <a:spLocks noChangeArrowheads="1"/>
              </p:cNvSpPr>
              <p:nvPr/>
            </p:nvSpPr>
            <p:spPr bwMode="auto">
              <a:xfrm>
                <a:off x="4628" y="260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78" name="Oval 1577"/>
              <p:cNvSpPr>
                <a:spLocks noChangeArrowheads="1"/>
              </p:cNvSpPr>
              <p:nvPr/>
            </p:nvSpPr>
            <p:spPr bwMode="auto">
              <a:xfrm>
                <a:off x="2486" y="172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79" name="Oval 1578"/>
              <p:cNvSpPr>
                <a:spLocks noChangeArrowheads="1"/>
              </p:cNvSpPr>
              <p:nvPr/>
            </p:nvSpPr>
            <p:spPr bwMode="auto">
              <a:xfrm>
                <a:off x="5518" y="350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80" name="Oval 1579"/>
              <p:cNvSpPr>
                <a:spLocks noChangeArrowheads="1"/>
              </p:cNvSpPr>
              <p:nvPr/>
            </p:nvSpPr>
            <p:spPr bwMode="auto">
              <a:xfrm>
                <a:off x="3863" y="2813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81" name="Oval 1580"/>
              <p:cNvSpPr>
                <a:spLocks noChangeArrowheads="1"/>
              </p:cNvSpPr>
              <p:nvPr/>
            </p:nvSpPr>
            <p:spPr bwMode="auto">
              <a:xfrm>
                <a:off x="5174" y="3764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82" name="Oval 1581"/>
              <p:cNvSpPr>
                <a:spLocks noChangeArrowheads="1"/>
              </p:cNvSpPr>
              <p:nvPr/>
            </p:nvSpPr>
            <p:spPr bwMode="auto">
              <a:xfrm>
                <a:off x="4540" y="323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83" name="Oval 1582"/>
              <p:cNvSpPr>
                <a:spLocks noChangeArrowheads="1"/>
              </p:cNvSpPr>
              <p:nvPr/>
            </p:nvSpPr>
            <p:spPr bwMode="auto">
              <a:xfrm>
                <a:off x="6245" y="209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84" name="Oval 1583"/>
              <p:cNvSpPr>
                <a:spLocks noChangeArrowheads="1"/>
              </p:cNvSpPr>
              <p:nvPr/>
            </p:nvSpPr>
            <p:spPr bwMode="auto">
              <a:xfrm>
                <a:off x="3868" y="316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85" name="Oval 1584"/>
              <p:cNvSpPr>
                <a:spLocks noChangeArrowheads="1"/>
              </p:cNvSpPr>
              <p:nvPr/>
            </p:nvSpPr>
            <p:spPr bwMode="auto">
              <a:xfrm>
                <a:off x="3562" y="242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86" name="Oval 1585"/>
              <p:cNvSpPr>
                <a:spLocks noChangeArrowheads="1"/>
              </p:cNvSpPr>
              <p:nvPr/>
            </p:nvSpPr>
            <p:spPr bwMode="auto">
              <a:xfrm>
                <a:off x="4693" y="3316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87" name="Oval 1586"/>
              <p:cNvSpPr>
                <a:spLocks noChangeArrowheads="1"/>
              </p:cNvSpPr>
              <p:nvPr/>
            </p:nvSpPr>
            <p:spPr bwMode="auto">
              <a:xfrm>
                <a:off x="5502" y="2890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88" name="Oval 1587"/>
              <p:cNvSpPr>
                <a:spLocks noChangeArrowheads="1"/>
              </p:cNvSpPr>
              <p:nvPr/>
            </p:nvSpPr>
            <p:spPr bwMode="auto">
              <a:xfrm>
                <a:off x="3994" y="199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89" name="Oval 1588"/>
              <p:cNvSpPr>
                <a:spLocks noChangeArrowheads="1"/>
              </p:cNvSpPr>
              <p:nvPr/>
            </p:nvSpPr>
            <p:spPr bwMode="auto">
              <a:xfrm>
                <a:off x="5748" y="226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90" name="Oval 1589"/>
              <p:cNvSpPr>
                <a:spLocks noChangeArrowheads="1"/>
              </p:cNvSpPr>
              <p:nvPr/>
            </p:nvSpPr>
            <p:spPr bwMode="auto">
              <a:xfrm>
                <a:off x="3672" y="3037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91" name="Oval 1590"/>
              <p:cNvSpPr>
                <a:spLocks noChangeArrowheads="1"/>
              </p:cNvSpPr>
              <p:nvPr/>
            </p:nvSpPr>
            <p:spPr bwMode="auto">
              <a:xfrm>
                <a:off x="6720" y="315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92" name="Oval 1591"/>
              <p:cNvSpPr>
                <a:spLocks noChangeArrowheads="1"/>
              </p:cNvSpPr>
              <p:nvPr/>
            </p:nvSpPr>
            <p:spPr bwMode="auto">
              <a:xfrm>
                <a:off x="5868" y="344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93" name="Oval 1592"/>
              <p:cNvSpPr>
                <a:spLocks noChangeArrowheads="1"/>
              </p:cNvSpPr>
              <p:nvPr/>
            </p:nvSpPr>
            <p:spPr bwMode="auto">
              <a:xfrm>
                <a:off x="5923" y="336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94" name="Oval 1593"/>
              <p:cNvSpPr>
                <a:spLocks noChangeArrowheads="1"/>
              </p:cNvSpPr>
              <p:nvPr/>
            </p:nvSpPr>
            <p:spPr bwMode="auto">
              <a:xfrm>
                <a:off x="3721" y="331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95" name="Oval 1594"/>
              <p:cNvSpPr>
                <a:spLocks noChangeArrowheads="1"/>
              </p:cNvSpPr>
              <p:nvPr/>
            </p:nvSpPr>
            <p:spPr bwMode="auto">
              <a:xfrm>
                <a:off x="4005" y="2234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96" name="Oval 1595"/>
              <p:cNvSpPr>
                <a:spLocks noChangeArrowheads="1"/>
              </p:cNvSpPr>
              <p:nvPr/>
            </p:nvSpPr>
            <p:spPr bwMode="auto">
              <a:xfrm>
                <a:off x="4486" y="3589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97" name="Oval 1596"/>
              <p:cNvSpPr>
                <a:spLocks noChangeArrowheads="1"/>
              </p:cNvSpPr>
              <p:nvPr/>
            </p:nvSpPr>
            <p:spPr bwMode="auto">
              <a:xfrm>
                <a:off x="5098" y="2933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98" name="Oval 1597"/>
              <p:cNvSpPr>
                <a:spLocks noChangeArrowheads="1"/>
              </p:cNvSpPr>
              <p:nvPr/>
            </p:nvSpPr>
            <p:spPr bwMode="auto">
              <a:xfrm>
                <a:off x="4393" y="273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99" name="Oval 1598"/>
              <p:cNvSpPr>
                <a:spLocks noChangeArrowheads="1"/>
              </p:cNvSpPr>
              <p:nvPr/>
            </p:nvSpPr>
            <p:spPr bwMode="auto">
              <a:xfrm>
                <a:off x="4426" y="3212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00" name="Oval 1599"/>
              <p:cNvSpPr>
                <a:spLocks noChangeArrowheads="1"/>
              </p:cNvSpPr>
              <p:nvPr/>
            </p:nvSpPr>
            <p:spPr bwMode="auto">
              <a:xfrm>
                <a:off x="8157" y="276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01" name="Oval 1600"/>
              <p:cNvSpPr>
                <a:spLocks noChangeArrowheads="1"/>
              </p:cNvSpPr>
              <p:nvPr/>
            </p:nvSpPr>
            <p:spPr bwMode="auto">
              <a:xfrm>
                <a:off x="4278" y="159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02" name="Oval 1601"/>
              <p:cNvSpPr>
                <a:spLocks noChangeArrowheads="1"/>
              </p:cNvSpPr>
              <p:nvPr/>
            </p:nvSpPr>
            <p:spPr bwMode="auto">
              <a:xfrm>
                <a:off x="4508" y="2830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03" name="Oval 1602"/>
              <p:cNvSpPr>
                <a:spLocks noChangeArrowheads="1"/>
              </p:cNvSpPr>
              <p:nvPr/>
            </p:nvSpPr>
            <p:spPr bwMode="auto">
              <a:xfrm>
                <a:off x="5557" y="344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04" name="Oval 1603"/>
              <p:cNvSpPr>
                <a:spLocks noChangeArrowheads="1"/>
              </p:cNvSpPr>
              <p:nvPr/>
            </p:nvSpPr>
            <p:spPr bwMode="auto">
              <a:xfrm>
                <a:off x="5983" y="327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05" name="Oval 1604"/>
              <p:cNvSpPr>
                <a:spLocks noChangeArrowheads="1"/>
              </p:cNvSpPr>
              <p:nvPr/>
            </p:nvSpPr>
            <p:spPr bwMode="auto">
              <a:xfrm>
                <a:off x="3420" y="262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06" name="Oval 1605"/>
              <p:cNvSpPr>
                <a:spLocks noChangeArrowheads="1"/>
              </p:cNvSpPr>
              <p:nvPr/>
            </p:nvSpPr>
            <p:spPr bwMode="auto">
              <a:xfrm>
                <a:off x="2644" y="489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07" name="Oval 1606"/>
              <p:cNvSpPr>
                <a:spLocks noChangeArrowheads="1"/>
              </p:cNvSpPr>
              <p:nvPr/>
            </p:nvSpPr>
            <p:spPr bwMode="auto">
              <a:xfrm>
                <a:off x="6218" y="274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08" name="Oval 1607"/>
              <p:cNvSpPr>
                <a:spLocks noChangeArrowheads="1"/>
              </p:cNvSpPr>
              <p:nvPr/>
            </p:nvSpPr>
            <p:spPr bwMode="auto">
              <a:xfrm>
                <a:off x="4699" y="220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09" name="Oval 1608"/>
              <p:cNvSpPr>
                <a:spLocks noChangeArrowheads="1"/>
              </p:cNvSpPr>
              <p:nvPr/>
            </p:nvSpPr>
            <p:spPr bwMode="auto">
              <a:xfrm>
                <a:off x="4562" y="231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10" name="Oval 1609"/>
              <p:cNvSpPr>
                <a:spLocks noChangeArrowheads="1"/>
              </p:cNvSpPr>
              <p:nvPr/>
            </p:nvSpPr>
            <p:spPr bwMode="auto">
              <a:xfrm>
                <a:off x="3267" y="339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11" name="Oval 1610"/>
              <p:cNvSpPr>
                <a:spLocks noChangeArrowheads="1"/>
              </p:cNvSpPr>
              <p:nvPr/>
            </p:nvSpPr>
            <p:spPr bwMode="auto">
              <a:xfrm>
                <a:off x="5180" y="1699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12" name="Oval 1611"/>
              <p:cNvSpPr>
                <a:spLocks noChangeArrowheads="1"/>
              </p:cNvSpPr>
              <p:nvPr/>
            </p:nvSpPr>
            <p:spPr bwMode="auto">
              <a:xfrm>
                <a:off x="2218" y="328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13" name="Oval 1612"/>
              <p:cNvSpPr>
                <a:spLocks noChangeArrowheads="1"/>
              </p:cNvSpPr>
              <p:nvPr/>
            </p:nvSpPr>
            <p:spPr bwMode="auto">
              <a:xfrm>
                <a:off x="6092" y="245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14" name="Oval 1613"/>
              <p:cNvSpPr>
                <a:spLocks noChangeArrowheads="1"/>
              </p:cNvSpPr>
              <p:nvPr/>
            </p:nvSpPr>
            <p:spPr bwMode="auto">
              <a:xfrm>
                <a:off x="5862" y="289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15" name="Oval 1614"/>
              <p:cNvSpPr>
                <a:spLocks noChangeArrowheads="1"/>
              </p:cNvSpPr>
              <p:nvPr/>
            </p:nvSpPr>
            <p:spPr bwMode="auto">
              <a:xfrm>
                <a:off x="3213" y="3485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16" name="Oval 1615"/>
              <p:cNvSpPr>
                <a:spLocks noChangeArrowheads="1"/>
              </p:cNvSpPr>
              <p:nvPr/>
            </p:nvSpPr>
            <p:spPr bwMode="auto">
              <a:xfrm>
                <a:off x="4316" y="332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17" name="Oval 1616"/>
              <p:cNvSpPr>
                <a:spLocks noChangeArrowheads="1"/>
              </p:cNvSpPr>
              <p:nvPr/>
            </p:nvSpPr>
            <p:spPr bwMode="auto">
              <a:xfrm>
                <a:off x="4923" y="350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18" name="Oval 1617"/>
              <p:cNvSpPr>
                <a:spLocks noChangeArrowheads="1"/>
              </p:cNvSpPr>
              <p:nvPr/>
            </p:nvSpPr>
            <p:spPr bwMode="auto">
              <a:xfrm>
                <a:off x="4742" y="227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19" name="Oval 1618"/>
              <p:cNvSpPr>
                <a:spLocks noChangeArrowheads="1"/>
              </p:cNvSpPr>
              <p:nvPr/>
            </p:nvSpPr>
            <p:spPr bwMode="auto">
              <a:xfrm>
                <a:off x="5934" y="298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20" name="Oval 1619"/>
              <p:cNvSpPr>
                <a:spLocks noChangeArrowheads="1"/>
              </p:cNvSpPr>
              <p:nvPr/>
            </p:nvSpPr>
            <p:spPr bwMode="auto">
              <a:xfrm>
                <a:off x="5043" y="334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21" name="Oval 1620"/>
              <p:cNvSpPr>
                <a:spLocks noChangeArrowheads="1"/>
              </p:cNvSpPr>
              <p:nvPr/>
            </p:nvSpPr>
            <p:spPr bwMode="auto">
              <a:xfrm>
                <a:off x="6130" y="347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22" name="Oval 1621"/>
              <p:cNvSpPr>
                <a:spLocks noChangeArrowheads="1"/>
              </p:cNvSpPr>
              <p:nvPr/>
            </p:nvSpPr>
            <p:spPr bwMode="auto">
              <a:xfrm>
                <a:off x="6261" y="334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23" name="Oval 1622"/>
              <p:cNvSpPr>
                <a:spLocks noChangeArrowheads="1"/>
              </p:cNvSpPr>
              <p:nvPr/>
            </p:nvSpPr>
            <p:spPr bwMode="auto">
              <a:xfrm>
                <a:off x="6136" y="332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24" name="Oval 1623"/>
              <p:cNvSpPr>
                <a:spLocks noChangeArrowheads="1"/>
              </p:cNvSpPr>
              <p:nvPr/>
            </p:nvSpPr>
            <p:spPr bwMode="auto">
              <a:xfrm>
                <a:off x="4158" y="254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25" name="Oval 1624"/>
              <p:cNvSpPr>
                <a:spLocks noChangeArrowheads="1"/>
              </p:cNvSpPr>
              <p:nvPr/>
            </p:nvSpPr>
            <p:spPr bwMode="auto">
              <a:xfrm>
                <a:off x="6207" y="269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26" name="Oval 1625"/>
              <p:cNvSpPr>
                <a:spLocks noChangeArrowheads="1"/>
              </p:cNvSpPr>
              <p:nvPr/>
            </p:nvSpPr>
            <p:spPr bwMode="auto">
              <a:xfrm>
                <a:off x="4355" y="408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27" name="Oval 1626"/>
              <p:cNvSpPr>
                <a:spLocks noChangeArrowheads="1"/>
              </p:cNvSpPr>
              <p:nvPr/>
            </p:nvSpPr>
            <p:spPr bwMode="auto">
              <a:xfrm>
                <a:off x="5152" y="3436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28" name="Oval 1627"/>
              <p:cNvSpPr>
                <a:spLocks noChangeArrowheads="1"/>
              </p:cNvSpPr>
              <p:nvPr/>
            </p:nvSpPr>
            <p:spPr bwMode="auto">
              <a:xfrm>
                <a:off x="4699" y="243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29" name="Oval 1628"/>
              <p:cNvSpPr>
                <a:spLocks noChangeArrowheads="1"/>
              </p:cNvSpPr>
              <p:nvPr/>
            </p:nvSpPr>
            <p:spPr bwMode="auto">
              <a:xfrm>
                <a:off x="6600" y="303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30" name="Oval 1629"/>
              <p:cNvSpPr>
                <a:spLocks noChangeArrowheads="1"/>
              </p:cNvSpPr>
              <p:nvPr/>
            </p:nvSpPr>
            <p:spPr bwMode="auto">
              <a:xfrm>
                <a:off x="4032" y="260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31" name="Oval 1630"/>
              <p:cNvSpPr>
                <a:spLocks noChangeArrowheads="1"/>
              </p:cNvSpPr>
              <p:nvPr/>
            </p:nvSpPr>
            <p:spPr bwMode="auto">
              <a:xfrm>
                <a:off x="2185" y="2546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32" name="Oval 1631"/>
              <p:cNvSpPr>
                <a:spLocks noChangeArrowheads="1"/>
              </p:cNvSpPr>
              <p:nvPr/>
            </p:nvSpPr>
            <p:spPr bwMode="auto">
              <a:xfrm>
                <a:off x="4540" y="283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33" name="Oval 1632"/>
              <p:cNvSpPr>
                <a:spLocks noChangeArrowheads="1"/>
              </p:cNvSpPr>
              <p:nvPr/>
            </p:nvSpPr>
            <p:spPr bwMode="auto">
              <a:xfrm>
                <a:off x="5360" y="254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34" name="Oval 1633"/>
              <p:cNvSpPr>
                <a:spLocks noChangeArrowheads="1"/>
              </p:cNvSpPr>
              <p:nvPr/>
            </p:nvSpPr>
            <p:spPr bwMode="auto">
              <a:xfrm>
                <a:off x="6425" y="251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35" name="Oval 1634"/>
              <p:cNvSpPr>
                <a:spLocks noChangeArrowheads="1"/>
              </p:cNvSpPr>
              <p:nvPr/>
            </p:nvSpPr>
            <p:spPr bwMode="auto">
              <a:xfrm>
                <a:off x="3393" y="329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36" name="Oval 1635"/>
              <p:cNvSpPr>
                <a:spLocks noChangeArrowheads="1"/>
              </p:cNvSpPr>
              <p:nvPr/>
            </p:nvSpPr>
            <p:spPr bwMode="auto">
              <a:xfrm>
                <a:off x="4229" y="367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37" name="Oval 1636"/>
              <p:cNvSpPr>
                <a:spLocks noChangeArrowheads="1"/>
              </p:cNvSpPr>
              <p:nvPr/>
            </p:nvSpPr>
            <p:spPr bwMode="auto">
              <a:xfrm>
                <a:off x="3688" y="211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38" name="Oval 1637"/>
              <p:cNvSpPr>
                <a:spLocks noChangeArrowheads="1"/>
              </p:cNvSpPr>
              <p:nvPr/>
            </p:nvSpPr>
            <p:spPr bwMode="auto">
              <a:xfrm>
                <a:off x="5666" y="4009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39" name="Oval 1638"/>
              <p:cNvSpPr>
                <a:spLocks noChangeArrowheads="1"/>
              </p:cNvSpPr>
              <p:nvPr/>
            </p:nvSpPr>
            <p:spPr bwMode="auto">
              <a:xfrm>
                <a:off x="6311" y="383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40" name="Oval 1639"/>
              <p:cNvSpPr>
                <a:spLocks noChangeArrowheads="1"/>
              </p:cNvSpPr>
              <p:nvPr/>
            </p:nvSpPr>
            <p:spPr bwMode="auto">
              <a:xfrm>
                <a:off x="3519" y="3731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41" name="Oval 1640"/>
              <p:cNvSpPr>
                <a:spLocks noChangeArrowheads="1"/>
              </p:cNvSpPr>
              <p:nvPr/>
            </p:nvSpPr>
            <p:spPr bwMode="auto">
              <a:xfrm>
                <a:off x="5278" y="2759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42" name="Oval 1641"/>
              <p:cNvSpPr>
                <a:spLocks noChangeArrowheads="1"/>
              </p:cNvSpPr>
              <p:nvPr/>
            </p:nvSpPr>
            <p:spPr bwMode="auto">
              <a:xfrm>
                <a:off x="3633" y="302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43" name="Oval 1642"/>
              <p:cNvSpPr>
                <a:spLocks noChangeArrowheads="1"/>
              </p:cNvSpPr>
              <p:nvPr/>
            </p:nvSpPr>
            <p:spPr bwMode="auto">
              <a:xfrm>
                <a:off x="3770" y="237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44" name="Oval 1643"/>
              <p:cNvSpPr>
                <a:spLocks noChangeArrowheads="1"/>
              </p:cNvSpPr>
              <p:nvPr/>
            </p:nvSpPr>
            <p:spPr bwMode="auto">
              <a:xfrm>
                <a:off x="4950" y="339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45" name="Oval 1644"/>
              <p:cNvSpPr>
                <a:spLocks noChangeArrowheads="1"/>
              </p:cNvSpPr>
              <p:nvPr/>
            </p:nvSpPr>
            <p:spPr bwMode="auto">
              <a:xfrm>
                <a:off x="2399" y="330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46" name="Oval 1645"/>
              <p:cNvSpPr>
                <a:spLocks noChangeArrowheads="1"/>
              </p:cNvSpPr>
              <p:nvPr/>
            </p:nvSpPr>
            <p:spPr bwMode="auto">
              <a:xfrm>
                <a:off x="3786" y="313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47" name="Oval 1646"/>
              <p:cNvSpPr>
                <a:spLocks noChangeArrowheads="1"/>
              </p:cNvSpPr>
              <p:nvPr/>
            </p:nvSpPr>
            <p:spPr bwMode="auto">
              <a:xfrm>
                <a:off x="4759" y="2305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48" name="Oval 1647"/>
              <p:cNvSpPr>
                <a:spLocks noChangeArrowheads="1"/>
              </p:cNvSpPr>
              <p:nvPr/>
            </p:nvSpPr>
            <p:spPr bwMode="auto">
              <a:xfrm>
                <a:off x="4338" y="2524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49" name="Oval 1648"/>
              <p:cNvSpPr>
                <a:spLocks noChangeArrowheads="1"/>
              </p:cNvSpPr>
              <p:nvPr/>
            </p:nvSpPr>
            <p:spPr bwMode="auto">
              <a:xfrm>
                <a:off x="3054" y="310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50" name="Oval 1649"/>
              <p:cNvSpPr>
                <a:spLocks noChangeArrowheads="1"/>
              </p:cNvSpPr>
              <p:nvPr/>
            </p:nvSpPr>
            <p:spPr bwMode="auto">
              <a:xfrm>
                <a:off x="5393" y="460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51" name="Oval 1650"/>
              <p:cNvSpPr>
                <a:spLocks noChangeArrowheads="1"/>
              </p:cNvSpPr>
              <p:nvPr/>
            </p:nvSpPr>
            <p:spPr bwMode="auto">
              <a:xfrm>
                <a:off x="4748" y="1863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52" name="Oval 1651"/>
              <p:cNvSpPr>
                <a:spLocks noChangeArrowheads="1"/>
              </p:cNvSpPr>
              <p:nvPr/>
            </p:nvSpPr>
            <p:spPr bwMode="auto">
              <a:xfrm>
                <a:off x="3530" y="137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53" name="Oval 1652"/>
              <p:cNvSpPr>
                <a:spLocks noChangeArrowheads="1"/>
              </p:cNvSpPr>
              <p:nvPr/>
            </p:nvSpPr>
            <p:spPr bwMode="auto">
              <a:xfrm>
                <a:off x="4387" y="400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54" name="Oval 1653"/>
              <p:cNvSpPr>
                <a:spLocks noChangeArrowheads="1"/>
              </p:cNvSpPr>
              <p:nvPr/>
            </p:nvSpPr>
            <p:spPr bwMode="auto">
              <a:xfrm>
                <a:off x="4890" y="297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55" name="Oval 1654"/>
              <p:cNvSpPr>
                <a:spLocks noChangeArrowheads="1"/>
              </p:cNvSpPr>
              <p:nvPr/>
            </p:nvSpPr>
            <p:spPr bwMode="auto">
              <a:xfrm>
                <a:off x="5868" y="222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56" name="Oval 1655"/>
              <p:cNvSpPr>
                <a:spLocks noChangeArrowheads="1"/>
              </p:cNvSpPr>
              <p:nvPr/>
            </p:nvSpPr>
            <p:spPr bwMode="auto">
              <a:xfrm>
                <a:off x="5660" y="358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57" name="Oval 1656"/>
              <p:cNvSpPr>
                <a:spLocks noChangeArrowheads="1"/>
              </p:cNvSpPr>
              <p:nvPr/>
            </p:nvSpPr>
            <p:spPr bwMode="auto">
              <a:xfrm>
                <a:off x="4726" y="299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58" name="Oval 1657"/>
              <p:cNvSpPr>
                <a:spLocks noChangeArrowheads="1"/>
              </p:cNvSpPr>
              <p:nvPr/>
            </p:nvSpPr>
            <p:spPr bwMode="auto">
              <a:xfrm>
                <a:off x="4824" y="152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59" name="Oval 1658"/>
              <p:cNvSpPr>
                <a:spLocks noChangeArrowheads="1"/>
              </p:cNvSpPr>
              <p:nvPr/>
            </p:nvSpPr>
            <p:spPr bwMode="auto">
              <a:xfrm>
                <a:off x="2289" y="285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60" name="Oval 1659"/>
              <p:cNvSpPr>
                <a:spLocks noChangeArrowheads="1"/>
              </p:cNvSpPr>
              <p:nvPr/>
            </p:nvSpPr>
            <p:spPr bwMode="auto">
              <a:xfrm>
                <a:off x="3021" y="2584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61" name="Oval 1660"/>
              <p:cNvSpPr>
                <a:spLocks noChangeArrowheads="1"/>
              </p:cNvSpPr>
              <p:nvPr/>
            </p:nvSpPr>
            <p:spPr bwMode="auto">
              <a:xfrm>
                <a:off x="2874" y="319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62" name="Oval 1661"/>
              <p:cNvSpPr>
                <a:spLocks noChangeArrowheads="1"/>
              </p:cNvSpPr>
              <p:nvPr/>
            </p:nvSpPr>
            <p:spPr bwMode="auto">
              <a:xfrm>
                <a:off x="6218" y="363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63" name="Oval 1662"/>
              <p:cNvSpPr>
                <a:spLocks noChangeArrowheads="1"/>
              </p:cNvSpPr>
              <p:nvPr/>
            </p:nvSpPr>
            <p:spPr bwMode="auto">
              <a:xfrm>
                <a:off x="4994" y="314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64" name="Oval 1663"/>
              <p:cNvSpPr>
                <a:spLocks noChangeArrowheads="1"/>
              </p:cNvSpPr>
              <p:nvPr/>
            </p:nvSpPr>
            <p:spPr bwMode="auto">
              <a:xfrm>
                <a:off x="4813" y="290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65" name="Oval 1664"/>
              <p:cNvSpPr>
                <a:spLocks noChangeArrowheads="1"/>
              </p:cNvSpPr>
              <p:nvPr/>
            </p:nvSpPr>
            <p:spPr bwMode="auto">
              <a:xfrm>
                <a:off x="4611" y="262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66" name="Oval 1665"/>
              <p:cNvSpPr>
                <a:spLocks noChangeArrowheads="1"/>
              </p:cNvSpPr>
              <p:nvPr/>
            </p:nvSpPr>
            <p:spPr bwMode="auto">
              <a:xfrm>
                <a:off x="6081" y="275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67" name="Oval 1666"/>
              <p:cNvSpPr>
                <a:spLocks noChangeArrowheads="1"/>
              </p:cNvSpPr>
              <p:nvPr/>
            </p:nvSpPr>
            <p:spPr bwMode="auto">
              <a:xfrm>
                <a:off x="5141" y="327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68" name="Oval 1667"/>
              <p:cNvSpPr>
                <a:spLocks noChangeArrowheads="1"/>
              </p:cNvSpPr>
              <p:nvPr/>
            </p:nvSpPr>
            <p:spPr bwMode="auto">
              <a:xfrm>
                <a:off x="4382" y="338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69" name="Oval 1668"/>
              <p:cNvSpPr>
                <a:spLocks noChangeArrowheads="1"/>
              </p:cNvSpPr>
              <p:nvPr/>
            </p:nvSpPr>
            <p:spPr bwMode="auto">
              <a:xfrm>
                <a:off x="4131" y="435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70" name="Oval 1669"/>
              <p:cNvSpPr>
                <a:spLocks noChangeArrowheads="1"/>
              </p:cNvSpPr>
              <p:nvPr/>
            </p:nvSpPr>
            <p:spPr bwMode="auto">
              <a:xfrm>
                <a:off x="4518" y="386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71" name="Oval 1670"/>
              <p:cNvSpPr>
                <a:spLocks noChangeArrowheads="1"/>
              </p:cNvSpPr>
              <p:nvPr/>
            </p:nvSpPr>
            <p:spPr bwMode="auto">
              <a:xfrm>
                <a:off x="3295" y="3163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72" name="Oval 1671"/>
              <p:cNvSpPr>
                <a:spLocks noChangeArrowheads="1"/>
              </p:cNvSpPr>
              <p:nvPr/>
            </p:nvSpPr>
            <p:spPr bwMode="auto">
              <a:xfrm>
                <a:off x="6283" y="268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73" name="Oval 1672"/>
              <p:cNvSpPr>
                <a:spLocks noChangeArrowheads="1"/>
              </p:cNvSpPr>
              <p:nvPr/>
            </p:nvSpPr>
            <p:spPr bwMode="auto">
              <a:xfrm>
                <a:off x="6360" y="312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74" name="Oval 1673"/>
              <p:cNvSpPr>
                <a:spLocks noChangeArrowheads="1"/>
              </p:cNvSpPr>
              <p:nvPr/>
            </p:nvSpPr>
            <p:spPr bwMode="auto">
              <a:xfrm>
                <a:off x="4753" y="315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75" name="Oval 1674"/>
              <p:cNvSpPr>
                <a:spLocks noChangeArrowheads="1"/>
              </p:cNvSpPr>
              <p:nvPr/>
            </p:nvSpPr>
            <p:spPr bwMode="auto">
              <a:xfrm>
                <a:off x="5633" y="299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76" name="Oval 1675"/>
              <p:cNvSpPr>
                <a:spLocks noChangeArrowheads="1"/>
              </p:cNvSpPr>
              <p:nvPr/>
            </p:nvSpPr>
            <p:spPr bwMode="auto">
              <a:xfrm>
                <a:off x="4868" y="256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77" name="Oval 1676"/>
              <p:cNvSpPr>
                <a:spLocks noChangeArrowheads="1"/>
              </p:cNvSpPr>
              <p:nvPr/>
            </p:nvSpPr>
            <p:spPr bwMode="auto">
              <a:xfrm>
                <a:off x="4770" y="3179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78" name="Oval 1677"/>
              <p:cNvSpPr>
                <a:spLocks noChangeArrowheads="1"/>
              </p:cNvSpPr>
              <p:nvPr/>
            </p:nvSpPr>
            <p:spPr bwMode="auto">
              <a:xfrm>
                <a:off x="7879" y="2562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79" name="Oval 1678"/>
              <p:cNvSpPr>
                <a:spLocks noChangeArrowheads="1"/>
              </p:cNvSpPr>
              <p:nvPr/>
            </p:nvSpPr>
            <p:spPr bwMode="auto">
              <a:xfrm>
                <a:off x="3131" y="2944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80" name="Oval 1679"/>
              <p:cNvSpPr>
                <a:spLocks noChangeArrowheads="1"/>
              </p:cNvSpPr>
              <p:nvPr/>
            </p:nvSpPr>
            <p:spPr bwMode="auto">
              <a:xfrm>
                <a:off x="4021" y="244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81" name="Oval 1680"/>
              <p:cNvSpPr>
                <a:spLocks noChangeArrowheads="1"/>
              </p:cNvSpPr>
              <p:nvPr/>
            </p:nvSpPr>
            <p:spPr bwMode="auto">
              <a:xfrm>
                <a:off x="3043" y="364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82" name="Oval 1681"/>
              <p:cNvSpPr>
                <a:spLocks noChangeArrowheads="1"/>
              </p:cNvSpPr>
              <p:nvPr/>
            </p:nvSpPr>
            <p:spPr bwMode="auto">
              <a:xfrm>
                <a:off x="5043" y="2524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83" name="Oval 1682"/>
              <p:cNvSpPr>
                <a:spLocks noChangeArrowheads="1"/>
              </p:cNvSpPr>
              <p:nvPr/>
            </p:nvSpPr>
            <p:spPr bwMode="auto">
              <a:xfrm>
                <a:off x="4595" y="379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84" name="Oval 1683"/>
              <p:cNvSpPr>
                <a:spLocks noChangeArrowheads="1"/>
              </p:cNvSpPr>
              <p:nvPr/>
            </p:nvSpPr>
            <p:spPr bwMode="auto">
              <a:xfrm>
                <a:off x="4950" y="1994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85" name="Oval 1684"/>
              <p:cNvSpPr>
                <a:spLocks noChangeArrowheads="1"/>
              </p:cNvSpPr>
              <p:nvPr/>
            </p:nvSpPr>
            <p:spPr bwMode="auto">
              <a:xfrm>
                <a:off x="5660" y="368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86" name="Oval 1685"/>
              <p:cNvSpPr>
                <a:spLocks noChangeArrowheads="1"/>
              </p:cNvSpPr>
              <p:nvPr/>
            </p:nvSpPr>
            <p:spPr bwMode="auto">
              <a:xfrm>
                <a:off x="3988" y="321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87" name="Oval 1686"/>
              <p:cNvSpPr>
                <a:spLocks noChangeArrowheads="1"/>
              </p:cNvSpPr>
              <p:nvPr/>
            </p:nvSpPr>
            <p:spPr bwMode="auto">
              <a:xfrm>
                <a:off x="4956" y="322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88" name="Oval 1687"/>
              <p:cNvSpPr>
                <a:spLocks noChangeArrowheads="1"/>
              </p:cNvSpPr>
              <p:nvPr/>
            </p:nvSpPr>
            <p:spPr bwMode="auto">
              <a:xfrm>
                <a:off x="6977" y="242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89" name="Oval 1688"/>
              <p:cNvSpPr>
                <a:spLocks noChangeArrowheads="1"/>
              </p:cNvSpPr>
              <p:nvPr/>
            </p:nvSpPr>
            <p:spPr bwMode="auto">
              <a:xfrm>
                <a:off x="5240" y="2349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90" name="Oval 1689"/>
              <p:cNvSpPr>
                <a:spLocks noChangeArrowheads="1"/>
              </p:cNvSpPr>
              <p:nvPr/>
            </p:nvSpPr>
            <p:spPr bwMode="auto">
              <a:xfrm>
                <a:off x="5343" y="279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91" name="Oval 1690"/>
              <p:cNvSpPr>
                <a:spLocks noChangeArrowheads="1"/>
              </p:cNvSpPr>
              <p:nvPr/>
            </p:nvSpPr>
            <p:spPr bwMode="auto">
              <a:xfrm>
                <a:off x="4256" y="265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92" name="Oval 1691"/>
              <p:cNvSpPr>
                <a:spLocks noChangeArrowheads="1"/>
              </p:cNvSpPr>
              <p:nvPr/>
            </p:nvSpPr>
            <p:spPr bwMode="auto">
              <a:xfrm>
                <a:off x="6507" y="364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93" name="Oval 1692"/>
              <p:cNvSpPr>
                <a:spLocks noChangeArrowheads="1"/>
              </p:cNvSpPr>
              <p:nvPr/>
            </p:nvSpPr>
            <p:spPr bwMode="auto">
              <a:xfrm>
                <a:off x="4497" y="344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94" name="Oval 1693"/>
              <p:cNvSpPr>
                <a:spLocks noChangeArrowheads="1"/>
              </p:cNvSpPr>
              <p:nvPr/>
            </p:nvSpPr>
            <p:spPr bwMode="auto">
              <a:xfrm>
                <a:off x="6043" y="246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95" name="Oval 1694"/>
              <p:cNvSpPr>
                <a:spLocks noChangeArrowheads="1"/>
              </p:cNvSpPr>
              <p:nvPr/>
            </p:nvSpPr>
            <p:spPr bwMode="auto">
              <a:xfrm>
                <a:off x="5442" y="343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96" name="Oval 1695"/>
              <p:cNvSpPr>
                <a:spLocks noChangeArrowheads="1"/>
              </p:cNvSpPr>
              <p:nvPr/>
            </p:nvSpPr>
            <p:spPr bwMode="auto">
              <a:xfrm>
                <a:off x="6912" y="320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97" name="Oval 1696"/>
              <p:cNvSpPr>
                <a:spLocks noChangeArrowheads="1"/>
              </p:cNvSpPr>
              <p:nvPr/>
            </p:nvSpPr>
            <p:spPr bwMode="auto">
              <a:xfrm>
                <a:off x="4595" y="261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98" name="Oval 1697"/>
              <p:cNvSpPr>
                <a:spLocks noChangeArrowheads="1"/>
              </p:cNvSpPr>
              <p:nvPr/>
            </p:nvSpPr>
            <p:spPr bwMode="auto">
              <a:xfrm>
                <a:off x="5163" y="379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99" name="Oval 1698"/>
              <p:cNvSpPr>
                <a:spLocks noChangeArrowheads="1"/>
              </p:cNvSpPr>
              <p:nvPr/>
            </p:nvSpPr>
            <p:spPr bwMode="auto">
              <a:xfrm>
                <a:off x="4180" y="2365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700" name="Oval 1699"/>
              <p:cNvSpPr>
                <a:spLocks noChangeArrowheads="1"/>
              </p:cNvSpPr>
              <p:nvPr/>
            </p:nvSpPr>
            <p:spPr bwMode="auto">
              <a:xfrm>
                <a:off x="3639" y="319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701" name="Oval 1700"/>
              <p:cNvSpPr>
                <a:spLocks noChangeArrowheads="1"/>
              </p:cNvSpPr>
              <p:nvPr/>
            </p:nvSpPr>
            <p:spPr bwMode="auto">
              <a:xfrm>
                <a:off x="6376" y="275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856" name="Group 855"/>
            <p:cNvGrpSpPr>
              <a:grpSpLocks/>
            </p:cNvGrpSpPr>
            <p:nvPr/>
          </p:nvGrpSpPr>
          <p:grpSpPr bwMode="auto">
            <a:xfrm>
              <a:off x="780415" y="735330"/>
              <a:ext cx="4197985" cy="2427605"/>
              <a:chOff x="1224" y="1153"/>
              <a:chExt cx="6611" cy="3823"/>
            </a:xfrm>
          </p:grpSpPr>
          <p:sp>
            <p:nvSpPr>
              <p:cNvPr id="1302" name="Oval 1301"/>
              <p:cNvSpPr>
                <a:spLocks noChangeArrowheads="1"/>
              </p:cNvSpPr>
              <p:nvPr/>
            </p:nvSpPr>
            <p:spPr bwMode="auto">
              <a:xfrm>
                <a:off x="5485" y="393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03" name="Oval 1302"/>
              <p:cNvSpPr>
                <a:spLocks noChangeArrowheads="1"/>
              </p:cNvSpPr>
              <p:nvPr/>
            </p:nvSpPr>
            <p:spPr bwMode="auto">
              <a:xfrm>
                <a:off x="4333" y="384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04" name="Oval 1303"/>
              <p:cNvSpPr>
                <a:spLocks noChangeArrowheads="1"/>
              </p:cNvSpPr>
              <p:nvPr/>
            </p:nvSpPr>
            <p:spPr bwMode="auto">
              <a:xfrm>
                <a:off x="5682" y="476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05" name="Oval 1304"/>
              <p:cNvSpPr>
                <a:spLocks noChangeArrowheads="1"/>
              </p:cNvSpPr>
              <p:nvPr/>
            </p:nvSpPr>
            <p:spPr bwMode="auto">
              <a:xfrm>
                <a:off x="3699" y="2469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06" name="Oval 1305"/>
              <p:cNvSpPr>
                <a:spLocks noChangeArrowheads="1"/>
              </p:cNvSpPr>
              <p:nvPr/>
            </p:nvSpPr>
            <p:spPr bwMode="auto">
              <a:xfrm>
                <a:off x="3852" y="350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07" name="Oval 1306"/>
              <p:cNvSpPr>
                <a:spLocks noChangeArrowheads="1"/>
              </p:cNvSpPr>
              <p:nvPr/>
            </p:nvSpPr>
            <p:spPr bwMode="auto">
              <a:xfrm>
                <a:off x="5469" y="335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08" name="Oval 1307"/>
              <p:cNvSpPr>
                <a:spLocks noChangeArrowheads="1"/>
              </p:cNvSpPr>
              <p:nvPr/>
            </p:nvSpPr>
            <p:spPr bwMode="auto">
              <a:xfrm>
                <a:off x="5163" y="306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09" name="Oval 1308"/>
              <p:cNvSpPr>
                <a:spLocks noChangeArrowheads="1"/>
              </p:cNvSpPr>
              <p:nvPr/>
            </p:nvSpPr>
            <p:spPr bwMode="auto">
              <a:xfrm>
                <a:off x="6212" y="296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10" name="Oval 1309"/>
              <p:cNvSpPr>
                <a:spLocks noChangeArrowheads="1"/>
              </p:cNvSpPr>
              <p:nvPr/>
            </p:nvSpPr>
            <p:spPr bwMode="auto">
              <a:xfrm>
                <a:off x="4753" y="474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11" name="Oval 1310"/>
              <p:cNvSpPr>
                <a:spLocks noChangeArrowheads="1"/>
              </p:cNvSpPr>
              <p:nvPr/>
            </p:nvSpPr>
            <p:spPr bwMode="auto">
              <a:xfrm>
                <a:off x="4376" y="1934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12" name="Oval 1311"/>
              <p:cNvSpPr>
                <a:spLocks noChangeArrowheads="1"/>
              </p:cNvSpPr>
              <p:nvPr/>
            </p:nvSpPr>
            <p:spPr bwMode="auto">
              <a:xfrm>
                <a:off x="6136" y="370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13" name="Oval 1312"/>
              <p:cNvSpPr>
                <a:spLocks noChangeArrowheads="1"/>
              </p:cNvSpPr>
              <p:nvPr/>
            </p:nvSpPr>
            <p:spPr bwMode="auto">
              <a:xfrm>
                <a:off x="5114" y="230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14" name="Oval 1313"/>
              <p:cNvSpPr>
                <a:spLocks noChangeArrowheads="1"/>
              </p:cNvSpPr>
              <p:nvPr/>
            </p:nvSpPr>
            <p:spPr bwMode="auto">
              <a:xfrm>
                <a:off x="5606" y="3420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15" name="Oval 1314"/>
              <p:cNvSpPr>
                <a:spLocks noChangeArrowheads="1"/>
              </p:cNvSpPr>
              <p:nvPr/>
            </p:nvSpPr>
            <p:spPr bwMode="auto">
              <a:xfrm>
                <a:off x="5436" y="257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16" name="Oval 1315"/>
              <p:cNvSpPr>
                <a:spLocks noChangeArrowheads="1"/>
              </p:cNvSpPr>
              <p:nvPr/>
            </p:nvSpPr>
            <p:spPr bwMode="auto">
              <a:xfrm>
                <a:off x="5234" y="243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17" name="Oval 1316"/>
              <p:cNvSpPr>
                <a:spLocks noChangeArrowheads="1"/>
              </p:cNvSpPr>
              <p:nvPr/>
            </p:nvSpPr>
            <p:spPr bwMode="auto">
              <a:xfrm>
                <a:off x="2273" y="378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18" name="Oval 1317"/>
              <p:cNvSpPr>
                <a:spLocks noChangeArrowheads="1"/>
              </p:cNvSpPr>
              <p:nvPr/>
            </p:nvSpPr>
            <p:spPr bwMode="auto">
              <a:xfrm>
                <a:off x="7551" y="2922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19" name="Oval 1318"/>
              <p:cNvSpPr>
                <a:spLocks noChangeArrowheads="1"/>
              </p:cNvSpPr>
              <p:nvPr/>
            </p:nvSpPr>
            <p:spPr bwMode="auto">
              <a:xfrm>
                <a:off x="5283" y="348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20" name="Oval 1319"/>
              <p:cNvSpPr>
                <a:spLocks noChangeArrowheads="1"/>
              </p:cNvSpPr>
              <p:nvPr/>
            </p:nvSpPr>
            <p:spPr bwMode="auto">
              <a:xfrm>
                <a:off x="3601" y="1923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21" name="Oval 1320"/>
              <p:cNvSpPr>
                <a:spLocks noChangeArrowheads="1"/>
              </p:cNvSpPr>
              <p:nvPr/>
            </p:nvSpPr>
            <p:spPr bwMode="auto">
              <a:xfrm>
                <a:off x="5076" y="2742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22" name="Oval 1321"/>
              <p:cNvSpPr>
                <a:spLocks noChangeArrowheads="1"/>
              </p:cNvSpPr>
              <p:nvPr/>
            </p:nvSpPr>
            <p:spPr bwMode="auto">
              <a:xfrm>
                <a:off x="5496" y="230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23" name="Oval 1322"/>
              <p:cNvSpPr>
                <a:spLocks noChangeArrowheads="1"/>
              </p:cNvSpPr>
              <p:nvPr/>
            </p:nvSpPr>
            <p:spPr bwMode="auto">
              <a:xfrm>
                <a:off x="4141" y="321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24" name="Oval 1323"/>
              <p:cNvSpPr>
                <a:spLocks noChangeArrowheads="1"/>
              </p:cNvSpPr>
              <p:nvPr/>
            </p:nvSpPr>
            <p:spPr bwMode="auto">
              <a:xfrm>
                <a:off x="3693" y="222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25" name="Oval 1324"/>
              <p:cNvSpPr>
                <a:spLocks noChangeArrowheads="1"/>
              </p:cNvSpPr>
              <p:nvPr/>
            </p:nvSpPr>
            <p:spPr bwMode="auto">
              <a:xfrm>
                <a:off x="4344" y="2387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26" name="Oval 1325"/>
              <p:cNvSpPr>
                <a:spLocks noChangeArrowheads="1"/>
              </p:cNvSpPr>
              <p:nvPr/>
            </p:nvSpPr>
            <p:spPr bwMode="auto">
              <a:xfrm>
                <a:off x="3404" y="286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27" name="Oval 1326"/>
              <p:cNvSpPr>
                <a:spLocks noChangeArrowheads="1"/>
              </p:cNvSpPr>
              <p:nvPr/>
            </p:nvSpPr>
            <p:spPr bwMode="auto">
              <a:xfrm>
                <a:off x="4994" y="4162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28" name="Oval 1327"/>
              <p:cNvSpPr>
                <a:spLocks noChangeArrowheads="1"/>
              </p:cNvSpPr>
              <p:nvPr/>
            </p:nvSpPr>
            <p:spPr bwMode="auto">
              <a:xfrm>
                <a:off x="4010" y="256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29" name="Oval 1328"/>
              <p:cNvSpPr>
                <a:spLocks noChangeArrowheads="1"/>
              </p:cNvSpPr>
              <p:nvPr/>
            </p:nvSpPr>
            <p:spPr bwMode="auto">
              <a:xfrm>
                <a:off x="5398" y="237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30" name="Oval 1329"/>
              <p:cNvSpPr>
                <a:spLocks noChangeArrowheads="1"/>
              </p:cNvSpPr>
              <p:nvPr/>
            </p:nvSpPr>
            <p:spPr bwMode="auto">
              <a:xfrm>
                <a:off x="4218" y="3605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31" name="Oval 1330"/>
              <p:cNvSpPr>
                <a:spLocks noChangeArrowheads="1"/>
              </p:cNvSpPr>
              <p:nvPr/>
            </p:nvSpPr>
            <p:spPr bwMode="auto">
              <a:xfrm>
                <a:off x="4546" y="4244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32" name="Oval 1331"/>
              <p:cNvSpPr>
                <a:spLocks noChangeArrowheads="1"/>
              </p:cNvSpPr>
              <p:nvPr/>
            </p:nvSpPr>
            <p:spPr bwMode="auto">
              <a:xfrm>
                <a:off x="5813" y="438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33" name="Oval 1332"/>
              <p:cNvSpPr>
                <a:spLocks noChangeArrowheads="1"/>
              </p:cNvSpPr>
              <p:nvPr/>
            </p:nvSpPr>
            <p:spPr bwMode="auto">
              <a:xfrm>
                <a:off x="2825" y="257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34" name="Oval 1333"/>
              <p:cNvSpPr>
                <a:spLocks noChangeArrowheads="1"/>
              </p:cNvSpPr>
              <p:nvPr/>
            </p:nvSpPr>
            <p:spPr bwMode="auto">
              <a:xfrm>
                <a:off x="6638" y="319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35" name="Oval 1334"/>
              <p:cNvSpPr>
                <a:spLocks noChangeArrowheads="1"/>
              </p:cNvSpPr>
              <p:nvPr/>
            </p:nvSpPr>
            <p:spPr bwMode="auto">
              <a:xfrm>
                <a:off x="4202" y="350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36" name="Oval 1335"/>
              <p:cNvSpPr>
                <a:spLocks noChangeArrowheads="1"/>
              </p:cNvSpPr>
              <p:nvPr/>
            </p:nvSpPr>
            <p:spPr bwMode="auto">
              <a:xfrm>
                <a:off x="3688" y="1956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37" name="Oval 1336"/>
              <p:cNvSpPr>
                <a:spLocks noChangeArrowheads="1"/>
              </p:cNvSpPr>
              <p:nvPr/>
            </p:nvSpPr>
            <p:spPr bwMode="auto">
              <a:xfrm>
                <a:off x="3540" y="446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38" name="Oval 1337"/>
              <p:cNvSpPr>
                <a:spLocks noChangeArrowheads="1"/>
              </p:cNvSpPr>
              <p:nvPr/>
            </p:nvSpPr>
            <p:spPr bwMode="auto">
              <a:xfrm>
                <a:off x="5404" y="184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39" name="Oval 1338"/>
              <p:cNvSpPr>
                <a:spLocks noChangeArrowheads="1"/>
              </p:cNvSpPr>
              <p:nvPr/>
            </p:nvSpPr>
            <p:spPr bwMode="auto">
              <a:xfrm>
                <a:off x="4934" y="258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40" name="Oval 1339"/>
              <p:cNvSpPr>
                <a:spLocks noChangeArrowheads="1"/>
              </p:cNvSpPr>
              <p:nvPr/>
            </p:nvSpPr>
            <p:spPr bwMode="auto">
              <a:xfrm>
                <a:off x="5551" y="344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41" name="Oval 1340"/>
              <p:cNvSpPr>
                <a:spLocks noChangeArrowheads="1"/>
              </p:cNvSpPr>
              <p:nvPr/>
            </p:nvSpPr>
            <p:spPr bwMode="auto">
              <a:xfrm>
                <a:off x="3098" y="355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42" name="Oval 1341"/>
              <p:cNvSpPr>
                <a:spLocks noChangeArrowheads="1"/>
              </p:cNvSpPr>
              <p:nvPr/>
            </p:nvSpPr>
            <p:spPr bwMode="auto">
              <a:xfrm>
                <a:off x="5770" y="357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43" name="Oval 1342"/>
              <p:cNvSpPr>
                <a:spLocks noChangeArrowheads="1"/>
              </p:cNvSpPr>
              <p:nvPr/>
            </p:nvSpPr>
            <p:spPr bwMode="auto">
              <a:xfrm>
                <a:off x="5464" y="239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44" name="Oval 1343"/>
              <p:cNvSpPr>
                <a:spLocks noChangeArrowheads="1"/>
              </p:cNvSpPr>
              <p:nvPr/>
            </p:nvSpPr>
            <p:spPr bwMode="auto">
              <a:xfrm>
                <a:off x="1393" y="250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45" name="Oval 1344"/>
              <p:cNvSpPr>
                <a:spLocks noChangeArrowheads="1"/>
              </p:cNvSpPr>
              <p:nvPr/>
            </p:nvSpPr>
            <p:spPr bwMode="auto">
              <a:xfrm>
                <a:off x="4256" y="348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46" name="Oval 1345"/>
              <p:cNvSpPr>
                <a:spLocks noChangeArrowheads="1"/>
              </p:cNvSpPr>
              <p:nvPr/>
            </p:nvSpPr>
            <p:spPr bwMode="auto">
              <a:xfrm>
                <a:off x="3377" y="312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47" name="Oval 1346"/>
              <p:cNvSpPr>
                <a:spLocks noChangeArrowheads="1"/>
              </p:cNvSpPr>
              <p:nvPr/>
            </p:nvSpPr>
            <p:spPr bwMode="auto">
              <a:xfrm>
                <a:off x="6147" y="355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48" name="Oval 1347"/>
              <p:cNvSpPr>
                <a:spLocks noChangeArrowheads="1"/>
              </p:cNvSpPr>
              <p:nvPr/>
            </p:nvSpPr>
            <p:spPr bwMode="auto">
              <a:xfrm>
                <a:off x="3366" y="3332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49" name="Oval 1348"/>
              <p:cNvSpPr>
                <a:spLocks noChangeArrowheads="1"/>
              </p:cNvSpPr>
              <p:nvPr/>
            </p:nvSpPr>
            <p:spPr bwMode="auto">
              <a:xfrm>
                <a:off x="3928" y="338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50" name="Oval 1349"/>
              <p:cNvSpPr>
                <a:spLocks noChangeArrowheads="1"/>
              </p:cNvSpPr>
              <p:nvPr/>
            </p:nvSpPr>
            <p:spPr bwMode="auto">
              <a:xfrm>
                <a:off x="5130" y="279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51" name="Oval 1350"/>
              <p:cNvSpPr>
                <a:spLocks noChangeArrowheads="1"/>
              </p:cNvSpPr>
              <p:nvPr/>
            </p:nvSpPr>
            <p:spPr bwMode="auto">
              <a:xfrm>
                <a:off x="5087" y="248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52" name="Oval 1351"/>
              <p:cNvSpPr>
                <a:spLocks noChangeArrowheads="1"/>
              </p:cNvSpPr>
              <p:nvPr/>
            </p:nvSpPr>
            <p:spPr bwMode="auto">
              <a:xfrm>
                <a:off x="3327" y="326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53" name="Oval 1352"/>
              <p:cNvSpPr>
                <a:spLocks noChangeArrowheads="1"/>
              </p:cNvSpPr>
              <p:nvPr/>
            </p:nvSpPr>
            <p:spPr bwMode="auto">
              <a:xfrm>
                <a:off x="4879" y="3234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54" name="Oval 1353"/>
              <p:cNvSpPr>
                <a:spLocks noChangeArrowheads="1"/>
              </p:cNvSpPr>
              <p:nvPr/>
            </p:nvSpPr>
            <p:spPr bwMode="auto">
              <a:xfrm>
                <a:off x="5830" y="3999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55" name="Oval 1354"/>
              <p:cNvSpPr>
                <a:spLocks noChangeArrowheads="1"/>
              </p:cNvSpPr>
              <p:nvPr/>
            </p:nvSpPr>
            <p:spPr bwMode="auto">
              <a:xfrm>
                <a:off x="3841" y="285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56" name="Oval 1355"/>
              <p:cNvSpPr>
                <a:spLocks noChangeArrowheads="1"/>
              </p:cNvSpPr>
              <p:nvPr/>
            </p:nvSpPr>
            <p:spPr bwMode="auto">
              <a:xfrm>
                <a:off x="3677" y="367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57" name="Oval 1356"/>
              <p:cNvSpPr>
                <a:spLocks noChangeArrowheads="1"/>
              </p:cNvSpPr>
              <p:nvPr/>
            </p:nvSpPr>
            <p:spPr bwMode="auto">
              <a:xfrm>
                <a:off x="6562" y="2759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58" name="Oval 1357"/>
              <p:cNvSpPr>
                <a:spLocks noChangeArrowheads="1"/>
              </p:cNvSpPr>
              <p:nvPr/>
            </p:nvSpPr>
            <p:spPr bwMode="auto">
              <a:xfrm>
                <a:off x="6431" y="1715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59" name="Oval 1358"/>
              <p:cNvSpPr>
                <a:spLocks noChangeArrowheads="1"/>
              </p:cNvSpPr>
              <p:nvPr/>
            </p:nvSpPr>
            <p:spPr bwMode="auto">
              <a:xfrm>
                <a:off x="5300" y="2742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60" name="Oval 1359"/>
              <p:cNvSpPr>
                <a:spLocks noChangeArrowheads="1"/>
              </p:cNvSpPr>
              <p:nvPr/>
            </p:nvSpPr>
            <p:spPr bwMode="auto">
              <a:xfrm>
                <a:off x="3584" y="245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61" name="Oval 1360"/>
              <p:cNvSpPr>
                <a:spLocks noChangeArrowheads="1"/>
              </p:cNvSpPr>
              <p:nvPr/>
            </p:nvSpPr>
            <p:spPr bwMode="auto">
              <a:xfrm>
                <a:off x="2901" y="401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62" name="Oval 1361"/>
              <p:cNvSpPr>
                <a:spLocks noChangeArrowheads="1"/>
              </p:cNvSpPr>
              <p:nvPr/>
            </p:nvSpPr>
            <p:spPr bwMode="auto">
              <a:xfrm>
                <a:off x="3611" y="226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63" name="Oval 1362"/>
              <p:cNvSpPr>
                <a:spLocks noChangeArrowheads="1"/>
              </p:cNvSpPr>
              <p:nvPr/>
            </p:nvSpPr>
            <p:spPr bwMode="auto">
              <a:xfrm>
                <a:off x="5163" y="358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64" name="Oval 1363"/>
              <p:cNvSpPr>
                <a:spLocks noChangeArrowheads="1"/>
              </p:cNvSpPr>
              <p:nvPr/>
            </p:nvSpPr>
            <p:spPr bwMode="auto">
              <a:xfrm>
                <a:off x="3928" y="371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65" name="Oval 1364"/>
              <p:cNvSpPr>
                <a:spLocks noChangeArrowheads="1"/>
              </p:cNvSpPr>
              <p:nvPr/>
            </p:nvSpPr>
            <p:spPr bwMode="auto">
              <a:xfrm>
                <a:off x="6409" y="2294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66" name="Oval 1365"/>
              <p:cNvSpPr>
                <a:spLocks noChangeArrowheads="1"/>
              </p:cNvSpPr>
              <p:nvPr/>
            </p:nvSpPr>
            <p:spPr bwMode="auto">
              <a:xfrm>
                <a:off x="5037" y="313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67" name="Oval 1366"/>
              <p:cNvSpPr>
                <a:spLocks noChangeArrowheads="1"/>
              </p:cNvSpPr>
              <p:nvPr/>
            </p:nvSpPr>
            <p:spPr bwMode="auto">
              <a:xfrm>
                <a:off x="6092" y="292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68" name="Oval 1367"/>
              <p:cNvSpPr>
                <a:spLocks noChangeArrowheads="1"/>
              </p:cNvSpPr>
              <p:nvPr/>
            </p:nvSpPr>
            <p:spPr bwMode="auto">
              <a:xfrm>
                <a:off x="5234" y="428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69" name="Oval 1368"/>
              <p:cNvSpPr>
                <a:spLocks noChangeArrowheads="1"/>
              </p:cNvSpPr>
              <p:nvPr/>
            </p:nvSpPr>
            <p:spPr bwMode="auto">
              <a:xfrm>
                <a:off x="4196" y="250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70" name="Oval 1369"/>
              <p:cNvSpPr>
                <a:spLocks noChangeArrowheads="1"/>
              </p:cNvSpPr>
              <p:nvPr/>
            </p:nvSpPr>
            <p:spPr bwMode="auto">
              <a:xfrm>
                <a:off x="5934" y="3141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71" name="Oval 1370"/>
              <p:cNvSpPr>
                <a:spLocks noChangeArrowheads="1"/>
              </p:cNvSpPr>
              <p:nvPr/>
            </p:nvSpPr>
            <p:spPr bwMode="auto">
              <a:xfrm>
                <a:off x="6983" y="4070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72" name="Oval 1371"/>
              <p:cNvSpPr>
                <a:spLocks noChangeArrowheads="1"/>
              </p:cNvSpPr>
              <p:nvPr/>
            </p:nvSpPr>
            <p:spPr bwMode="auto">
              <a:xfrm>
                <a:off x="3497" y="3092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73" name="Oval 1372"/>
              <p:cNvSpPr>
                <a:spLocks noChangeArrowheads="1"/>
              </p:cNvSpPr>
              <p:nvPr/>
            </p:nvSpPr>
            <p:spPr bwMode="auto">
              <a:xfrm>
                <a:off x="4923" y="2119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74" name="Oval 1373"/>
              <p:cNvSpPr>
                <a:spLocks noChangeArrowheads="1"/>
              </p:cNvSpPr>
              <p:nvPr/>
            </p:nvSpPr>
            <p:spPr bwMode="auto">
              <a:xfrm>
                <a:off x="6682" y="286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75" name="Oval 1374"/>
              <p:cNvSpPr>
                <a:spLocks noChangeArrowheads="1"/>
              </p:cNvSpPr>
              <p:nvPr/>
            </p:nvSpPr>
            <p:spPr bwMode="auto">
              <a:xfrm>
                <a:off x="5715" y="292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76" name="Oval 1375"/>
              <p:cNvSpPr>
                <a:spLocks noChangeArrowheads="1"/>
              </p:cNvSpPr>
              <p:nvPr/>
            </p:nvSpPr>
            <p:spPr bwMode="auto">
              <a:xfrm>
                <a:off x="5201" y="203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77" name="Oval 1376"/>
              <p:cNvSpPr>
                <a:spLocks noChangeArrowheads="1"/>
              </p:cNvSpPr>
              <p:nvPr/>
            </p:nvSpPr>
            <p:spPr bwMode="auto">
              <a:xfrm>
                <a:off x="3344" y="3512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78" name="Oval 1377"/>
              <p:cNvSpPr>
                <a:spLocks noChangeArrowheads="1"/>
              </p:cNvSpPr>
              <p:nvPr/>
            </p:nvSpPr>
            <p:spPr bwMode="auto">
              <a:xfrm>
                <a:off x="6158" y="3272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79" name="Oval 1378"/>
              <p:cNvSpPr>
                <a:spLocks noChangeArrowheads="1"/>
              </p:cNvSpPr>
              <p:nvPr/>
            </p:nvSpPr>
            <p:spPr bwMode="auto">
              <a:xfrm>
                <a:off x="2470" y="274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80" name="Oval 1379"/>
              <p:cNvSpPr>
                <a:spLocks noChangeArrowheads="1"/>
              </p:cNvSpPr>
              <p:nvPr/>
            </p:nvSpPr>
            <p:spPr bwMode="auto">
              <a:xfrm>
                <a:off x="4956" y="312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81" name="Oval 1380"/>
              <p:cNvSpPr>
                <a:spLocks noChangeArrowheads="1"/>
              </p:cNvSpPr>
              <p:nvPr/>
            </p:nvSpPr>
            <p:spPr bwMode="auto">
              <a:xfrm>
                <a:off x="3442" y="356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82" name="Oval 1381"/>
              <p:cNvSpPr>
                <a:spLocks noChangeArrowheads="1"/>
              </p:cNvSpPr>
              <p:nvPr/>
            </p:nvSpPr>
            <p:spPr bwMode="auto">
              <a:xfrm>
                <a:off x="4458" y="267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83" name="Oval 1382"/>
              <p:cNvSpPr>
                <a:spLocks noChangeArrowheads="1"/>
              </p:cNvSpPr>
              <p:nvPr/>
            </p:nvSpPr>
            <p:spPr bwMode="auto">
              <a:xfrm>
                <a:off x="3202" y="3993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84" name="Oval 1383"/>
              <p:cNvSpPr>
                <a:spLocks noChangeArrowheads="1"/>
              </p:cNvSpPr>
              <p:nvPr/>
            </p:nvSpPr>
            <p:spPr bwMode="auto">
              <a:xfrm>
                <a:off x="3267" y="352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85" name="Oval 1384"/>
              <p:cNvSpPr>
                <a:spLocks noChangeArrowheads="1"/>
              </p:cNvSpPr>
              <p:nvPr/>
            </p:nvSpPr>
            <p:spPr bwMode="auto">
              <a:xfrm>
                <a:off x="5611" y="361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86" name="Oval 1385"/>
              <p:cNvSpPr>
                <a:spLocks noChangeArrowheads="1"/>
              </p:cNvSpPr>
              <p:nvPr/>
            </p:nvSpPr>
            <p:spPr bwMode="auto">
              <a:xfrm>
                <a:off x="7769" y="385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87" name="Oval 1386"/>
              <p:cNvSpPr>
                <a:spLocks noChangeArrowheads="1"/>
              </p:cNvSpPr>
              <p:nvPr/>
            </p:nvSpPr>
            <p:spPr bwMode="auto">
              <a:xfrm>
                <a:off x="4786" y="2644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88" name="Oval 1387"/>
              <p:cNvSpPr>
                <a:spLocks noChangeArrowheads="1"/>
              </p:cNvSpPr>
              <p:nvPr/>
            </p:nvSpPr>
            <p:spPr bwMode="auto">
              <a:xfrm>
                <a:off x="2863" y="259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89" name="Oval 1388"/>
              <p:cNvSpPr>
                <a:spLocks noChangeArrowheads="1"/>
              </p:cNvSpPr>
              <p:nvPr/>
            </p:nvSpPr>
            <p:spPr bwMode="auto">
              <a:xfrm>
                <a:off x="5322" y="292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90" name="Oval 1389"/>
              <p:cNvSpPr>
                <a:spLocks noChangeArrowheads="1"/>
              </p:cNvSpPr>
              <p:nvPr/>
            </p:nvSpPr>
            <p:spPr bwMode="auto">
              <a:xfrm>
                <a:off x="5737" y="387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91" name="Oval 1390"/>
              <p:cNvSpPr>
                <a:spLocks noChangeArrowheads="1"/>
              </p:cNvSpPr>
              <p:nvPr/>
            </p:nvSpPr>
            <p:spPr bwMode="auto">
              <a:xfrm>
                <a:off x="6158" y="319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92" name="Oval 1391"/>
              <p:cNvSpPr>
                <a:spLocks noChangeArrowheads="1"/>
              </p:cNvSpPr>
              <p:nvPr/>
            </p:nvSpPr>
            <p:spPr bwMode="auto">
              <a:xfrm>
                <a:off x="4371" y="3141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93" name="Oval 1392"/>
              <p:cNvSpPr>
                <a:spLocks noChangeArrowheads="1"/>
              </p:cNvSpPr>
              <p:nvPr/>
            </p:nvSpPr>
            <p:spPr bwMode="auto">
              <a:xfrm>
                <a:off x="5480" y="363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94" name="Oval 1393"/>
              <p:cNvSpPr>
                <a:spLocks noChangeArrowheads="1"/>
              </p:cNvSpPr>
              <p:nvPr/>
            </p:nvSpPr>
            <p:spPr bwMode="auto">
              <a:xfrm>
                <a:off x="3032" y="416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95" name="Oval 1394"/>
              <p:cNvSpPr>
                <a:spLocks noChangeArrowheads="1"/>
              </p:cNvSpPr>
              <p:nvPr/>
            </p:nvSpPr>
            <p:spPr bwMode="auto">
              <a:xfrm>
                <a:off x="5862" y="251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96" name="Oval 1395"/>
              <p:cNvSpPr>
                <a:spLocks noChangeArrowheads="1"/>
              </p:cNvSpPr>
              <p:nvPr/>
            </p:nvSpPr>
            <p:spPr bwMode="auto">
              <a:xfrm>
                <a:off x="6005" y="455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97" name="Oval 1396"/>
              <p:cNvSpPr>
                <a:spLocks noChangeArrowheads="1"/>
              </p:cNvSpPr>
              <p:nvPr/>
            </p:nvSpPr>
            <p:spPr bwMode="auto">
              <a:xfrm>
                <a:off x="7114" y="265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98" name="Oval 1397"/>
              <p:cNvSpPr>
                <a:spLocks noChangeArrowheads="1"/>
              </p:cNvSpPr>
              <p:nvPr/>
            </p:nvSpPr>
            <p:spPr bwMode="auto">
              <a:xfrm>
                <a:off x="4158" y="3392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99" name="Oval 1398"/>
              <p:cNvSpPr>
                <a:spLocks noChangeArrowheads="1"/>
              </p:cNvSpPr>
              <p:nvPr/>
            </p:nvSpPr>
            <p:spPr bwMode="auto">
              <a:xfrm>
                <a:off x="4688" y="2961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00" name="Oval 1399"/>
              <p:cNvSpPr>
                <a:spLocks noChangeArrowheads="1"/>
              </p:cNvSpPr>
              <p:nvPr/>
            </p:nvSpPr>
            <p:spPr bwMode="auto">
              <a:xfrm>
                <a:off x="5223" y="399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01" name="Oval 1400"/>
              <p:cNvSpPr>
                <a:spLocks noChangeArrowheads="1"/>
              </p:cNvSpPr>
              <p:nvPr/>
            </p:nvSpPr>
            <p:spPr bwMode="auto">
              <a:xfrm>
                <a:off x="4759" y="207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02" name="Oval 1401"/>
              <p:cNvSpPr>
                <a:spLocks noChangeArrowheads="1"/>
              </p:cNvSpPr>
              <p:nvPr/>
            </p:nvSpPr>
            <p:spPr bwMode="auto">
              <a:xfrm>
                <a:off x="5032" y="279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03" name="Oval 1402"/>
              <p:cNvSpPr>
                <a:spLocks noChangeArrowheads="1"/>
              </p:cNvSpPr>
              <p:nvPr/>
            </p:nvSpPr>
            <p:spPr bwMode="auto">
              <a:xfrm>
                <a:off x="5688" y="3605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04" name="Oval 1403"/>
              <p:cNvSpPr>
                <a:spLocks noChangeArrowheads="1"/>
              </p:cNvSpPr>
              <p:nvPr/>
            </p:nvSpPr>
            <p:spPr bwMode="auto">
              <a:xfrm>
                <a:off x="5551" y="239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05" name="Oval 1404"/>
              <p:cNvSpPr>
                <a:spLocks noChangeArrowheads="1"/>
              </p:cNvSpPr>
              <p:nvPr/>
            </p:nvSpPr>
            <p:spPr bwMode="auto">
              <a:xfrm>
                <a:off x="6709" y="315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06" name="Oval 1405"/>
              <p:cNvSpPr>
                <a:spLocks noChangeArrowheads="1"/>
              </p:cNvSpPr>
              <p:nvPr/>
            </p:nvSpPr>
            <p:spPr bwMode="auto">
              <a:xfrm>
                <a:off x="7245" y="3092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07" name="Oval 1406"/>
              <p:cNvSpPr>
                <a:spLocks noChangeArrowheads="1"/>
              </p:cNvSpPr>
              <p:nvPr/>
            </p:nvSpPr>
            <p:spPr bwMode="auto">
              <a:xfrm>
                <a:off x="4464" y="247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08" name="Oval 1407"/>
              <p:cNvSpPr>
                <a:spLocks noChangeArrowheads="1"/>
              </p:cNvSpPr>
              <p:nvPr/>
            </p:nvSpPr>
            <p:spPr bwMode="auto">
              <a:xfrm>
                <a:off x="3693" y="338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09" name="Oval 1408"/>
              <p:cNvSpPr>
                <a:spLocks noChangeArrowheads="1"/>
              </p:cNvSpPr>
              <p:nvPr/>
            </p:nvSpPr>
            <p:spPr bwMode="auto">
              <a:xfrm>
                <a:off x="4311" y="261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10" name="Oval 1409"/>
              <p:cNvSpPr>
                <a:spLocks noChangeArrowheads="1"/>
              </p:cNvSpPr>
              <p:nvPr/>
            </p:nvSpPr>
            <p:spPr bwMode="auto">
              <a:xfrm>
                <a:off x="6283" y="420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11" name="Oval 1410"/>
              <p:cNvSpPr>
                <a:spLocks noChangeArrowheads="1"/>
              </p:cNvSpPr>
              <p:nvPr/>
            </p:nvSpPr>
            <p:spPr bwMode="auto">
              <a:xfrm>
                <a:off x="5535" y="2955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12" name="Oval 1411"/>
              <p:cNvSpPr>
                <a:spLocks noChangeArrowheads="1"/>
              </p:cNvSpPr>
              <p:nvPr/>
            </p:nvSpPr>
            <p:spPr bwMode="auto">
              <a:xfrm>
                <a:off x="5966" y="258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13" name="Oval 1412"/>
              <p:cNvSpPr>
                <a:spLocks noChangeArrowheads="1"/>
              </p:cNvSpPr>
              <p:nvPr/>
            </p:nvSpPr>
            <p:spPr bwMode="auto">
              <a:xfrm>
                <a:off x="2907" y="1262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14" name="Oval 1413"/>
              <p:cNvSpPr>
                <a:spLocks noChangeArrowheads="1"/>
              </p:cNvSpPr>
              <p:nvPr/>
            </p:nvSpPr>
            <p:spPr bwMode="auto">
              <a:xfrm>
                <a:off x="5387" y="332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15" name="Oval 1414"/>
              <p:cNvSpPr>
                <a:spLocks noChangeArrowheads="1"/>
              </p:cNvSpPr>
              <p:nvPr/>
            </p:nvSpPr>
            <p:spPr bwMode="auto">
              <a:xfrm>
                <a:off x="3442" y="211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16" name="Oval 1415"/>
              <p:cNvSpPr>
                <a:spLocks noChangeArrowheads="1"/>
              </p:cNvSpPr>
              <p:nvPr/>
            </p:nvSpPr>
            <p:spPr bwMode="auto">
              <a:xfrm>
                <a:off x="5125" y="269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17" name="Oval 1416"/>
              <p:cNvSpPr>
                <a:spLocks noChangeArrowheads="1"/>
              </p:cNvSpPr>
              <p:nvPr/>
            </p:nvSpPr>
            <p:spPr bwMode="auto">
              <a:xfrm>
                <a:off x="6950" y="3103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18" name="Oval 1417"/>
              <p:cNvSpPr>
                <a:spLocks noChangeArrowheads="1"/>
              </p:cNvSpPr>
              <p:nvPr/>
            </p:nvSpPr>
            <p:spPr bwMode="auto">
              <a:xfrm>
                <a:off x="5518" y="407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19" name="Oval 1418"/>
              <p:cNvSpPr>
                <a:spLocks noChangeArrowheads="1"/>
              </p:cNvSpPr>
              <p:nvPr/>
            </p:nvSpPr>
            <p:spPr bwMode="auto">
              <a:xfrm>
                <a:off x="5420" y="252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20" name="Oval 1419"/>
              <p:cNvSpPr>
                <a:spLocks noChangeArrowheads="1"/>
              </p:cNvSpPr>
              <p:nvPr/>
            </p:nvSpPr>
            <p:spPr bwMode="auto">
              <a:xfrm>
                <a:off x="3611" y="249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21" name="Oval 1420"/>
              <p:cNvSpPr>
                <a:spLocks noChangeArrowheads="1"/>
              </p:cNvSpPr>
              <p:nvPr/>
            </p:nvSpPr>
            <p:spPr bwMode="auto">
              <a:xfrm>
                <a:off x="4753" y="358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22" name="Oval 1421"/>
              <p:cNvSpPr>
                <a:spLocks noChangeArrowheads="1"/>
              </p:cNvSpPr>
              <p:nvPr/>
            </p:nvSpPr>
            <p:spPr bwMode="auto">
              <a:xfrm>
                <a:off x="4273" y="1639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23" name="Oval 1422"/>
              <p:cNvSpPr>
                <a:spLocks noChangeArrowheads="1"/>
              </p:cNvSpPr>
              <p:nvPr/>
            </p:nvSpPr>
            <p:spPr bwMode="auto">
              <a:xfrm>
                <a:off x="4644" y="2404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24" name="Oval 1423"/>
              <p:cNvSpPr>
                <a:spLocks noChangeArrowheads="1"/>
              </p:cNvSpPr>
              <p:nvPr/>
            </p:nvSpPr>
            <p:spPr bwMode="auto">
              <a:xfrm>
                <a:off x="4633" y="361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25" name="Oval 1424"/>
              <p:cNvSpPr>
                <a:spLocks noChangeArrowheads="1"/>
              </p:cNvSpPr>
              <p:nvPr/>
            </p:nvSpPr>
            <p:spPr bwMode="auto">
              <a:xfrm>
                <a:off x="1224" y="213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26" name="Oval 1425"/>
              <p:cNvSpPr>
                <a:spLocks noChangeArrowheads="1"/>
              </p:cNvSpPr>
              <p:nvPr/>
            </p:nvSpPr>
            <p:spPr bwMode="auto">
              <a:xfrm>
                <a:off x="6239" y="294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27" name="Oval 1426"/>
              <p:cNvSpPr>
                <a:spLocks noChangeArrowheads="1"/>
              </p:cNvSpPr>
              <p:nvPr/>
            </p:nvSpPr>
            <p:spPr bwMode="auto">
              <a:xfrm>
                <a:off x="4895" y="370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28" name="Oval 1427"/>
              <p:cNvSpPr>
                <a:spLocks noChangeArrowheads="1"/>
              </p:cNvSpPr>
              <p:nvPr/>
            </p:nvSpPr>
            <p:spPr bwMode="auto">
              <a:xfrm>
                <a:off x="5163" y="341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29" name="Oval 1428"/>
              <p:cNvSpPr>
                <a:spLocks noChangeArrowheads="1"/>
              </p:cNvSpPr>
              <p:nvPr/>
            </p:nvSpPr>
            <p:spPr bwMode="auto">
              <a:xfrm>
                <a:off x="4748" y="2409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30" name="Oval 1429"/>
              <p:cNvSpPr>
                <a:spLocks noChangeArrowheads="1"/>
              </p:cNvSpPr>
              <p:nvPr/>
            </p:nvSpPr>
            <p:spPr bwMode="auto">
              <a:xfrm>
                <a:off x="4988" y="380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31" name="Oval 1430"/>
              <p:cNvSpPr>
                <a:spLocks noChangeArrowheads="1"/>
              </p:cNvSpPr>
              <p:nvPr/>
            </p:nvSpPr>
            <p:spPr bwMode="auto">
              <a:xfrm>
                <a:off x="4655" y="301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32" name="Oval 1431"/>
              <p:cNvSpPr>
                <a:spLocks noChangeArrowheads="1"/>
              </p:cNvSpPr>
              <p:nvPr/>
            </p:nvSpPr>
            <p:spPr bwMode="auto">
              <a:xfrm>
                <a:off x="2519" y="292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33" name="Oval 1432"/>
              <p:cNvSpPr>
                <a:spLocks noChangeArrowheads="1"/>
              </p:cNvSpPr>
              <p:nvPr/>
            </p:nvSpPr>
            <p:spPr bwMode="auto">
              <a:xfrm>
                <a:off x="3453" y="351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34" name="Oval 1433"/>
              <p:cNvSpPr>
                <a:spLocks noChangeArrowheads="1"/>
              </p:cNvSpPr>
              <p:nvPr/>
            </p:nvSpPr>
            <p:spPr bwMode="auto">
              <a:xfrm>
                <a:off x="4426" y="337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35" name="Oval 1434"/>
              <p:cNvSpPr>
                <a:spLocks noChangeArrowheads="1"/>
              </p:cNvSpPr>
              <p:nvPr/>
            </p:nvSpPr>
            <p:spPr bwMode="auto">
              <a:xfrm>
                <a:off x="4682" y="290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36" name="Oval 1435"/>
              <p:cNvSpPr>
                <a:spLocks noChangeArrowheads="1"/>
              </p:cNvSpPr>
              <p:nvPr/>
            </p:nvSpPr>
            <p:spPr bwMode="auto">
              <a:xfrm>
                <a:off x="2989" y="4911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37" name="Oval 1436"/>
              <p:cNvSpPr>
                <a:spLocks noChangeArrowheads="1"/>
              </p:cNvSpPr>
              <p:nvPr/>
            </p:nvSpPr>
            <p:spPr bwMode="auto">
              <a:xfrm>
                <a:off x="4426" y="3660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38" name="Oval 1437"/>
              <p:cNvSpPr>
                <a:spLocks noChangeArrowheads="1"/>
              </p:cNvSpPr>
              <p:nvPr/>
            </p:nvSpPr>
            <p:spPr bwMode="auto">
              <a:xfrm>
                <a:off x="4497" y="343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39" name="Oval 1438"/>
              <p:cNvSpPr>
                <a:spLocks noChangeArrowheads="1"/>
              </p:cNvSpPr>
              <p:nvPr/>
            </p:nvSpPr>
            <p:spPr bwMode="auto">
              <a:xfrm>
                <a:off x="4737" y="279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40" name="Oval 1439"/>
              <p:cNvSpPr>
                <a:spLocks noChangeArrowheads="1"/>
              </p:cNvSpPr>
              <p:nvPr/>
            </p:nvSpPr>
            <p:spPr bwMode="auto">
              <a:xfrm>
                <a:off x="5425" y="398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41" name="Oval 1440"/>
              <p:cNvSpPr>
                <a:spLocks noChangeArrowheads="1"/>
              </p:cNvSpPr>
              <p:nvPr/>
            </p:nvSpPr>
            <p:spPr bwMode="auto">
              <a:xfrm>
                <a:off x="4212" y="285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42" name="Oval 1441"/>
              <p:cNvSpPr>
                <a:spLocks noChangeArrowheads="1"/>
              </p:cNvSpPr>
              <p:nvPr/>
            </p:nvSpPr>
            <p:spPr bwMode="auto">
              <a:xfrm>
                <a:off x="2901" y="273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43" name="Oval 1442"/>
              <p:cNvSpPr>
                <a:spLocks noChangeArrowheads="1"/>
              </p:cNvSpPr>
              <p:nvPr/>
            </p:nvSpPr>
            <p:spPr bwMode="auto">
              <a:xfrm>
                <a:off x="4715" y="225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44" name="Oval 1443"/>
              <p:cNvSpPr>
                <a:spLocks noChangeArrowheads="1"/>
              </p:cNvSpPr>
              <p:nvPr/>
            </p:nvSpPr>
            <p:spPr bwMode="auto">
              <a:xfrm>
                <a:off x="5256" y="268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45" name="Oval 1444"/>
              <p:cNvSpPr>
                <a:spLocks noChangeArrowheads="1"/>
              </p:cNvSpPr>
              <p:nvPr/>
            </p:nvSpPr>
            <p:spPr bwMode="auto">
              <a:xfrm>
                <a:off x="5748" y="3141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46" name="Oval 1445"/>
              <p:cNvSpPr>
                <a:spLocks noChangeArrowheads="1"/>
              </p:cNvSpPr>
              <p:nvPr/>
            </p:nvSpPr>
            <p:spPr bwMode="auto">
              <a:xfrm>
                <a:off x="3158" y="222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47" name="Oval 1446"/>
              <p:cNvSpPr>
                <a:spLocks noChangeArrowheads="1"/>
              </p:cNvSpPr>
              <p:nvPr/>
            </p:nvSpPr>
            <p:spPr bwMode="auto">
              <a:xfrm>
                <a:off x="6021" y="2983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48" name="Oval 1447"/>
              <p:cNvSpPr>
                <a:spLocks noChangeArrowheads="1"/>
              </p:cNvSpPr>
              <p:nvPr/>
            </p:nvSpPr>
            <p:spPr bwMode="auto">
              <a:xfrm>
                <a:off x="4884" y="352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49" name="Oval 1448"/>
              <p:cNvSpPr>
                <a:spLocks noChangeArrowheads="1"/>
              </p:cNvSpPr>
              <p:nvPr/>
            </p:nvSpPr>
            <p:spPr bwMode="auto">
              <a:xfrm>
                <a:off x="4557" y="2365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50" name="Oval 1449"/>
              <p:cNvSpPr>
                <a:spLocks noChangeArrowheads="1"/>
              </p:cNvSpPr>
              <p:nvPr/>
            </p:nvSpPr>
            <p:spPr bwMode="auto">
              <a:xfrm>
                <a:off x="6442" y="336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51" name="Oval 1450"/>
              <p:cNvSpPr>
                <a:spLocks noChangeArrowheads="1"/>
              </p:cNvSpPr>
              <p:nvPr/>
            </p:nvSpPr>
            <p:spPr bwMode="auto">
              <a:xfrm>
                <a:off x="3983" y="351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52" name="Oval 1451"/>
              <p:cNvSpPr>
                <a:spLocks noChangeArrowheads="1"/>
              </p:cNvSpPr>
              <p:nvPr/>
            </p:nvSpPr>
            <p:spPr bwMode="auto">
              <a:xfrm>
                <a:off x="6660" y="260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53" name="Oval 1452"/>
              <p:cNvSpPr>
                <a:spLocks noChangeArrowheads="1"/>
              </p:cNvSpPr>
              <p:nvPr/>
            </p:nvSpPr>
            <p:spPr bwMode="auto">
              <a:xfrm>
                <a:off x="4611" y="278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54" name="Oval 1453"/>
              <p:cNvSpPr>
                <a:spLocks noChangeArrowheads="1"/>
              </p:cNvSpPr>
              <p:nvPr/>
            </p:nvSpPr>
            <p:spPr bwMode="auto">
              <a:xfrm>
                <a:off x="4491" y="258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55" name="Oval 1454"/>
              <p:cNvSpPr>
                <a:spLocks noChangeArrowheads="1"/>
              </p:cNvSpPr>
              <p:nvPr/>
            </p:nvSpPr>
            <p:spPr bwMode="auto">
              <a:xfrm>
                <a:off x="3721" y="2709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56" name="Oval 1455"/>
              <p:cNvSpPr>
                <a:spLocks noChangeArrowheads="1"/>
              </p:cNvSpPr>
              <p:nvPr/>
            </p:nvSpPr>
            <p:spPr bwMode="auto">
              <a:xfrm>
                <a:off x="5988" y="339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57" name="Oval 1456"/>
              <p:cNvSpPr>
                <a:spLocks noChangeArrowheads="1"/>
              </p:cNvSpPr>
              <p:nvPr/>
            </p:nvSpPr>
            <p:spPr bwMode="auto">
              <a:xfrm>
                <a:off x="6677" y="268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58" name="Oval 1457"/>
              <p:cNvSpPr>
                <a:spLocks noChangeArrowheads="1"/>
              </p:cNvSpPr>
              <p:nvPr/>
            </p:nvSpPr>
            <p:spPr bwMode="auto">
              <a:xfrm>
                <a:off x="3688" y="392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59" name="Oval 1458"/>
              <p:cNvSpPr>
                <a:spLocks noChangeArrowheads="1"/>
              </p:cNvSpPr>
              <p:nvPr/>
            </p:nvSpPr>
            <p:spPr bwMode="auto">
              <a:xfrm>
                <a:off x="4529" y="271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60" name="Oval 1459"/>
              <p:cNvSpPr>
                <a:spLocks noChangeArrowheads="1"/>
              </p:cNvSpPr>
              <p:nvPr/>
            </p:nvSpPr>
            <p:spPr bwMode="auto">
              <a:xfrm>
                <a:off x="3972" y="216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61" name="Oval 1460"/>
              <p:cNvSpPr>
                <a:spLocks noChangeArrowheads="1"/>
              </p:cNvSpPr>
              <p:nvPr/>
            </p:nvSpPr>
            <p:spPr bwMode="auto">
              <a:xfrm>
                <a:off x="3945" y="461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62" name="Oval 1461"/>
              <p:cNvSpPr>
                <a:spLocks noChangeArrowheads="1"/>
              </p:cNvSpPr>
              <p:nvPr/>
            </p:nvSpPr>
            <p:spPr bwMode="auto">
              <a:xfrm>
                <a:off x="5223" y="273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63" name="Oval 1462"/>
              <p:cNvSpPr>
                <a:spLocks noChangeArrowheads="1"/>
              </p:cNvSpPr>
              <p:nvPr/>
            </p:nvSpPr>
            <p:spPr bwMode="auto">
              <a:xfrm>
                <a:off x="3355" y="391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64" name="Oval 1463"/>
              <p:cNvSpPr>
                <a:spLocks noChangeArrowheads="1"/>
              </p:cNvSpPr>
              <p:nvPr/>
            </p:nvSpPr>
            <p:spPr bwMode="auto">
              <a:xfrm>
                <a:off x="5977" y="382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65" name="Oval 1464"/>
              <p:cNvSpPr>
                <a:spLocks noChangeArrowheads="1"/>
              </p:cNvSpPr>
              <p:nvPr/>
            </p:nvSpPr>
            <p:spPr bwMode="auto">
              <a:xfrm>
                <a:off x="3923" y="3654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66" name="Oval 1465"/>
              <p:cNvSpPr>
                <a:spLocks noChangeArrowheads="1"/>
              </p:cNvSpPr>
              <p:nvPr/>
            </p:nvSpPr>
            <p:spPr bwMode="auto">
              <a:xfrm>
                <a:off x="2754" y="4304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67" name="Oval 1466"/>
              <p:cNvSpPr>
                <a:spLocks noChangeArrowheads="1"/>
              </p:cNvSpPr>
              <p:nvPr/>
            </p:nvSpPr>
            <p:spPr bwMode="auto">
              <a:xfrm>
                <a:off x="3491" y="337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68" name="Oval 1467"/>
              <p:cNvSpPr>
                <a:spLocks noChangeArrowheads="1"/>
              </p:cNvSpPr>
              <p:nvPr/>
            </p:nvSpPr>
            <p:spPr bwMode="auto">
              <a:xfrm>
                <a:off x="5393" y="239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69" name="Oval 1468"/>
              <p:cNvSpPr>
                <a:spLocks noChangeArrowheads="1"/>
              </p:cNvSpPr>
              <p:nvPr/>
            </p:nvSpPr>
            <p:spPr bwMode="auto">
              <a:xfrm>
                <a:off x="5638" y="297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70" name="Oval 1469"/>
              <p:cNvSpPr>
                <a:spLocks noChangeArrowheads="1"/>
              </p:cNvSpPr>
              <p:nvPr/>
            </p:nvSpPr>
            <p:spPr bwMode="auto">
              <a:xfrm>
                <a:off x="6048" y="283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71" name="Oval 1470"/>
              <p:cNvSpPr>
                <a:spLocks noChangeArrowheads="1"/>
              </p:cNvSpPr>
              <p:nvPr/>
            </p:nvSpPr>
            <p:spPr bwMode="auto">
              <a:xfrm>
                <a:off x="4863" y="332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72" name="Oval 1471"/>
              <p:cNvSpPr>
                <a:spLocks noChangeArrowheads="1"/>
              </p:cNvSpPr>
              <p:nvPr/>
            </p:nvSpPr>
            <p:spPr bwMode="auto">
              <a:xfrm>
                <a:off x="7196" y="3731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73" name="Oval 1472"/>
              <p:cNvSpPr>
                <a:spLocks noChangeArrowheads="1"/>
              </p:cNvSpPr>
              <p:nvPr/>
            </p:nvSpPr>
            <p:spPr bwMode="auto">
              <a:xfrm>
                <a:off x="3546" y="4130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74" name="Oval 1473"/>
              <p:cNvSpPr>
                <a:spLocks noChangeArrowheads="1"/>
              </p:cNvSpPr>
              <p:nvPr/>
            </p:nvSpPr>
            <p:spPr bwMode="auto">
              <a:xfrm>
                <a:off x="5354" y="346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75" name="Oval 1474"/>
              <p:cNvSpPr>
                <a:spLocks noChangeArrowheads="1"/>
              </p:cNvSpPr>
              <p:nvPr/>
            </p:nvSpPr>
            <p:spPr bwMode="auto">
              <a:xfrm>
                <a:off x="7627" y="326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76" name="Oval 1475"/>
              <p:cNvSpPr>
                <a:spLocks noChangeArrowheads="1"/>
              </p:cNvSpPr>
              <p:nvPr/>
            </p:nvSpPr>
            <p:spPr bwMode="auto">
              <a:xfrm>
                <a:off x="4819" y="305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77" name="Oval 1476"/>
              <p:cNvSpPr>
                <a:spLocks noChangeArrowheads="1"/>
              </p:cNvSpPr>
              <p:nvPr/>
            </p:nvSpPr>
            <p:spPr bwMode="auto">
              <a:xfrm>
                <a:off x="4835" y="342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78" name="Oval 1477"/>
              <p:cNvSpPr>
                <a:spLocks noChangeArrowheads="1"/>
              </p:cNvSpPr>
              <p:nvPr/>
            </p:nvSpPr>
            <p:spPr bwMode="auto">
              <a:xfrm>
                <a:off x="5502" y="3103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79" name="Oval 1478"/>
              <p:cNvSpPr>
                <a:spLocks noChangeArrowheads="1"/>
              </p:cNvSpPr>
              <p:nvPr/>
            </p:nvSpPr>
            <p:spPr bwMode="auto">
              <a:xfrm>
                <a:off x="5037" y="246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80" name="Oval 1479"/>
              <p:cNvSpPr>
                <a:spLocks noChangeArrowheads="1"/>
              </p:cNvSpPr>
              <p:nvPr/>
            </p:nvSpPr>
            <p:spPr bwMode="auto">
              <a:xfrm>
                <a:off x="5267" y="328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81" name="Oval 1480"/>
              <p:cNvSpPr>
                <a:spLocks noChangeArrowheads="1"/>
              </p:cNvSpPr>
              <p:nvPr/>
            </p:nvSpPr>
            <p:spPr bwMode="auto">
              <a:xfrm>
                <a:off x="4792" y="3802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82" name="Oval 1481"/>
              <p:cNvSpPr>
                <a:spLocks noChangeArrowheads="1"/>
              </p:cNvSpPr>
              <p:nvPr/>
            </p:nvSpPr>
            <p:spPr bwMode="auto">
              <a:xfrm>
                <a:off x="3917" y="4556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83" name="Oval 1482"/>
              <p:cNvSpPr>
                <a:spLocks noChangeArrowheads="1"/>
              </p:cNvSpPr>
              <p:nvPr/>
            </p:nvSpPr>
            <p:spPr bwMode="auto">
              <a:xfrm>
                <a:off x="4639" y="220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84" name="Oval 1483"/>
              <p:cNvSpPr>
                <a:spLocks noChangeArrowheads="1"/>
              </p:cNvSpPr>
              <p:nvPr/>
            </p:nvSpPr>
            <p:spPr bwMode="auto">
              <a:xfrm>
                <a:off x="3874" y="263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85" name="Oval 1484"/>
              <p:cNvSpPr>
                <a:spLocks noChangeArrowheads="1"/>
              </p:cNvSpPr>
              <p:nvPr/>
            </p:nvSpPr>
            <p:spPr bwMode="auto">
              <a:xfrm>
                <a:off x="4972" y="254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86" name="Oval 1485"/>
              <p:cNvSpPr>
                <a:spLocks noChangeArrowheads="1"/>
              </p:cNvSpPr>
              <p:nvPr/>
            </p:nvSpPr>
            <p:spPr bwMode="auto">
              <a:xfrm>
                <a:off x="3595" y="237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87" name="Oval 1486"/>
              <p:cNvSpPr>
                <a:spLocks noChangeArrowheads="1"/>
              </p:cNvSpPr>
              <p:nvPr/>
            </p:nvSpPr>
            <p:spPr bwMode="auto">
              <a:xfrm>
                <a:off x="3584" y="323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88" name="Oval 1487"/>
              <p:cNvSpPr>
                <a:spLocks noChangeArrowheads="1"/>
              </p:cNvSpPr>
              <p:nvPr/>
            </p:nvSpPr>
            <p:spPr bwMode="auto">
              <a:xfrm>
                <a:off x="4475" y="190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89" name="Oval 1488"/>
              <p:cNvSpPr>
                <a:spLocks noChangeArrowheads="1"/>
              </p:cNvSpPr>
              <p:nvPr/>
            </p:nvSpPr>
            <p:spPr bwMode="auto">
              <a:xfrm>
                <a:off x="5666" y="3562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90" name="Oval 1489"/>
              <p:cNvSpPr>
                <a:spLocks noChangeArrowheads="1"/>
              </p:cNvSpPr>
              <p:nvPr/>
            </p:nvSpPr>
            <p:spPr bwMode="auto">
              <a:xfrm>
                <a:off x="3852" y="1153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91" name="Oval 1490"/>
              <p:cNvSpPr>
                <a:spLocks noChangeArrowheads="1"/>
              </p:cNvSpPr>
              <p:nvPr/>
            </p:nvSpPr>
            <p:spPr bwMode="auto">
              <a:xfrm>
                <a:off x="4360" y="373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92" name="Oval 1491"/>
              <p:cNvSpPr>
                <a:spLocks noChangeArrowheads="1"/>
              </p:cNvSpPr>
              <p:nvPr/>
            </p:nvSpPr>
            <p:spPr bwMode="auto">
              <a:xfrm>
                <a:off x="5557" y="3223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93" name="Oval 1492"/>
              <p:cNvSpPr>
                <a:spLocks noChangeArrowheads="1"/>
              </p:cNvSpPr>
              <p:nvPr/>
            </p:nvSpPr>
            <p:spPr bwMode="auto">
              <a:xfrm>
                <a:off x="5551" y="225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94" name="Oval 1493"/>
              <p:cNvSpPr>
                <a:spLocks noChangeArrowheads="1"/>
              </p:cNvSpPr>
              <p:nvPr/>
            </p:nvSpPr>
            <p:spPr bwMode="auto">
              <a:xfrm>
                <a:off x="4950" y="235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95" name="Oval 1494"/>
              <p:cNvSpPr>
                <a:spLocks noChangeArrowheads="1"/>
              </p:cNvSpPr>
              <p:nvPr/>
            </p:nvSpPr>
            <p:spPr bwMode="auto">
              <a:xfrm>
                <a:off x="5016" y="2425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96" name="Oval 1495"/>
              <p:cNvSpPr>
                <a:spLocks noChangeArrowheads="1"/>
              </p:cNvSpPr>
              <p:nvPr/>
            </p:nvSpPr>
            <p:spPr bwMode="auto">
              <a:xfrm>
                <a:off x="4726" y="255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97" name="Oval 1496"/>
              <p:cNvSpPr>
                <a:spLocks noChangeArrowheads="1"/>
              </p:cNvSpPr>
              <p:nvPr/>
            </p:nvSpPr>
            <p:spPr bwMode="auto">
              <a:xfrm>
                <a:off x="6114" y="265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98" name="Oval 1497"/>
              <p:cNvSpPr>
                <a:spLocks noChangeArrowheads="1"/>
              </p:cNvSpPr>
              <p:nvPr/>
            </p:nvSpPr>
            <p:spPr bwMode="auto">
              <a:xfrm>
                <a:off x="7037" y="363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99" name="Oval 1498"/>
              <p:cNvSpPr>
                <a:spLocks noChangeArrowheads="1"/>
              </p:cNvSpPr>
              <p:nvPr/>
            </p:nvSpPr>
            <p:spPr bwMode="auto">
              <a:xfrm>
                <a:off x="5464" y="263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00" name="Oval 1499"/>
              <p:cNvSpPr>
                <a:spLocks noChangeArrowheads="1"/>
              </p:cNvSpPr>
              <p:nvPr/>
            </p:nvSpPr>
            <p:spPr bwMode="auto">
              <a:xfrm>
                <a:off x="4081" y="298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01" name="Oval 1500"/>
              <p:cNvSpPr>
                <a:spLocks noChangeArrowheads="1"/>
              </p:cNvSpPr>
              <p:nvPr/>
            </p:nvSpPr>
            <p:spPr bwMode="auto">
              <a:xfrm>
                <a:off x="4950" y="3196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857" name="Group 856"/>
            <p:cNvGrpSpPr>
              <a:grpSpLocks/>
            </p:cNvGrpSpPr>
            <p:nvPr/>
          </p:nvGrpSpPr>
          <p:grpSpPr bwMode="auto">
            <a:xfrm>
              <a:off x="1068070" y="807720"/>
              <a:ext cx="4441190" cy="2195830"/>
              <a:chOff x="1677" y="1267"/>
              <a:chExt cx="6994" cy="3458"/>
            </a:xfrm>
          </p:grpSpPr>
          <p:sp>
            <p:nvSpPr>
              <p:cNvPr id="1102" name="Oval 1101"/>
              <p:cNvSpPr>
                <a:spLocks noChangeArrowheads="1"/>
              </p:cNvSpPr>
              <p:nvPr/>
            </p:nvSpPr>
            <p:spPr bwMode="auto">
              <a:xfrm>
                <a:off x="5797" y="4004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03" name="Oval 1102"/>
              <p:cNvSpPr>
                <a:spLocks noChangeArrowheads="1"/>
              </p:cNvSpPr>
              <p:nvPr/>
            </p:nvSpPr>
            <p:spPr bwMode="auto">
              <a:xfrm>
                <a:off x="2590" y="333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04" name="Oval 1103"/>
              <p:cNvSpPr>
                <a:spLocks noChangeArrowheads="1"/>
              </p:cNvSpPr>
              <p:nvPr/>
            </p:nvSpPr>
            <p:spPr bwMode="auto">
              <a:xfrm>
                <a:off x="4103" y="370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05" name="Oval 1104"/>
              <p:cNvSpPr>
                <a:spLocks noChangeArrowheads="1"/>
              </p:cNvSpPr>
              <p:nvPr/>
            </p:nvSpPr>
            <p:spPr bwMode="auto">
              <a:xfrm>
                <a:off x="6851" y="276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06" name="Oval 1105"/>
              <p:cNvSpPr>
                <a:spLocks noChangeArrowheads="1"/>
              </p:cNvSpPr>
              <p:nvPr/>
            </p:nvSpPr>
            <p:spPr bwMode="auto">
              <a:xfrm>
                <a:off x="4650" y="344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07" name="Oval 1106"/>
              <p:cNvSpPr>
                <a:spLocks noChangeArrowheads="1"/>
              </p:cNvSpPr>
              <p:nvPr/>
            </p:nvSpPr>
            <p:spPr bwMode="auto">
              <a:xfrm>
                <a:off x="4141" y="306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08" name="Oval 1107"/>
              <p:cNvSpPr>
                <a:spLocks noChangeArrowheads="1"/>
              </p:cNvSpPr>
              <p:nvPr/>
            </p:nvSpPr>
            <p:spPr bwMode="auto">
              <a:xfrm>
                <a:off x="6332" y="2524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09" name="Oval 1108"/>
              <p:cNvSpPr>
                <a:spLocks noChangeArrowheads="1"/>
              </p:cNvSpPr>
              <p:nvPr/>
            </p:nvSpPr>
            <p:spPr bwMode="auto">
              <a:xfrm>
                <a:off x="4207" y="341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10" name="Oval 1109"/>
              <p:cNvSpPr>
                <a:spLocks noChangeArrowheads="1"/>
              </p:cNvSpPr>
              <p:nvPr/>
            </p:nvSpPr>
            <p:spPr bwMode="auto">
              <a:xfrm>
                <a:off x="7540" y="3097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11" name="Oval 1110"/>
              <p:cNvSpPr>
                <a:spLocks noChangeArrowheads="1"/>
              </p:cNvSpPr>
              <p:nvPr/>
            </p:nvSpPr>
            <p:spPr bwMode="auto">
              <a:xfrm>
                <a:off x="4874" y="2764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12" name="Oval 1111"/>
              <p:cNvSpPr>
                <a:spLocks noChangeArrowheads="1"/>
              </p:cNvSpPr>
              <p:nvPr/>
            </p:nvSpPr>
            <p:spPr bwMode="auto">
              <a:xfrm>
                <a:off x="4415" y="280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13" name="Oval 1112"/>
              <p:cNvSpPr>
                <a:spLocks noChangeArrowheads="1"/>
              </p:cNvSpPr>
              <p:nvPr/>
            </p:nvSpPr>
            <p:spPr bwMode="auto">
              <a:xfrm>
                <a:off x="4382" y="290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14" name="Oval 1113"/>
              <p:cNvSpPr>
                <a:spLocks noChangeArrowheads="1"/>
              </p:cNvSpPr>
              <p:nvPr/>
            </p:nvSpPr>
            <p:spPr bwMode="auto">
              <a:xfrm>
                <a:off x="1765" y="2693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15" name="Oval 1114"/>
              <p:cNvSpPr>
                <a:spLocks noChangeArrowheads="1"/>
              </p:cNvSpPr>
              <p:nvPr/>
            </p:nvSpPr>
            <p:spPr bwMode="auto">
              <a:xfrm>
                <a:off x="3972" y="186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16" name="Oval 1115"/>
              <p:cNvSpPr>
                <a:spLocks noChangeArrowheads="1"/>
              </p:cNvSpPr>
              <p:nvPr/>
            </p:nvSpPr>
            <p:spPr bwMode="auto">
              <a:xfrm>
                <a:off x="5180" y="4479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17" name="Oval 1116"/>
              <p:cNvSpPr>
                <a:spLocks noChangeArrowheads="1"/>
              </p:cNvSpPr>
              <p:nvPr/>
            </p:nvSpPr>
            <p:spPr bwMode="auto">
              <a:xfrm>
                <a:off x="4251" y="3015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18" name="Oval 1117"/>
              <p:cNvSpPr>
                <a:spLocks noChangeArrowheads="1"/>
              </p:cNvSpPr>
              <p:nvPr/>
            </p:nvSpPr>
            <p:spPr bwMode="auto">
              <a:xfrm>
                <a:off x="7207" y="272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19" name="Oval 1118"/>
              <p:cNvSpPr>
                <a:spLocks noChangeArrowheads="1"/>
              </p:cNvSpPr>
              <p:nvPr/>
            </p:nvSpPr>
            <p:spPr bwMode="auto">
              <a:xfrm>
                <a:off x="6513" y="373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20" name="Oval 1119"/>
              <p:cNvSpPr>
                <a:spLocks noChangeArrowheads="1"/>
              </p:cNvSpPr>
              <p:nvPr/>
            </p:nvSpPr>
            <p:spPr bwMode="auto">
              <a:xfrm>
                <a:off x="6425" y="240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21" name="Oval 1120"/>
              <p:cNvSpPr>
                <a:spLocks noChangeArrowheads="1"/>
              </p:cNvSpPr>
              <p:nvPr/>
            </p:nvSpPr>
            <p:spPr bwMode="auto">
              <a:xfrm>
                <a:off x="6059" y="2704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22" name="Oval 1121"/>
              <p:cNvSpPr>
                <a:spLocks noChangeArrowheads="1"/>
              </p:cNvSpPr>
              <p:nvPr/>
            </p:nvSpPr>
            <p:spPr bwMode="auto">
              <a:xfrm>
                <a:off x="6152" y="295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23" name="Oval 1122"/>
              <p:cNvSpPr>
                <a:spLocks noChangeArrowheads="1"/>
              </p:cNvSpPr>
              <p:nvPr/>
            </p:nvSpPr>
            <p:spPr bwMode="auto">
              <a:xfrm>
                <a:off x="6693" y="447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24" name="Oval 1123"/>
              <p:cNvSpPr>
                <a:spLocks noChangeArrowheads="1"/>
              </p:cNvSpPr>
              <p:nvPr/>
            </p:nvSpPr>
            <p:spPr bwMode="auto">
              <a:xfrm>
                <a:off x="4147" y="3463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25" name="Oval 1124"/>
              <p:cNvSpPr>
                <a:spLocks noChangeArrowheads="1"/>
              </p:cNvSpPr>
              <p:nvPr/>
            </p:nvSpPr>
            <p:spPr bwMode="auto">
              <a:xfrm>
                <a:off x="4830" y="2753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26" name="Oval 1125"/>
              <p:cNvSpPr>
                <a:spLocks noChangeArrowheads="1"/>
              </p:cNvSpPr>
              <p:nvPr/>
            </p:nvSpPr>
            <p:spPr bwMode="auto">
              <a:xfrm>
                <a:off x="6846" y="340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27" name="Oval 1126"/>
              <p:cNvSpPr>
                <a:spLocks noChangeArrowheads="1"/>
              </p:cNvSpPr>
              <p:nvPr/>
            </p:nvSpPr>
            <p:spPr bwMode="auto">
              <a:xfrm>
                <a:off x="6338" y="2513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28" name="Oval 1127"/>
              <p:cNvSpPr>
                <a:spLocks noChangeArrowheads="1"/>
              </p:cNvSpPr>
              <p:nvPr/>
            </p:nvSpPr>
            <p:spPr bwMode="auto">
              <a:xfrm>
                <a:off x="4360" y="414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29" name="Oval 1128"/>
              <p:cNvSpPr>
                <a:spLocks noChangeArrowheads="1"/>
              </p:cNvSpPr>
              <p:nvPr/>
            </p:nvSpPr>
            <p:spPr bwMode="auto">
              <a:xfrm>
                <a:off x="6321" y="432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30" name="Oval 1129"/>
              <p:cNvSpPr>
                <a:spLocks noChangeArrowheads="1"/>
              </p:cNvSpPr>
              <p:nvPr/>
            </p:nvSpPr>
            <p:spPr bwMode="auto">
              <a:xfrm>
                <a:off x="4781" y="2802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31" name="Oval 1130"/>
              <p:cNvSpPr>
                <a:spLocks noChangeArrowheads="1"/>
              </p:cNvSpPr>
              <p:nvPr/>
            </p:nvSpPr>
            <p:spPr bwMode="auto">
              <a:xfrm>
                <a:off x="5513" y="349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32" name="Oval 1131"/>
              <p:cNvSpPr>
                <a:spLocks noChangeArrowheads="1"/>
              </p:cNvSpPr>
              <p:nvPr/>
            </p:nvSpPr>
            <p:spPr bwMode="auto">
              <a:xfrm>
                <a:off x="4147" y="345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33" name="Oval 1132"/>
              <p:cNvSpPr>
                <a:spLocks noChangeArrowheads="1"/>
              </p:cNvSpPr>
              <p:nvPr/>
            </p:nvSpPr>
            <p:spPr bwMode="auto">
              <a:xfrm>
                <a:off x="3213" y="279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34" name="Oval 1133"/>
              <p:cNvSpPr>
                <a:spLocks noChangeArrowheads="1"/>
              </p:cNvSpPr>
              <p:nvPr/>
            </p:nvSpPr>
            <p:spPr bwMode="auto">
              <a:xfrm>
                <a:off x="4966" y="428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35" name="Oval 1134"/>
              <p:cNvSpPr>
                <a:spLocks noChangeArrowheads="1"/>
              </p:cNvSpPr>
              <p:nvPr/>
            </p:nvSpPr>
            <p:spPr bwMode="auto">
              <a:xfrm>
                <a:off x="4415" y="3687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36" name="Oval 1135"/>
              <p:cNvSpPr>
                <a:spLocks noChangeArrowheads="1"/>
              </p:cNvSpPr>
              <p:nvPr/>
            </p:nvSpPr>
            <p:spPr bwMode="auto">
              <a:xfrm>
                <a:off x="2786" y="355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37" name="Oval 1136"/>
              <p:cNvSpPr>
                <a:spLocks noChangeArrowheads="1"/>
              </p:cNvSpPr>
              <p:nvPr/>
            </p:nvSpPr>
            <p:spPr bwMode="auto">
              <a:xfrm>
                <a:off x="4726" y="308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38" name="Oval 1137"/>
              <p:cNvSpPr>
                <a:spLocks noChangeArrowheads="1"/>
              </p:cNvSpPr>
              <p:nvPr/>
            </p:nvSpPr>
            <p:spPr bwMode="auto">
              <a:xfrm>
                <a:off x="8605" y="322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39" name="Oval 1138"/>
              <p:cNvSpPr>
                <a:spLocks noChangeArrowheads="1"/>
              </p:cNvSpPr>
              <p:nvPr/>
            </p:nvSpPr>
            <p:spPr bwMode="auto">
              <a:xfrm>
                <a:off x="5125" y="325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40" name="Oval 1139"/>
              <p:cNvSpPr>
                <a:spLocks noChangeArrowheads="1"/>
              </p:cNvSpPr>
              <p:nvPr/>
            </p:nvSpPr>
            <p:spPr bwMode="auto">
              <a:xfrm>
                <a:off x="3874" y="2573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41" name="Oval 1140"/>
              <p:cNvSpPr>
                <a:spLocks noChangeArrowheads="1"/>
              </p:cNvSpPr>
              <p:nvPr/>
            </p:nvSpPr>
            <p:spPr bwMode="auto">
              <a:xfrm>
                <a:off x="5753" y="349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42" name="Oval 1141"/>
              <p:cNvSpPr>
                <a:spLocks noChangeArrowheads="1"/>
              </p:cNvSpPr>
              <p:nvPr/>
            </p:nvSpPr>
            <p:spPr bwMode="auto">
              <a:xfrm>
                <a:off x="5327" y="401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43" name="Oval 1142"/>
              <p:cNvSpPr>
                <a:spLocks noChangeArrowheads="1"/>
              </p:cNvSpPr>
              <p:nvPr/>
            </p:nvSpPr>
            <p:spPr bwMode="auto">
              <a:xfrm>
                <a:off x="4660" y="284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44" name="Oval 1143"/>
              <p:cNvSpPr>
                <a:spLocks noChangeArrowheads="1"/>
              </p:cNvSpPr>
              <p:nvPr/>
            </p:nvSpPr>
            <p:spPr bwMode="auto">
              <a:xfrm>
                <a:off x="2978" y="3742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45" name="Oval 1144"/>
              <p:cNvSpPr>
                <a:spLocks noChangeArrowheads="1"/>
              </p:cNvSpPr>
              <p:nvPr/>
            </p:nvSpPr>
            <p:spPr bwMode="auto">
              <a:xfrm>
                <a:off x="6316" y="276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46" name="Oval 1145"/>
              <p:cNvSpPr>
                <a:spLocks noChangeArrowheads="1"/>
              </p:cNvSpPr>
              <p:nvPr/>
            </p:nvSpPr>
            <p:spPr bwMode="auto">
              <a:xfrm>
                <a:off x="4966" y="226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47" name="Oval 1146"/>
              <p:cNvSpPr>
                <a:spLocks noChangeArrowheads="1"/>
              </p:cNvSpPr>
              <p:nvPr/>
            </p:nvSpPr>
            <p:spPr bwMode="auto">
              <a:xfrm>
                <a:off x="6349" y="378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48" name="Oval 1147"/>
              <p:cNvSpPr>
                <a:spLocks noChangeArrowheads="1"/>
              </p:cNvSpPr>
              <p:nvPr/>
            </p:nvSpPr>
            <p:spPr bwMode="auto">
              <a:xfrm>
                <a:off x="4278" y="367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49" name="Oval 1148"/>
              <p:cNvSpPr>
                <a:spLocks noChangeArrowheads="1"/>
              </p:cNvSpPr>
              <p:nvPr/>
            </p:nvSpPr>
            <p:spPr bwMode="auto">
              <a:xfrm>
                <a:off x="4726" y="307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50" name="Oval 1149"/>
              <p:cNvSpPr>
                <a:spLocks noChangeArrowheads="1"/>
              </p:cNvSpPr>
              <p:nvPr/>
            </p:nvSpPr>
            <p:spPr bwMode="auto">
              <a:xfrm>
                <a:off x="3289" y="279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51" name="Oval 1150"/>
              <p:cNvSpPr>
                <a:spLocks noChangeArrowheads="1"/>
              </p:cNvSpPr>
              <p:nvPr/>
            </p:nvSpPr>
            <p:spPr bwMode="auto">
              <a:xfrm>
                <a:off x="6922" y="389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52" name="Oval 1151"/>
              <p:cNvSpPr>
                <a:spLocks noChangeArrowheads="1"/>
              </p:cNvSpPr>
              <p:nvPr/>
            </p:nvSpPr>
            <p:spPr bwMode="auto">
              <a:xfrm>
                <a:off x="3535" y="309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53" name="Oval 1152"/>
              <p:cNvSpPr>
                <a:spLocks noChangeArrowheads="1"/>
              </p:cNvSpPr>
              <p:nvPr/>
            </p:nvSpPr>
            <p:spPr bwMode="auto">
              <a:xfrm>
                <a:off x="5906" y="368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54" name="Oval 1153"/>
              <p:cNvSpPr>
                <a:spLocks noChangeArrowheads="1"/>
              </p:cNvSpPr>
              <p:nvPr/>
            </p:nvSpPr>
            <p:spPr bwMode="auto">
              <a:xfrm>
                <a:off x="4497" y="3043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55" name="Oval 1154"/>
              <p:cNvSpPr>
                <a:spLocks noChangeArrowheads="1"/>
              </p:cNvSpPr>
              <p:nvPr/>
            </p:nvSpPr>
            <p:spPr bwMode="auto">
              <a:xfrm>
                <a:off x="7114" y="3999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56" name="Oval 1155"/>
              <p:cNvSpPr>
                <a:spLocks noChangeArrowheads="1"/>
              </p:cNvSpPr>
              <p:nvPr/>
            </p:nvSpPr>
            <p:spPr bwMode="auto">
              <a:xfrm>
                <a:off x="4212" y="332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57" name="Oval 1156"/>
              <p:cNvSpPr>
                <a:spLocks noChangeArrowheads="1"/>
              </p:cNvSpPr>
              <p:nvPr/>
            </p:nvSpPr>
            <p:spPr bwMode="auto">
              <a:xfrm>
                <a:off x="6808" y="199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58" name="Oval 1157"/>
              <p:cNvSpPr>
                <a:spLocks noChangeArrowheads="1"/>
              </p:cNvSpPr>
              <p:nvPr/>
            </p:nvSpPr>
            <p:spPr bwMode="auto">
              <a:xfrm>
                <a:off x="4988" y="337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59" name="Oval 1158"/>
              <p:cNvSpPr>
                <a:spLocks noChangeArrowheads="1"/>
              </p:cNvSpPr>
              <p:nvPr/>
            </p:nvSpPr>
            <p:spPr bwMode="auto">
              <a:xfrm>
                <a:off x="5141" y="347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60" name="Oval 1159"/>
              <p:cNvSpPr>
                <a:spLocks noChangeArrowheads="1"/>
              </p:cNvSpPr>
              <p:nvPr/>
            </p:nvSpPr>
            <p:spPr bwMode="auto">
              <a:xfrm>
                <a:off x="5136" y="266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61" name="Oval 1160"/>
              <p:cNvSpPr>
                <a:spLocks noChangeArrowheads="1"/>
              </p:cNvSpPr>
              <p:nvPr/>
            </p:nvSpPr>
            <p:spPr bwMode="auto">
              <a:xfrm>
                <a:off x="6622" y="409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62" name="Oval 1161"/>
              <p:cNvSpPr>
                <a:spLocks noChangeArrowheads="1"/>
              </p:cNvSpPr>
              <p:nvPr/>
            </p:nvSpPr>
            <p:spPr bwMode="auto">
              <a:xfrm>
                <a:off x="5589" y="379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63" name="Oval 1162"/>
              <p:cNvSpPr>
                <a:spLocks noChangeArrowheads="1"/>
              </p:cNvSpPr>
              <p:nvPr/>
            </p:nvSpPr>
            <p:spPr bwMode="auto">
              <a:xfrm>
                <a:off x="5928" y="303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64" name="Oval 1163"/>
              <p:cNvSpPr>
                <a:spLocks noChangeArrowheads="1"/>
              </p:cNvSpPr>
              <p:nvPr/>
            </p:nvSpPr>
            <p:spPr bwMode="auto">
              <a:xfrm>
                <a:off x="4589" y="135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65" name="Oval 1164"/>
              <p:cNvSpPr>
                <a:spLocks noChangeArrowheads="1"/>
              </p:cNvSpPr>
              <p:nvPr/>
            </p:nvSpPr>
            <p:spPr bwMode="auto">
              <a:xfrm>
                <a:off x="3409" y="250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66" name="Oval 1165"/>
              <p:cNvSpPr>
                <a:spLocks noChangeArrowheads="1"/>
              </p:cNvSpPr>
              <p:nvPr/>
            </p:nvSpPr>
            <p:spPr bwMode="auto">
              <a:xfrm>
                <a:off x="4693" y="391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67" name="Oval 1166"/>
              <p:cNvSpPr>
                <a:spLocks noChangeArrowheads="1"/>
              </p:cNvSpPr>
              <p:nvPr/>
            </p:nvSpPr>
            <p:spPr bwMode="auto">
              <a:xfrm>
                <a:off x="3530" y="2764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68" name="Oval 1167"/>
              <p:cNvSpPr>
                <a:spLocks noChangeArrowheads="1"/>
              </p:cNvSpPr>
              <p:nvPr/>
            </p:nvSpPr>
            <p:spPr bwMode="auto">
              <a:xfrm>
                <a:off x="6578" y="282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69" name="Oval 1168"/>
              <p:cNvSpPr>
                <a:spLocks noChangeArrowheads="1"/>
              </p:cNvSpPr>
              <p:nvPr/>
            </p:nvSpPr>
            <p:spPr bwMode="auto">
              <a:xfrm>
                <a:off x="5726" y="258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70" name="Oval 1169"/>
              <p:cNvSpPr>
                <a:spLocks noChangeArrowheads="1"/>
              </p:cNvSpPr>
              <p:nvPr/>
            </p:nvSpPr>
            <p:spPr bwMode="auto">
              <a:xfrm>
                <a:off x="6944" y="295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71" name="Oval 1170"/>
              <p:cNvSpPr>
                <a:spLocks noChangeArrowheads="1"/>
              </p:cNvSpPr>
              <p:nvPr/>
            </p:nvSpPr>
            <p:spPr bwMode="auto">
              <a:xfrm>
                <a:off x="3513" y="227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72" name="Oval 1171"/>
              <p:cNvSpPr>
                <a:spLocks noChangeArrowheads="1"/>
              </p:cNvSpPr>
              <p:nvPr/>
            </p:nvSpPr>
            <p:spPr bwMode="auto">
              <a:xfrm>
                <a:off x="3852" y="438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73" name="Oval 1172"/>
              <p:cNvSpPr>
                <a:spLocks noChangeArrowheads="1"/>
              </p:cNvSpPr>
              <p:nvPr/>
            </p:nvSpPr>
            <p:spPr bwMode="auto">
              <a:xfrm>
                <a:off x="3486" y="214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74" name="Oval 1173"/>
              <p:cNvSpPr>
                <a:spLocks noChangeArrowheads="1"/>
              </p:cNvSpPr>
              <p:nvPr/>
            </p:nvSpPr>
            <p:spPr bwMode="auto">
              <a:xfrm>
                <a:off x="5753" y="232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75" name="Oval 1174"/>
              <p:cNvSpPr>
                <a:spLocks noChangeArrowheads="1"/>
              </p:cNvSpPr>
              <p:nvPr/>
            </p:nvSpPr>
            <p:spPr bwMode="auto">
              <a:xfrm>
                <a:off x="2120" y="263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76" name="Oval 1175"/>
              <p:cNvSpPr>
                <a:spLocks noChangeArrowheads="1"/>
              </p:cNvSpPr>
              <p:nvPr/>
            </p:nvSpPr>
            <p:spPr bwMode="auto">
              <a:xfrm>
                <a:off x="7196" y="2360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77" name="Oval 1176"/>
              <p:cNvSpPr>
                <a:spLocks noChangeArrowheads="1"/>
              </p:cNvSpPr>
              <p:nvPr/>
            </p:nvSpPr>
            <p:spPr bwMode="auto">
              <a:xfrm>
                <a:off x="6403" y="219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78" name="Oval 1177"/>
              <p:cNvSpPr>
                <a:spLocks noChangeArrowheads="1"/>
              </p:cNvSpPr>
              <p:nvPr/>
            </p:nvSpPr>
            <p:spPr bwMode="auto">
              <a:xfrm>
                <a:off x="4404" y="375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79" name="Oval 1178"/>
              <p:cNvSpPr>
                <a:spLocks noChangeArrowheads="1"/>
              </p:cNvSpPr>
              <p:nvPr/>
            </p:nvSpPr>
            <p:spPr bwMode="auto">
              <a:xfrm>
                <a:off x="4803" y="432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80" name="Oval 1179"/>
              <p:cNvSpPr>
                <a:spLocks noChangeArrowheads="1"/>
              </p:cNvSpPr>
              <p:nvPr/>
            </p:nvSpPr>
            <p:spPr bwMode="auto">
              <a:xfrm>
                <a:off x="2284" y="280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81" name="Oval 1180"/>
              <p:cNvSpPr>
                <a:spLocks noChangeArrowheads="1"/>
              </p:cNvSpPr>
              <p:nvPr/>
            </p:nvSpPr>
            <p:spPr bwMode="auto">
              <a:xfrm>
                <a:off x="4540" y="266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82" name="Oval 1181"/>
              <p:cNvSpPr>
                <a:spLocks noChangeArrowheads="1"/>
              </p:cNvSpPr>
              <p:nvPr/>
            </p:nvSpPr>
            <p:spPr bwMode="auto">
              <a:xfrm>
                <a:off x="4529" y="187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83" name="Oval 1182"/>
              <p:cNvSpPr>
                <a:spLocks noChangeArrowheads="1"/>
              </p:cNvSpPr>
              <p:nvPr/>
            </p:nvSpPr>
            <p:spPr bwMode="auto">
              <a:xfrm>
                <a:off x="4202" y="336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84" name="Oval 1183"/>
              <p:cNvSpPr>
                <a:spLocks noChangeArrowheads="1"/>
              </p:cNvSpPr>
              <p:nvPr/>
            </p:nvSpPr>
            <p:spPr bwMode="auto">
              <a:xfrm>
                <a:off x="6048" y="301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85" name="Oval 1184"/>
              <p:cNvSpPr>
                <a:spLocks noChangeArrowheads="1"/>
              </p:cNvSpPr>
              <p:nvPr/>
            </p:nvSpPr>
            <p:spPr bwMode="auto">
              <a:xfrm>
                <a:off x="4671" y="203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86" name="Oval 1185"/>
              <p:cNvSpPr>
                <a:spLocks noChangeArrowheads="1"/>
              </p:cNvSpPr>
              <p:nvPr/>
            </p:nvSpPr>
            <p:spPr bwMode="auto">
              <a:xfrm>
                <a:off x="3295" y="3272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87" name="Oval 1186"/>
              <p:cNvSpPr>
                <a:spLocks noChangeArrowheads="1"/>
              </p:cNvSpPr>
              <p:nvPr/>
            </p:nvSpPr>
            <p:spPr bwMode="auto">
              <a:xfrm>
                <a:off x="6649" y="379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88" name="Oval 1187"/>
              <p:cNvSpPr>
                <a:spLocks noChangeArrowheads="1"/>
              </p:cNvSpPr>
              <p:nvPr/>
            </p:nvSpPr>
            <p:spPr bwMode="auto">
              <a:xfrm>
                <a:off x="5158" y="278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89" name="Oval 1188"/>
              <p:cNvSpPr>
                <a:spLocks noChangeArrowheads="1"/>
              </p:cNvSpPr>
              <p:nvPr/>
            </p:nvSpPr>
            <p:spPr bwMode="auto">
              <a:xfrm>
                <a:off x="6414" y="277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90" name="Oval 1189"/>
              <p:cNvSpPr>
                <a:spLocks noChangeArrowheads="1"/>
              </p:cNvSpPr>
              <p:nvPr/>
            </p:nvSpPr>
            <p:spPr bwMode="auto">
              <a:xfrm>
                <a:off x="4475" y="3545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91" name="Oval 1190"/>
              <p:cNvSpPr>
                <a:spLocks noChangeArrowheads="1"/>
              </p:cNvSpPr>
              <p:nvPr/>
            </p:nvSpPr>
            <p:spPr bwMode="auto">
              <a:xfrm>
                <a:off x="3917" y="224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92" name="Oval 1191"/>
              <p:cNvSpPr>
                <a:spLocks noChangeArrowheads="1"/>
              </p:cNvSpPr>
              <p:nvPr/>
            </p:nvSpPr>
            <p:spPr bwMode="auto">
              <a:xfrm>
                <a:off x="2322" y="306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93" name="Oval 1192"/>
              <p:cNvSpPr>
                <a:spLocks noChangeArrowheads="1"/>
              </p:cNvSpPr>
              <p:nvPr/>
            </p:nvSpPr>
            <p:spPr bwMode="auto">
              <a:xfrm>
                <a:off x="5480" y="292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94" name="Oval 1193"/>
              <p:cNvSpPr>
                <a:spLocks noChangeArrowheads="1"/>
              </p:cNvSpPr>
              <p:nvPr/>
            </p:nvSpPr>
            <p:spPr bwMode="auto">
              <a:xfrm>
                <a:off x="4775" y="276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95" name="Oval 1194"/>
              <p:cNvSpPr>
                <a:spLocks noChangeArrowheads="1"/>
              </p:cNvSpPr>
              <p:nvPr/>
            </p:nvSpPr>
            <p:spPr bwMode="auto">
              <a:xfrm>
                <a:off x="6190" y="404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96" name="Oval 1195"/>
              <p:cNvSpPr>
                <a:spLocks noChangeArrowheads="1"/>
              </p:cNvSpPr>
              <p:nvPr/>
            </p:nvSpPr>
            <p:spPr bwMode="auto">
              <a:xfrm>
                <a:off x="3863" y="285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97" name="Oval 1196"/>
              <p:cNvSpPr>
                <a:spLocks noChangeArrowheads="1"/>
              </p:cNvSpPr>
              <p:nvPr/>
            </p:nvSpPr>
            <p:spPr bwMode="auto">
              <a:xfrm>
                <a:off x="5764" y="195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98" name="Oval 1197"/>
              <p:cNvSpPr>
                <a:spLocks noChangeArrowheads="1"/>
              </p:cNvSpPr>
              <p:nvPr/>
            </p:nvSpPr>
            <p:spPr bwMode="auto">
              <a:xfrm>
                <a:off x="4365" y="298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99" name="Oval 1198"/>
              <p:cNvSpPr>
                <a:spLocks noChangeArrowheads="1"/>
              </p:cNvSpPr>
              <p:nvPr/>
            </p:nvSpPr>
            <p:spPr bwMode="auto">
              <a:xfrm>
                <a:off x="5103" y="363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00" name="Oval 1199"/>
              <p:cNvSpPr>
                <a:spLocks noChangeArrowheads="1"/>
              </p:cNvSpPr>
              <p:nvPr/>
            </p:nvSpPr>
            <p:spPr bwMode="auto">
              <a:xfrm>
                <a:off x="4415" y="255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01" name="Oval 1200"/>
              <p:cNvSpPr>
                <a:spLocks noChangeArrowheads="1"/>
              </p:cNvSpPr>
              <p:nvPr/>
            </p:nvSpPr>
            <p:spPr bwMode="auto">
              <a:xfrm>
                <a:off x="4540" y="273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02" name="Oval 1201"/>
              <p:cNvSpPr>
                <a:spLocks noChangeArrowheads="1"/>
              </p:cNvSpPr>
              <p:nvPr/>
            </p:nvSpPr>
            <p:spPr bwMode="auto">
              <a:xfrm>
                <a:off x="4956" y="201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03" name="Oval 1202"/>
              <p:cNvSpPr>
                <a:spLocks noChangeArrowheads="1"/>
              </p:cNvSpPr>
              <p:nvPr/>
            </p:nvSpPr>
            <p:spPr bwMode="auto">
              <a:xfrm>
                <a:off x="2825" y="313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04" name="Oval 1203"/>
              <p:cNvSpPr>
                <a:spLocks noChangeArrowheads="1"/>
              </p:cNvSpPr>
              <p:nvPr/>
            </p:nvSpPr>
            <p:spPr bwMode="auto">
              <a:xfrm>
                <a:off x="3076" y="3376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05" name="Oval 1204"/>
              <p:cNvSpPr>
                <a:spLocks noChangeArrowheads="1"/>
              </p:cNvSpPr>
              <p:nvPr/>
            </p:nvSpPr>
            <p:spPr bwMode="auto">
              <a:xfrm>
                <a:off x="3568" y="267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06" name="Oval 1205"/>
              <p:cNvSpPr>
                <a:spLocks noChangeArrowheads="1"/>
              </p:cNvSpPr>
              <p:nvPr/>
            </p:nvSpPr>
            <p:spPr bwMode="auto">
              <a:xfrm>
                <a:off x="5349" y="345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07" name="Oval 1206"/>
              <p:cNvSpPr>
                <a:spLocks noChangeArrowheads="1"/>
              </p:cNvSpPr>
              <p:nvPr/>
            </p:nvSpPr>
            <p:spPr bwMode="auto">
              <a:xfrm>
                <a:off x="2803" y="2420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08" name="Oval 1207"/>
              <p:cNvSpPr>
                <a:spLocks noChangeArrowheads="1"/>
              </p:cNvSpPr>
              <p:nvPr/>
            </p:nvSpPr>
            <p:spPr bwMode="auto">
              <a:xfrm>
                <a:off x="7747" y="203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09" name="Oval 1208"/>
              <p:cNvSpPr>
                <a:spLocks noChangeArrowheads="1"/>
              </p:cNvSpPr>
              <p:nvPr/>
            </p:nvSpPr>
            <p:spPr bwMode="auto">
              <a:xfrm>
                <a:off x="4737" y="373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10" name="Oval 1209"/>
              <p:cNvSpPr>
                <a:spLocks noChangeArrowheads="1"/>
              </p:cNvSpPr>
              <p:nvPr/>
            </p:nvSpPr>
            <p:spPr bwMode="auto">
              <a:xfrm>
                <a:off x="4360" y="279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11" name="Oval 1210"/>
              <p:cNvSpPr>
                <a:spLocks noChangeArrowheads="1"/>
              </p:cNvSpPr>
              <p:nvPr/>
            </p:nvSpPr>
            <p:spPr bwMode="auto">
              <a:xfrm>
                <a:off x="5584" y="311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12" name="Oval 1211"/>
              <p:cNvSpPr>
                <a:spLocks noChangeArrowheads="1"/>
              </p:cNvSpPr>
              <p:nvPr/>
            </p:nvSpPr>
            <p:spPr bwMode="auto">
              <a:xfrm>
                <a:off x="3803" y="136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13" name="Oval 1212"/>
              <p:cNvSpPr>
                <a:spLocks noChangeArrowheads="1"/>
              </p:cNvSpPr>
              <p:nvPr/>
            </p:nvSpPr>
            <p:spPr bwMode="auto">
              <a:xfrm>
                <a:off x="6354" y="334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14" name="Oval 1213"/>
              <p:cNvSpPr>
                <a:spLocks noChangeArrowheads="1"/>
              </p:cNvSpPr>
              <p:nvPr/>
            </p:nvSpPr>
            <p:spPr bwMode="auto">
              <a:xfrm>
                <a:off x="4032" y="3944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15" name="Oval 1214"/>
              <p:cNvSpPr>
                <a:spLocks noChangeArrowheads="1"/>
              </p:cNvSpPr>
              <p:nvPr/>
            </p:nvSpPr>
            <p:spPr bwMode="auto">
              <a:xfrm>
                <a:off x="5294" y="318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16" name="Oval 1215"/>
              <p:cNvSpPr>
                <a:spLocks noChangeArrowheads="1"/>
              </p:cNvSpPr>
              <p:nvPr/>
            </p:nvSpPr>
            <p:spPr bwMode="auto">
              <a:xfrm>
                <a:off x="6207" y="231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17" name="Oval 1216"/>
              <p:cNvSpPr>
                <a:spLocks noChangeArrowheads="1"/>
              </p:cNvSpPr>
              <p:nvPr/>
            </p:nvSpPr>
            <p:spPr bwMode="auto">
              <a:xfrm>
                <a:off x="3814" y="279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18" name="Oval 1217"/>
              <p:cNvSpPr>
                <a:spLocks noChangeArrowheads="1"/>
              </p:cNvSpPr>
              <p:nvPr/>
            </p:nvSpPr>
            <p:spPr bwMode="auto">
              <a:xfrm>
                <a:off x="4568" y="231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19" name="Oval 1218"/>
              <p:cNvSpPr>
                <a:spLocks noChangeArrowheads="1"/>
              </p:cNvSpPr>
              <p:nvPr/>
            </p:nvSpPr>
            <p:spPr bwMode="auto">
              <a:xfrm>
                <a:off x="4671" y="285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20" name="Oval 1219"/>
              <p:cNvSpPr>
                <a:spLocks noChangeArrowheads="1"/>
              </p:cNvSpPr>
              <p:nvPr/>
            </p:nvSpPr>
            <p:spPr bwMode="auto">
              <a:xfrm>
                <a:off x="3355" y="3141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21" name="Oval 1220"/>
              <p:cNvSpPr>
                <a:spLocks noChangeArrowheads="1"/>
              </p:cNvSpPr>
              <p:nvPr/>
            </p:nvSpPr>
            <p:spPr bwMode="auto">
              <a:xfrm>
                <a:off x="6250" y="299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22" name="Oval 1221"/>
              <p:cNvSpPr>
                <a:spLocks noChangeArrowheads="1"/>
              </p:cNvSpPr>
              <p:nvPr/>
            </p:nvSpPr>
            <p:spPr bwMode="auto">
              <a:xfrm>
                <a:off x="5300" y="2502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23" name="Oval 1222"/>
              <p:cNvSpPr>
                <a:spLocks noChangeArrowheads="1"/>
              </p:cNvSpPr>
              <p:nvPr/>
            </p:nvSpPr>
            <p:spPr bwMode="auto">
              <a:xfrm>
                <a:off x="6010" y="277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24" name="Oval 1223"/>
              <p:cNvSpPr>
                <a:spLocks noChangeArrowheads="1"/>
              </p:cNvSpPr>
              <p:nvPr/>
            </p:nvSpPr>
            <p:spPr bwMode="auto">
              <a:xfrm>
                <a:off x="4010" y="342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25" name="Oval 1224"/>
              <p:cNvSpPr>
                <a:spLocks noChangeArrowheads="1"/>
              </p:cNvSpPr>
              <p:nvPr/>
            </p:nvSpPr>
            <p:spPr bwMode="auto">
              <a:xfrm>
                <a:off x="3158" y="232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26" name="Oval 1225"/>
              <p:cNvSpPr>
                <a:spLocks noChangeArrowheads="1"/>
              </p:cNvSpPr>
              <p:nvPr/>
            </p:nvSpPr>
            <p:spPr bwMode="auto">
              <a:xfrm>
                <a:off x="5731" y="409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27" name="Oval 1226"/>
              <p:cNvSpPr>
                <a:spLocks noChangeArrowheads="1"/>
              </p:cNvSpPr>
              <p:nvPr/>
            </p:nvSpPr>
            <p:spPr bwMode="auto">
              <a:xfrm>
                <a:off x="5786" y="315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28" name="Oval 1227"/>
              <p:cNvSpPr>
                <a:spLocks noChangeArrowheads="1"/>
              </p:cNvSpPr>
              <p:nvPr/>
            </p:nvSpPr>
            <p:spPr bwMode="auto">
              <a:xfrm>
                <a:off x="4169" y="255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29" name="Oval 1228"/>
              <p:cNvSpPr>
                <a:spLocks noChangeArrowheads="1"/>
              </p:cNvSpPr>
              <p:nvPr/>
            </p:nvSpPr>
            <p:spPr bwMode="auto">
              <a:xfrm>
                <a:off x="4721" y="3004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30" name="Oval 1229"/>
              <p:cNvSpPr>
                <a:spLocks noChangeArrowheads="1"/>
              </p:cNvSpPr>
              <p:nvPr/>
            </p:nvSpPr>
            <p:spPr bwMode="auto">
              <a:xfrm>
                <a:off x="4393" y="3135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31" name="Oval 1230"/>
              <p:cNvSpPr>
                <a:spLocks noChangeArrowheads="1"/>
              </p:cNvSpPr>
              <p:nvPr/>
            </p:nvSpPr>
            <p:spPr bwMode="auto">
              <a:xfrm>
                <a:off x="5043" y="392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32" name="Oval 1231"/>
              <p:cNvSpPr>
                <a:spLocks noChangeArrowheads="1"/>
              </p:cNvSpPr>
              <p:nvPr/>
            </p:nvSpPr>
            <p:spPr bwMode="auto">
              <a:xfrm>
                <a:off x="4344" y="3769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33" name="Oval 1232"/>
              <p:cNvSpPr>
                <a:spLocks noChangeArrowheads="1"/>
              </p:cNvSpPr>
              <p:nvPr/>
            </p:nvSpPr>
            <p:spPr bwMode="auto">
              <a:xfrm>
                <a:off x="4529" y="166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34" name="Oval 1233"/>
              <p:cNvSpPr>
                <a:spLocks noChangeArrowheads="1"/>
              </p:cNvSpPr>
              <p:nvPr/>
            </p:nvSpPr>
            <p:spPr bwMode="auto">
              <a:xfrm>
                <a:off x="5748" y="3217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35" name="Oval 1234"/>
              <p:cNvSpPr>
                <a:spLocks noChangeArrowheads="1"/>
              </p:cNvSpPr>
              <p:nvPr/>
            </p:nvSpPr>
            <p:spPr bwMode="auto">
              <a:xfrm>
                <a:off x="5059" y="364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36" name="Oval 1235"/>
              <p:cNvSpPr>
                <a:spLocks noChangeArrowheads="1"/>
              </p:cNvSpPr>
              <p:nvPr/>
            </p:nvSpPr>
            <p:spPr bwMode="auto">
              <a:xfrm>
                <a:off x="3688" y="346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37" name="Oval 1236"/>
              <p:cNvSpPr>
                <a:spLocks noChangeArrowheads="1"/>
              </p:cNvSpPr>
              <p:nvPr/>
            </p:nvSpPr>
            <p:spPr bwMode="auto">
              <a:xfrm>
                <a:off x="5781" y="247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38" name="Oval 1237"/>
              <p:cNvSpPr>
                <a:spLocks noChangeArrowheads="1"/>
              </p:cNvSpPr>
              <p:nvPr/>
            </p:nvSpPr>
            <p:spPr bwMode="auto">
              <a:xfrm>
                <a:off x="4447" y="292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39" name="Oval 1238"/>
              <p:cNvSpPr>
                <a:spLocks noChangeArrowheads="1"/>
              </p:cNvSpPr>
              <p:nvPr/>
            </p:nvSpPr>
            <p:spPr bwMode="auto">
              <a:xfrm>
                <a:off x="4617" y="4660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40" name="Oval 1239"/>
              <p:cNvSpPr>
                <a:spLocks noChangeArrowheads="1"/>
              </p:cNvSpPr>
              <p:nvPr/>
            </p:nvSpPr>
            <p:spPr bwMode="auto">
              <a:xfrm>
                <a:off x="5972" y="269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41" name="Oval 1240"/>
              <p:cNvSpPr>
                <a:spLocks noChangeArrowheads="1"/>
              </p:cNvSpPr>
              <p:nvPr/>
            </p:nvSpPr>
            <p:spPr bwMode="auto">
              <a:xfrm>
                <a:off x="4158" y="3163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42" name="Oval 1241"/>
              <p:cNvSpPr>
                <a:spLocks noChangeArrowheads="1"/>
              </p:cNvSpPr>
              <p:nvPr/>
            </p:nvSpPr>
            <p:spPr bwMode="auto">
              <a:xfrm>
                <a:off x="5223" y="308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43" name="Oval 1242"/>
              <p:cNvSpPr>
                <a:spLocks noChangeArrowheads="1"/>
              </p:cNvSpPr>
              <p:nvPr/>
            </p:nvSpPr>
            <p:spPr bwMode="auto">
              <a:xfrm>
                <a:off x="5955" y="371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44" name="Oval 1243"/>
              <p:cNvSpPr>
                <a:spLocks noChangeArrowheads="1"/>
              </p:cNvSpPr>
              <p:nvPr/>
            </p:nvSpPr>
            <p:spPr bwMode="auto">
              <a:xfrm>
                <a:off x="5606" y="2382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45" name="Oval 1244"/>
              <p:cNvSpPr>
                <a:spLocks noChangeArrowheads="1"/>
              </p:cNvSpPr>
              <p:nvPr/>
            </p:nvSpPr>
            <p:spPr bwMode="auto">
              <a:xfrm>
                <a:off x="4360" y="368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46" name="Oval 1245"/>
              <p:cNvSpPr>
                <a:spLocks noChangeArrowheads="1"/>
              </p:cNvSpPr>
              <p:nvPr/>
            </p:nvSpPr>
            <p:spPr bwMode="auto">
              <a:xfrm>
                <a:off x="8266" y="327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47" name="Oval 1246"/>
              <p:cNvSpPr>
                <a:spLocks noChangeArrowheads="1"/>
              </p:cNvSpPr>
              <p:nvPr/>
            </p:nvSpPr>
            <p:spPr bwMode="auto">
              <a:xfrm>
                <a:off x="5857" y="282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48" name="Oval 1247"/>
              <p:cNvSpPr>
                <a:spLocks noChangeArrowheads="1"/>
              </p:cNvSpPr>
              <p:nvPr/>
            </p:nvSpPr>
            <p:spPr bwMode="auto">
              <a:xfrm>
                <a:off x="2371" y="221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49" name="Oval 1248"/>
              <p:cNvSpPr>
                <a:spLocks noChangeArrowheads="1"/>
              </p:cNvSpPr>
              <p:nvPr/>
            </p:nvSpPr>
            <p:spPr bwMode="auto">
              <a:xfrm>
                <a:off x="4174" y="374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50" name="Oval 1249"/>
              <p:cNvSpPr>
                <a:spLocks noChangeArrowheads="1"/>
              </p:cNvSpPr>
              <p:nvPr/>
            </p:nvSpPr>
            <p:spPr bwMode="auto">
              <a:xfrm>
                <a:off x="4234" y="211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51" name="Oval 1250"/>
              <p:cNvSpPr>
                <a:spLocks noChangeArrowheads="1"/>
              </p:cNvSpPr>
              <p:nvPr/>
            </p:nvSpPr>
            <p:spPr bwMode="auto">
              <a:xfrm>
                <a:off x="6950" y="2180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52" name="Oval 1251"/>
              <p:cNvSpPr>
                <a:spLocks noChangeArrowheads="1"/>
              </p:cNvSpPr>
              <p:nvPr/>
            </p:nvSpPr>
            <p:spPr bwMode="auto">
              <a:xfrm>
                <a:off x="2617" y="222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53" name="Oval 1252"/>
              <p:cNvSpPr>
                <a:spLocks noChangeArrowheads="1"/>
              </p:cNvSpPr>
              <p:nvPr/>
            </p:nvSpPr>
            <p:spPr bwMode="auto">
              <a:xfrm>
                <a:off x="4699" y="308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54" name="Oval 1253"/>
              <p:cNvSpPr>
                <a:spLocks noChangeArrowheads="1"/>
              </p:cNvSpPr>
              <p:nvPr/>
            </p:nvSpPr>
            <p:spPr bwMode="auto">
              <a:xfrm>
                <a:off x="4475" y="4239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55" name="Oval 1254"/>
              <p:cNvSpPr>
                <a:spLocks noChangeArrowheads="1"/>
              </p:cNvSpPr>
              <p:nvPr/>
            </p:nvSpPr>
            <p:spPr bwMode="auto">
              <a:xfrm>
                <a:off x="2617" y="211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56" name="Oval 1255"/>
              <p:cNvSpPr>
                <a:spLocks noChangeArrowheads="1"/>
              </p:cNvSpPr>
              <p:nvPr/>
            </p:nvSpPr>
            <p:spPr bwMode="auto">
              <a:xfrm>
                <a:off x="4759" y="247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57" name="Oval 1256"/>
              <p:cNvSpPr>
                <a:spLocks noChangeArrowheads="1"/>
              </p:cNvSpPr>
              <p:nvPr/>
            </p:nvSpPr>
            <p:spPr bwMode="auto">
              <a:xfrm>
                <a:off x="5294" y="292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58" name="Oval 1257"/>
              <p:cNvSpPr>
                <a:spLocks noChangeArrowheads="1"/>
              </p:cNvSpPr>
              <p:nvPr/>
            </p:nvSpPr>
            <p:spPr bwMode="auto">
              <a:xfrm>
                <a:off x="3311" y="400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59" name="Oval 1258"/>
              <p:cNvSpPr>
                <a:spLocks noChangeArrowheads="1"/>
              </p:cNvSpPr>
              <p:nvPr/>
            </p:nvSpPr>
            <p:spPr bwMode="auto">
              <a:xfrm>
                <a:off x="5223" y="250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60" name="Oval 1259"/>
              <p:cNvSpPr>
                <a:spLocks noChangeArrowheads="1"/>
              </p:cNvSpPr>
              <p:nvPr/>
            </p:nvSpPr>
            <p:spPr bwMode="auto">
              <a:xfrm>
                <a:off x="2961" y="290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61" name="Oval 1260"/>
              <p:cNvSpPr>
                <a:spLocks noChangeArrowheads="1"/>
              </p:cNvSpPr>
              <p:nvPr/>
            </p:nvSpPr>
            <p:spPr bwMode="auto">
              <a:xfrm>
                <a:off x="4988" y="335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62" name="Oval 1261"/>
              <p:cNvSpPr>
                <a:spLocks noChangeArrowheads="1"/>
              </p:cNvSpPr>
              <p:nvPr/>
            </p:nvSpPr>
            <p:spPr bwMode="auto">
              <a:xfrm>
                <a:off x="4081" y="344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63" name="Oval 1262"/>
              <p:cNvSpPr>
                <a:spLocks noChangeArrowheads="1"/>
              </p:cNvSpPr>
              <p:nvPr/>
            </p:nvSpPr>
            <p:spPr bwMode="auto">
              <a:xfrm>
                <a:off x="2890" y="262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64" name="Oval 1263"/>
              <p:cNvSpPr>
                <a:spLocks noChangeArrowheads="1"/>
              </p:cNvSpPr>
              <p:nvPr/>
            </p:nvSpPr>
            <p:spPr bwMode="auto">
              <a:xfrm>
                <a:off x="6048" y="342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65" name="Oval 1264"/>
              <p:cNvSpPr>
                <a:spLocks noChangeArrowheads="1"/>
              </p:cNvSpPr>
              <p:nvPr/>
            </p:nvSpPr>
            <p:spPr bwMode="auto">
              <a:xfrm>
                <a:off x="3606" y="283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66" name="Oval 1265"/>
              <p:cNvSpPr>
                <a:spLocks noChangeArrowheads="1"/>
              </p:cNvSpPr>
              <p:nvPr/>
            </p:nvSpPr>
            <p:spPr bwMode="auto">
              <a:xfrm>
                <a:off x="4868" y="349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67" name="Oval 1266"/>
              <p:cNvSpPr>
                <a:spLocks noChangeArrowheads="1"/>
              </p:cNvSpPr>
              <p:nvPr/>
            </p:nvSpPr>
            <p:spPr bwMode="auto">
              <a:xfrm>
                <a:off x="4021" y="293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68" name="Oval 1267"/>
              <p:cNvSpPr>
                <a:spLocks noChangeArrowheads="1"/>
              </p:cNvSpPr>
              <p:nvPr/>
            </p:nvSpPr>
            <p:spPr bwMode="auto">
              <a:xfrm>
                <a:off x="4835" y="335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69" name="Oval 1268"/>
              <p:cNvSpPr>
                <a:spLocks noChangeArrowheads="1"/>
              </p:cNvSpPr>
              <p:nvPr/>
            </p:nvSpPr>
            <p:spPr bwMode="auto">
              <a:xfrm>
                <a:off x="4923" y="270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70" name="Oval 1269"/>
              <p:cNvSpPr>
                <a:spLocks noChangeArrowheads="1"/>
              </p:cNvSpPr>
              <p:nvPr/>
            </p:nvSpPr>
            <p:spPr bwMode="auto">
              <a:xfrm>
                <a:off x="4868" y="316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71" name="Oval 1270"/>
              <p:cNvSpPr>
                <a:spLocks noChangeArrowheads="1"/>
              </p:cNvSpPr>
              <p:nvPr/>
            </p:nvSpPr>
            <p:spPr bwMode="auto">
              <a:xfrm>
                <a:off x="5524" y="261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72" name="Oval 1271"/>
              <p:cNvSpPr>
                <a:spLocks noChangeArrowheads="1"/>
              </p:cNvSpPr>
              <p:nvPr/>
            </p:nvSpPr>
            <p:spPr bwMode="auto">
              <a:xfrm>
                <a:off x="4753" y="360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73" name="Oval 1272"/>
              <p:cNvSpPr>
                <a:spLocks noChangeArrowheads="1"/>
              </p:cNvSpPr>
              <p:nvPr/>
            </p:nvSpPr>
            <p:spPr bwMode="auto">
              <a:xfrm>
                <a:off x="4158" y="2912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74" name="Oval 1273"/>
              <p:cNvSpPr>
                <a:spLocks noChangeArrowheads="1"/>
              </p:cNvSpPr>
              <p:nvPr/>
            </p:nvSpPr>
            <p:spPr bwMode="auto">
              <a:xfrm>
                <a:off x="4300" y="304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75" name="Oval 1274"/>
              <p:cNvSpPr>
                <a:spLocks noChangeArrowheads="1"/>
              </p:cNvSpPr>
              <p:nvPr/>
            </p:nvSpPr>
            <p:spPr bwMode="auto">
              <a:xfrm>
                <a:off x="1677" y="244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76" name="Oval 1275"/>
              <p:cNvSpPr>
                <a:spLocks noChangeArrowheads="1"/>
              </p:cNvSpPr>
              <p:nvPr/>
            </p:nvSpPr>
            <p:spPr bwMode="auto">
              <a:xfrm>
                <a:off x="5584" y="2627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77" name="Oval 1276"/>
              <p:cNvSpPr>
                <a:spLocks noChangeArrowheads="1"/>
              </p:cNvSpPr>
              <p:nvPr/>
            </p:nvSpPr>
            <p:spPr bwMode="auto">
              <a:xfrm>
                <a:off x="6327" y="2830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78" name="Oval 1277"/>
              <p:cNvSpPr>
                <a:spLocks noChangeArrowheads="1"/>
              </p:cNvSpPr>
              <p:nvPr/>
            </p:nvSpPr>
            <p:spPr bwMode="auto">
              <a:xfrm>
                <a:off x="6097" y="210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79" name="Oval 1278"/>
              <p:cNvSpPr>
                <a:spLocks noChangeArrowheads="1"/>
              </p:cNvSpPr>
              <p:nvPr/>
            </p:nvSpPr>
            <p:spPr bwMode="auto">
              <a:xfrm>
                <a:off x="4365" y="320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80" name="Oval 1279"/>
              <p:cNvSpPr>
                <a:spLocks noChangeArrowheads="1"/>
              </p:cNvSpPr>
              <p:nvPr/>
            </p:nvSpPr>
            <p:spPr bwMode="auto">
              <a:xfrm>
                <a:off x="1874" y="257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81" name="Oval 1280"/>
              <p:cNvSpPr>
                <a:spLocks noChangeArrowheads="1"/>
              </p:cNvSpPr>
              <p:nvPr/>
            </p:nvSpPr>
            <p:spPr bwMode="auto">
              <a:xfrm>
                <a:off x="6693" y="126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82" name="Oval 1281"/>
              <p:cNvSpPr>
                <a:spLocks noChangeArrowheads="1"/>
              </p:cNvSpPr>
              <p:nvPr/>
            </p:nvSpPr>
            <p:spPr bwMode="auto">
              <a:xfrm>
                <a:off x="3377" y="345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83" name="Oval 1282"/>
              <p:cNvSpPr>
                <a:spLocks noChangeArrowheads="1"/>
              </p:cNvSpPr>
              <p:nvPr/>
            </p:nvSpPr>
            <p:spPr bwMode="auto">
              <a:xfrm>
                <a:off x="3590" y="3010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84" name="Oval 1283"/>
              <p:cNvSpPr>
                <a:spLocks noChangeArrowheads="1"/>
              </p:cNvSpPr>
              <p:nvPr/>
            </p:nvSpPr>
            <p:spPr bwMode="auto">
              <a:xfrm>
                <a:off x="8037" y="4026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85" name="Oval 1284"/>
              <p:cNvSpPr>
                <a:spLocks noChangeArrowheads="1"/>
              </p:cNvSpPr>
              <p:nvPr/>
            </p:nvSpPr>
            <p:spPr bwMode="auto">
              <a:xfrm>
                <a:off x="7310" y="243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86" name="Oval 1285"/>
              <p:cNvSpPr>
                <a:spLocks noChangeArrowheads="1"/>
              </p:cNvSpPr>
              <p:nvPr/>
            </p:nvSpPr>
            <p:spPr bwMode="auto">
              <a:xfrm>
                <a:off x="4371" y="308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87" name="Oval 1286"/>
              <p:cNvSpPr>
                <a:spLocks noChangeArrowheads="1"/>
              </p:cNvSpPr>
              <p:nvPr/>
            </p:nvSpPr>
            <p:spPr bwMode="auto">
              <a:xfrm>
                <a:off x="6748" y="3731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88" name="Oval 1287"/>
              <p:cNvSpPr>
                <a:spLocks noChangeArrowheads="1"/>
              </p:cNvSpPr>
              <p:nvPr/>
            </p:nvSpPr>
            <p:spPr bwMode="auto">
              <a:xfrm>
                <a:off x="5912" y="240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89" name="Oval 1288"/>
              <p:cNvSpPr>
                <a:spLocks noChangeArrowheads="1"/>
              </p:cNvSpPr>
              <p:nvPr/>
            </p:nvSpPr>
            <p:spPr bwMode="auto">
              <a:xfrm>
                <a:off x="5797" y="371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90" name="Oval 1289"/>
              <p:cNvSpPr>
                <a:spLocks noChangeArrowheads="1"/>
              </p:cNvSpPr>
              <p:nvPr/>
            </p:nvSpPr>
            <p:spPr bwMode="auto">
              <a:xfrm>
                <a:off x="2360" y="309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91" name="Oval 1290"/>
              <p:cNvSpPr>
                <a:spLocks noChangeArrowheads="1"/>
              </p:cNvSpPr>
              <p:nvPr/>
            </p:nvSpPr>
            <p:spPr bwMode="auto">
              <a:xfrm>
                <a:off x="6054" y="3807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92" name="Oval 1291"/>
              <p:cNvSpPr>
                <a:spLocks noChangeArrowheads="1"/>
              </p:cNvSpPr>
              <p:nvPr/>
            </p:nvSpPr>
            <p:spPr bwMode="auto">
              <a:xfrm>
                <a:off x="5928" y="368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93" name="Oval 1292"/>
              <p:cNvSpPr>
                <a:spLocks noChangeArrowheads="1"/>
              </p:cNvSpPr>
              <p:nvPr/>
            </p:nvSpPr>
            <p:spPr bwMode="auto">
              <a:xfrm>
                <a:off x="3109" y="2442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94" name="Oval 1293"/>
              <p:cNvSpPr>
                <a:spLocks noChangeArrowheads="1"/>
              </p:cNvSpPr>
              <p:nvPr/>
            </p:nvSpPr>
            <p:spPr bwMode="auto">
              <a:xfrm>
                <a:off x="4169" y="2977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95" name="Oval 1294"/>
              <p:cNvSpPr>
                <a:spLocks noChangeArrowheads="1"/>
              </p:cNvSpPr>
              <p:nvPr/>
            </p:nvSpPr>
            <p:spPr bwMode="auto">
              <a:xfrm>
                <a:off x="5868" y="273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96" name="Oval 1295"/>
              <p:cNvSpPr>
                <a:spLocks noChangeArrowheads="1"/>
              </p:cNvSpPr>
              <p:nvPr/>
            </p:nvSpPr>
            <p:spPr bwMode="auto">
              <a:xfrm>
                <a:off x="5048" y="166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97" name="Oval 1296"/>
              <p:cNvSpPr>
                <a:spLocks noChangeArrowheads="1"/>
              </p:cNvSpPr>
              <p:nvPr/>
            </p:nvSpPr>
            <p:spPr bwMode="auto">
              <a:xfrm>
                <a:off x="4813" y="363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98" name="Oval 1297"/>
              <p:cNvSpPr>
                <a:spLocks noChangeArrowheads="1"/>
              </p:cNvSpPr>
              <p:nvPr/>
            </p:nvSpPr>
            <p:spPr bwMode="auto">
              <a:xfrm>
                <a:off x="5928" y="352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99" name="Oval 1298"/>
              <p:cNvSpPr>
                <a:spLocks noChangeArrowheads="1"/>
              </p:cNvSpPr>
              <p:nvPr/>
            </p:nvSpPr>
            <p:spPr bwMode="auto">
              <a:xfrm>
                <a:off x="4322" y="3223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00" name="Oval 1299"/>
              <p:cNvSpPr>
                <a:spLocks noChangeArrowheads="1"/>
              </p:cNvSpPr>
              <p:nvPr/>
            </p:nvSpPr>
            <p:spPr bwMode="auto">
              <a:xfrm>
                <a:off x="3426" y="2529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01" name="Oval 1300"/>
              <p:cNvSpPr>
                <a:spLocks noChangeArrowheads="1"/>
              </p:cNvSpPr>
              <p:nvPr/>
            </p:nvSpPr>
            <p:spPr bwMode="auto">
              <a:xfrm>
                <a:off x="3153" y="3283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858" name="Group 857"/>
            <p:cNvGrpSpPr>
              <a:grpSpLocks/>
            </p:cNvGrpSpPr>
            <p:nvPr/>
          </p:nvGrpSpPr>
          <p:grpSpPr bwMode="auto">
            <a:xfrm>
              <a:off x="638175" y="776605"/>
              <a:ext cx="4770120" cy="2202815"/>
              <a:chOff x="1000" y="1218"/>
              <a:chExt cx="7512" cy="3469"/>
            </a:xfrm>
          </p:grpSpPr>
          <p:sp>
            <p:nvSpPr>
              <p:cNvPr id="902" name="Oval 901"/>
              <p:cNvSpPr>
                <a:spLocks noChangeArrowheads="1"/>
              </p:cNvSpPr>
              <p:nvPr/>
            </p:nvSpPr>
            <p:spPr bwMode="auto">
              <a:xfrm>
                <a:off x="6606" y="279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03" name="Oval 902"/>
              <p:cNvSpPr>
                <a:spLocks noChangeArrowheads="1"/>
              </p:cNvSpPr>
              <p:nvPr/>
            </p:nvSpPr>
            <p:spPr bwMode="auto">
              <a:xfrm>
                <a:off x="4283" y="298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04" name="Oval 903"/>
              <p:cNvSpPr>
                <a:spLocks noChangeArrowheads="1"/>
              </p:cNvSpPr>
              <p:nvPr/>
            </p:nvSpPr>
            <p:spPr bwMode="auto">
              <a:xfrm>
                <a:off x="5349" y="285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05" name="Oval 904"/>
              <p:cNvSpPr>
                <a:spLocks noChangeArrowheads="1"/>
              </p:cNvSpPr>
              <p:nvPr/>
            </p:nvSpPr>
            <p:spPr bwMode="auto">
              <a:xfrm>
                <a:off x="4087" y="255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06" name="Oval 905"/>
              <p:cNvSpPr>
                <a:spLocks noChangeArrowheads="1"/>
              </p:cNvSpPr>
              <p:nvPr/>
            </p:nvSpPr>
            <p:spPr bwMode="auto">
              <a:xfrm>
                <a:off x="5928" y="151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07" name="Oval 906"/>
              <p:cNvSpPr>
                <a:spLocks noChangeArrowheads="1"/>
              </p:cNvSpPr>
              <p:nvPr/>
            </p:nvSpPr>
            <p:spPr bwMode="auto">
              <a:xfrm>
                <a:off x="3311" y="227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08" name="Oval 907"/>
              <p:cNvSpPr>
                <a:spLocks noChangeArrowheads="1"/>
              </p:cNvSpPr>
              <p:nvPr/>
            </p:nvSpPr>
            <p:spPr bwMode="auto">
              <a:xfrm>
                <a:off x="4038" y="3403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09" name="Oval 908"/>
              <p:cNvSpPr>
                <a:spLocks noChangeArrowheads="1"/>
              </p:cNvSpPr>
              <p:nvPr/>
            </p:nvSpPr>
            <p:spPr bwMode="auto">
              <a:xfrm>
                <a:off x="4879" y="218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10" name="Oval 909"/>
              <p:cNvSpPr>
                <a:spLocks noChangeArrowheads="1"/>
              </p:cNvSpPr>
              <p:nvPr/>
            </p:nvSpPr>
            <p:spPr bwMode="auto">
              <a:xfrm>
                <a:off x="5311" y="462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11" name="Oval 910"/>
              <p:cNvSpPr>
                <a:spLocks noChangeArrowheads="1"/>
              </p:cNvSpPr>
              <p:nvPr/>
            </p:nvSpPr>
            <p:spPr bwMode="auto">
              <a:xfrm>
                <a:off x="5890" y="2753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12" name="Oval 911"/>
              <p:cNvSpPr>
                <a:spLocks noChangeArrowheads="1"/>
              </p:cNvSpPr>
              <p:nvPr/>
            </p:nvSpPr>
            <p:spPr bwMode="auto">
              <a:xfrm>
                <a:off x="5393" y="251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13" name="Oval 912"/>
              <p:cNvSpPr>
                <a:spLocks noChangeArrowheads="1"/>
              </p:cNvSpPr>
              <p:nvPr/>
            </p:nvSpPr>
            <p:spPr bwMode="auto">
              <a:xfrm>
                <a:off x="4852" y="435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14" name="Oval 913"/>
              <p:cNvSpPr>
                <a:spLocks noChangeArrowheads="1"/>
              </p:cNvSpPr>
              <p:nvPr/>
            </p:nvSpPr>
            <p:spPr bwMode="auto">
              <a:xfrm>
                <a:off x="3579" y="2447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15" name="Oval 914"/>
              <p:cNvSpPr>
                <a:spLocks noChangeArrowheads="1"/>
              </p:cNvSpPr>
              <p:nvPr/>
            </p:nvSpPr>
            <p:spPr bwMode="auto">
              <a:xfrm>
                <a:off x="4163" y="408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16" name="Oval 915"/>
              <p:cNvSpPr>
                <a:spLocks noChangeArrowheads="1"/>
              </p:cNvSpPr>
              <p:nvPr/>
            </p:nvSpPr>
            <p:spPr bwMode="auto">
              <a:xfrm>
                <a:off x="4546" y="2933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17" name="Oval 916"/>
              <p:cNvSpPr>
                <a:spLocks noChangeArrowheads="1"/>
              </p:cNvSpPr>
              <p:nvPr/>
            </p:nvSpPr>
            <p:spPr bwMode="auto">
              <a:xfrm>
                <a:off x="6136" y="331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18" name="Oval 917"/>
              <p:cNvSpPr>
                <a:spLocks noChangeArrowheads="1"/>
              </p:cNvSpPr>
              <p:nvPr/>
            </p:nvSpPr>
            <p:spPr bwMode="auto">
              <a:xfrm>
                <a:off x="4562" y="323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19" name="Oval 918"/>
              <p:cNvSpPr>
                <a:spLocks noChangeArrowheads="1"/>
              </p:cNvSpPr>
              <p:nvPr/>
            </p:nvSpPr>
            <p:spPr bwMode="auto">
              <a:xfrm>
                <a:off x="6387" y="416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20" name="Oval 919"/>
              <p:cNvSpPr>
                <a:spLocks noChangeArrowheads="1"/>
              </p:cNvSpPr>
              <p:nvPr/>
            </p:nvSpPr>
            <p:spPr bwMode="auto">
              <a:xfrm>
                <a:off x="3196" y="287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21" name="Oval 920"/>
              <p:cNvSpPr>
                <a:spLocks noChangeArrowheads="1"/>
              </p:cNvSpPr>
              <p:nvPr/>
            </p:nvSpPr>
            <p:spPr bwMode="auto">
              <a:xfrm>
                <a:off x="6103" y="267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22" name="Oval 921"/>
              <p:cNvSpPr>
                <a:spLocks noChangeArrowheads="1"/>
              </p:cNvSpPr>
              <p:nvPr/>
            </p:nvSpPr>
            <p:spPr bwMode="auto">
              <a:xfrm>
                <a:off x="6983" y="2387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23" name="Oval 922"/>
              <p:cNvSpPr>
                <a:spLocks noChangeArrowheads="1"/>
              </p:cNvSpPr>
              <p:nvPr/>
            </p:nvSpPr>
            <p:spPr bwMode="auto">
              <a:xfrm>
                <a:off x="3863" y="2759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24" name="Oval 923"/>
              <p:cNvSpPr>
                <a:spLocks noChangeArrowheads="1"/>
              </p:cNvSpPr>
              <p:nvPr/>
            </p:nvSpPr>
            <p:spPr bwMode="auto">
              <a:xfrm>
                <a:off x="4043" y="307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25" name="Oval 924"/>
              <p:cNvSpPr>
                <a:spLocks noChangeArrowheads="1"/>
              </p:cNvSpPr>
              <p:nvPr/>
            </p:nvSpPr>
            <p:spPr bwMode="auto">
              <a:xfrm>
                <a:off x="6507" y="359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26" name="Oval 925"/>
              <p:cNvSpPr>
                <a:spLocks noChangeArrowheads="1"/>
              </p:cNvSpPr>
              <p:nvPr/>
            </p:nvSpPr>
            <p:spPr bwMode="auto">
              <a:xfrm>
                <a:off x="5846" y="426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27" name="Oval 926"/>
              <p:cNvSpPr>
                <a:spLocks noChangeArrowheads="1"/>
              </p:cNvSpPr>
              <p:nvPr/>
            </p:nvSpPr>
            <p:spPr bwMode="auto">
              <a:xfrm>
                <a:off x="5261" y="236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28" name="Oval 927"/>
              <p:cNvSpPr>
                <a:spLocks noChangeArrowheads="1"/>
              </p:cNvSpPr>
              <p:nvPr/>
            </p:nvSpPr>
            <p:spPr bwMode="auto">
              <a:xfrm>
                <a:off x="3218" y="303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29" name="Oval 928"/>
              <p:cNvSpPr>
                <a:spLocks noChangeArrowheads="1"/>
              </p:cNvSpPr>
              <p:nvPr/>
            </p:nvSpPr>
            <p:spPr bwMode="auto">
              <a:xfrm>
                <a:off x="3415" y="3687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30" name="Oval 929"/>
              <p:cNvSpPr>
                <a:spLocks noChangeArrowheads="1"/>
              </p:cNvSpPr>
              <p:nvPr/>
            </p:nvSpPr>
            <p:spPr bwMode="auto">
              <a:xfrm>
                <a:off x="4081" y="292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31" name="Oval 930"/>
              <p:cNvSpPr>
                <a:spLocks noChangeArrowheads="1"/>
              </p:cNvSpPr>
              <p:nvPr/>
            </p:nvSpPr>
            <p:spPr bwMode="auto">
              <a:xfrm>
                <a:off x="4699" y="2649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32" name="Oval 931"/>
              <p:cNvSpPr>
                <a:spLocks noChangeArrowheads="1"/>
              </p:cNvSpPr>
              <p:nvPr/>
            </p:nvSpPr>
            <p:spPr bwMode="auto">
              <a:xfrm>
                <a:off x="3950" y="289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33" name="Oval 932"/>
              <p:cNvSpPr>
                <a:spLocks noChangeArrowheads="1"/>
              </p:cNvSpPr>
              <p:nvPr/>
            </p:nvSpPr>
            <p:spPr bwMode="auto">
              <a:xfrm>
                <a:off x="2420" y="383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34" name="Oval 933"/>
              <p:cNvSpPr>
                <a:spLocks noChangeArrowheads="1"/>
              </p:cNvSpPr>
              <p:nvPr/>
            </p:nvSpPr>
            <p:spPr bwMode="auto">
              <a:xfrm>
                <a:off x="6125" y="3420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35" name="Oval 934"/>
              <p:cNvSpPr>
                <a:spLocks noChangeArrowheads="1"/>
              </p:cNvSpPr>
              <p:nvPr/>
            </p:nvSpPr>
            <p:spPr bwMode="auto">
              <a:xfrm>
                <a:off x="6573" y="311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36" name="Oval 935"/>
              <p:cNvSpPr>
                <a:spLocks noChangeArrowheads="1"/>
              </p:cNvSpPr>
              <p:nvPr/>
            </p:nvSpPr>
            <p:spPr bwMode="auto">
              <a:xfrm>
                <a:off x="4540" y="279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37" name="Oval 936"/>
              <p:cNvSpPr>
                <a:spLocks noChangeArrowheads="1"/>
              </p:cNvSpPr>
              <p:nvPr/>
            </p:nvSpPr>
            <p:spPr bwMode="auto">
              <a:xfrm>
                <a:off x="2480" y="189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38" name="Oval 937"/>
              <p:cNvSpPr>
                <a:spLocks noChangeArrowheads="1"/>
              </p:cNvSpPr>
              <p:nvPr/>
            </p:nvSpPr>
            <p:spPr bwMode="auto">
              <a:xfrm>
                <a:off x="5797" y="261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39" name="Oval 938"/>
              <p:cNvSpPr>
                <a:spLocks noChangeArrowheads="1"/>
              </p:cNvSpPr>
              <p:nvPr/>
            </p:nvSpPr>
            <p:spPr bwMode="auto">
              <a:xfrm>
                <a:off x="4742" y="121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40" name="Oval 939"/>
              <p:cNvSpPr>
                <a:spLocks noChangeArrowheads="1"/>
              </p:cNvSpPr>
              <p:nvPr/>
            </p:nvSpPr>
            <p:spPr bwMode="auto">
              <a:xfrm>
                <a:off x="2475" y="232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41" name="Oval 940"/>
              <p:cNvSpPr>
                <a:spLocks noChangeArrowheads="1"/>
              </p:cNvSpPr>
              <p:nvPr/>
            </p:nvSpPr>
            <p:spPr bwMode="auto">
              <a:xfrm>
                <a:off x="5289" y="227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42" name="Oval 941"/>
              <p:cNvSpPr>
                <a:spLocks noChangeArrowheads="1"/>
              </p:cNvSpPr>
              <p:nvPr/>
            </p:nvSpPr>
            <p:spPr bwMode="auto">
              <a:xfrm>
                <a:off x="3502" y="194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43" name="Oval 942"/>
              <p:cNvSpPr>
                <a:spLocks noChangeArrowheads="1"/>
              </p:cNvSpPr>
              <p:nvPr/>
            </p:nvSpPr>
            <p:spPr bwMode="auto">
              <a:xfrm>
                <a:off x="6349" y="3414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44" name="Oval 943"/>
              <p:cNvSpPr>
                <a:spLocks noChangeArrowheads="1"/>
              </p:cNvSpPr>
              <p:nvPr/>
            </p:nvSpPr>
            <p:spPr bwMode="auto">
              <a:xfrm>
                <a:off x="5338" y="233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45" name="Oval 944"/>
              <p:cNvSpPr>
                <a:spLocks noChangeArrowheads="1"/>
              </p:cNvSpPr>
              <p:nvPr/>
            </p:nvSpPr>
            <p:spPr bwMode="auto">
              <a:xfrm>
                <a:off x="4453" y="3649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46" name="Oval 945"/>
              <p:cNvSpPr>
                <a:spLocks noChangeArrowheads="1"/>
              </p:cNvSpPr>
              <p:nvPr/>
            </p:nvSpPr>
            <p:spPr bwMode="auto">
              <a:xfrm>
                <a:off x="3153" y="3054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47" name="Oval 946"/>
              <p:cNvSpPr>
                <a:spLocks noChangeArrowheads="1"/>
              </p:cNvSpPr>
              <p:nvPr/>
            </p:nvSpPr>
            <p:spPr bwMode="auto">
              <a:xfrm>
                <a:off x="6556" y="326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48" name="Oval 947"/>
              <p:cNvSpPr>
                <a:spLocks noChangeArrowheads="1"/>
              </p:cNvSpPr>
              <p:nvPr/>
            </p:nvSpPr>
            <p:spPr bwMode="auto">
              <a:xfrm>
                <a:off x="4131" y="2251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49" name="Oval 948"/>
              <p:cNvSpPr>
                <a:spLocks noChangeArrowheads="1"/>
              </p:cNvSpPr>
              <p:nvPr/>
            </p:nvSpPr>
            <p:spPr bwMode="auto">
              <a:xfrm>
                <a:off x="6239" y="426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50" name="Oval 949"/>
              <p:cNvSpPr>
                <a:spLocks noChangeArrowheads="1"/>
              </p:cNvSpPr>
              <p:nvPr/>
            </p:nvSpPr>
            <p:spPr bwMode="auto">
              <a:xfrm>
                <a:off x="5699" y="3239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51" name="Oval 950"/>
              <p:cNvSpPr>
                <a:spLocks noChangeArrowheads="1"/>
              </p:cNvSpPr>
              <p:nvPr/>
            </p:nvSpPr>
            <p:spPr bwMode="auto">
              <a:xfrm>
                <a:off x="3464" y="327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52" name="Oval 951"/>
              <p:cNvSpPr>
                <a:spLocks noChangeArrowheads="1"/>
              </p:cNvSpPr>
              <p:nvPr/>
            </p:nvSpPr>
            <p:spPr bwMode="auto">
              <a:xfrm>
                <a:off x="1907" y="202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53" name="Oval 952"/>
              <p:cNvSpPr>
                <a:spLocks noChangeArrowheads="1"/>
              </p:cNvSpPr>
              <p:nvPr/>
            </p:nvSpPr>
            <p:spPr bwMode="auto">
              <a:xfrm>
                <a:off x="5027" y="3409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54" name="Oval 953"/>
              <p:cNvSpPr>
                <a:spLocks noChangeArrowheads="1"/>
              </p:cNvSpPr>
              <p:nvPr/>
            </p:nvSpPr>
            <p:spPr bwMode="auto">
              <a:xfrm>
                <a:off x="5458" y="245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55" name="Oval 954"/>
              <p:cNvSpPr>
                <a:spLocks noChangeArrowheads="1"/>
              </p:cNvSpPr>
              <p:nvPr/>
            </p:nvSpPr>
            <p:spPr bwMode="auto">
              <a:xfrm>
                <a:off x="4803" y="2922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56" name="Oval 955"/>
              <p:cNvSpPr>
                <a:spLocks noChangeArrowheads="1"/>
              </p:cNvSpPr>
              <p:nvPr/>
            </p:nvSpPr>
            <p:spPr bwMode="auto">
              <a:xfrm>
                <a:off x="2967" y="330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57" name="Oval 956"/>
              <p:cNvSpPr>
                <a:spLocks noChangeArrowheads="1"/>
              </p:cNvSpPr>
              <p:nvPr/>
            </p:nvSpPr>
            <p:spPr bwMode="auto">
              <a:xfrm>
                <a:off x="4333" y="2901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58" name="Oval 957"/>
              <p:cNvSpPr>
                <a:spLocks noChangeArrowheads="1"/>
              </p:cNvSpPr>
              <p:nvPr/>
            </p:nvSpPr>
            <p:spPr bwMode="auto">
              <a:xfrm>
                <a:off x="2901" y="326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59" name="Oval 958"/>
              <p:cNvSpPr>
                <a:spLocks noChangeArrowheads="1"/>
              </p:cNvSpPr>
              <p:nvPr/>
            </p:nvSpPr>
            <p:spPr bwMode="auto">
              <a:xfrm>
                <a:off x="1803" y="232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60" name="Oval 959"/>
              <p:cNvSpPr>
                <a:spLocks noChangeArrowheads="1"/>
              </p:cNvSpPr>
              <p:nvPr/>
            </p:nvSpPr>
            <p:spPr bwMode="auto">
              <a:xfrm>
                <a:off x="6529" y="391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61" name="Oval 960"/>
              <p:cNvSpPr>
                <a:spLocks noChangeArrowheads="1"/>
              </p:cNvSpPr>
              <p:nvPr/>
            </p:nvSpPr>
            <p:spPr bwMode="auto">
              <a:xfrm>
                <a:off x="2557" y="351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62" name="Oval 961"/>
              <p:cNvSpPr>
                <a:spLocks noChangeArrowheads="1"/>
              </p:cNvSpPr>
              <p:nvPr/>
            </p:nvSpPr>
            <p:spPr bwMode="auto">
              <a:xfrm>
                <a:off x="5136" y="4463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63" name="Oval 962"/>
              <p:cNvSpPr>
                <a:spLocks noChangeArrowheads="1"/>
              </p:cNvSpPr>
              <p:nvPr/>
            </p:nvSpPr>
            <p:spPr bwMode="auto">
              <a:xfrm>
                <a:off x="5076" y="298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64" name="Oval 963"/>
              <p:cNvSpPr>
                <a:spLocks noChangeArrowheads="1"/>
              </p:cNvSpPr>
              <p:nvPr/>
            </p:nvSpPr>
            <p:spPr bwMode="auto">
              <a:xfrm>
                <a:off x="3387" y="395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65" name="Oval 964"/>
              <p:cNvSpPr>
                <a:spLocks noChangeArrowheads="1"/>
              </p:cNvSpPr>
              <p:nvPr/>
            </p:nvSpPr>
            <p:spPr bwMode="auto">
              <a:xfrm>
                <a:off x="5059" y="365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66" name="Oval 965"/>
              <p:cNvSpPr>
                <a:spLocks noChangeArrowheads="1"/>
              </p:cNvSpPr>
              <p:nvPr/>
            </p:nvSpPr>
            <p:spPr bwMode="auto">
              <a:xfrm>
                <a:off x="3065" y="314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67" name="Oval 966"/>
              <p:cNvSpPr>
                <a:spLocks noChangeArrowheads="1"/>
              </p:cNvSpPr>
              <p:nvPr/>
            </p:nvSpPr>
            <p:spPr bwMode="auto">
              <a:xfrm>
                <a:off x="6360" y="207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68" name="Oval 967"/>
              <p:cNvSpPr>
                <a:spLocks noChangeArrowheads="1"/>
              </p:cNvSpPr>
              <p:nvPr/>
            </p:nvSpPr>
            <p:spPr bwMode="auto">
              <a:xfrm>
                <a:off x="3546" y="263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69" name="Oval 968"/>
              <p:cNvSpPr>
                <a:spLocks noChangeArrowheads="1"/>
              </p:cNvSpPr>
              <p:nvPr/>
            </p:nvSpPr>
            <p:spPr bwMode="auto">
              <a:xfrm>
                <a:off x="4081" y="3174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70" name="Oval 969"/>
              <p:cNvSpPr>
                <a:spLocks noChangeArrowheads="1"/>
              </p:cNvSpPr>
              <p:nvPr/>
            </p:nvSpPr>
            <p:spPr bwMode="auto">
              <a:xfrm>
                <a:off x="4338" y="238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71" name="Oval 970"/>
              <p:cNvSpPr>
                <a:spLocks noChangeArrowheads="1"/>
              </p:cNvSpPr>
              <p:nvPr/>
            </p:nvSpPr>
            <p:spPr bwMode="auto">
              <a:xfrm>
                <a:off x="5043" y="339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72" name="Oval 971"/>
              <p:cNvSpPr>
                <a:spLocks noChangeArrowheads="1"/>
              </p:cNvSpPr>
              <p:nvPr/>
            </p:nvSpPr>
            <p:spPr bwMode="auto">
              <a:xfrm>
                <a:off x="3420" y="1841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73" name="Oval 972"/>
              <p:cNvSpPr>
                <a:spLocks noChangeArrowheads="1"/>
              </p:cNvSpPr>
              <p:nvPr/>
            </p:nvSpPr>
            <p:spPr bwMode="auto">
              <a:xfrm>
                <a:off x="3611" y="379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74" name="Oval 973"/>
              <p:cNvSpPr>
                <a:spLocks noChangeArrowheads="1"/>
              </p:cNvSpPr>
              <p:nvPr/>
            </p:nvSpPr>
            <p:spPr bwMode="auto">
              <a:xfrm>
                <a:off x="3857" y="233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75" name="Oval 974"/>
              <p:cNvSpPr>
                <a:spLocks noChangeArrowheads="1"/>
              </p:cNvSpPr>
              <p:nvPr/>
            </p:nvSpPr>
            <p:spPr bwMode="auto">
              <a:xfrm>
                <a:off x="3830" y="325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76" name="Oval 975"/>
              <p:cNvSpPr>
                <a:spLocks noChangeArrowheads="1"/>
              </p:cNvSpPr>
              <p:nvPr/>
            </p:nvSpPr>
            <p:spPr bwMode="auto">
              <a:xfrm>
                <a:off x="4895" y="315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77" name="Oval 976"/>
              <p:cNvSpPr>
                <a:spLocks noChangeArrowheads="1"/>
              </p:cNvSpPr>
              <p:nvPr/>
            </p:nvSpPr>
            <p:spPr bwMode="auto">
              <a:xfrm>
                <a:off x="4786" y="3196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78" name="Oval 977"/>
              <p:cNvSpPr>
                <a:spLocks noChangeArrowheads="1"/>
              </p:cNvSpPr>
              <p:nvPr/>
            </p:nvSpPr>
            <p:spPr bwMode="auto">
              <a:xfrm>
                <a:off x="5923" y="204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79" name="Oval 978"/>
              <p:cNvSpPr>
                <a:spLocks noChangeArrowheads="1"/>
              </p:cNvSpPr>
              <p:nvPr/>
            </p:nvSpPr>
            <p:spPr bwMode="auto">
              <a:xfrm>
                <a:off x="5715" y="236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80" name="Oval 979"/>
              <p:cNvSpPr>
                <a:spLocks noChangeArrowheads="1"/>
              </p:cNvSpPr>
              <p:nvPr/>
            </p:nvSpPr>
            <p:spPr bwMode="auto">
              <a:xfrm>
                <a:off x="4043" y="270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81" name="Oval 980"/>
              <p:cNvSpPr>
                <a:spLocks noChangeArrowheads="1"/>
              </p:cNvSpPr>
              <p:nvPr/>
            </p:nvSpPr>
            <p:spPr bwMode="auto">
              <a:xfrm>
                <a:off x="2169" y="344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82" name="Oval 981"/>
              <p:cNvSpPr>
                <a:spLocks noChangeArrowheads="1"/>
              </p:cNvSpPr>
              <p:nvPr/>
            </p:nvSpPr>
            <p:spPr bwMode="auto">
              <a:xfrm>
                <a:off x="7808" y="2234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83" name="Oval 982"/>
              <p:cNvSpPr>
                <a:spLocks noChangeArrowheads="1"/>
              </p:cNvSpPr>
              <p:nvPr/>
            </p:nvSpPr>
            <p:spPr bwMode="auto">
              <a:xfrm>
                <a:off x="5578" y="307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84" name="Oval 983"/>
              <p:cNvSpPr>
                <a:spLocks noChangeArrowheads="1"/>
              </p:cNvSpPr>
              <p:nvPr/>
            </p:nvSpPr>
            <p:spPr bwMode="auto">
              <a:xfrm>
                <a:off x="5354" y="267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85" name="Oval 984"/>
              <p:cNvSpPr>
                <a:spLocks noChangeArrowheads="1"/>
              </p:cNvSpPr>
              <p:nvPr/>
            </p:nvSpPr>
            <p:spPr bwMode="auto">
              <a:xfrm>
                <a:off x="4841" y="2775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86" name="Oval 985"/>
              <p:cNvSpPr>
                <a:spLocks noChangeArrowheads="1"/>
              </p:cNvSpPr>
              <p:nvPr/>
            </p:nvSpPr>
            <p:spPr bwMode="auto">
              <a:xfrm>
                <a:off x="6414" y="292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87" name="Oval 986"/>
              <p:cNvSpPr>
                <a:spLocks noChangeArrowheads="1"/>
              </p:cNvSpPr>
              <p:nvPr/>
            </p:nvSpPr>
            <p:spPr bwMode="auto">
              <a:xfrm>
                <a:off x="5469" y="3895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88" name="Oval 987"/>
              <p:cNvSpPr>
                <a:spLocks noChangeArrowheads="1"/>
              </p:cNvSpPr>
              <p:nvPr/>
            </p:nvSpPr>
            <p:spPr bwMode="auto">
              <a:xfrm>
                <a:off x="4387" y="286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89" name="Oval 988"/>
              <p:cNvSpPr>
                <a:spLocks noChangeArrowheads="1"/>
              </p:cNvSpPr>
              <p:nvPr/>
            </p:nvSpPr>
            <p:spPr bwMode="auto">
              <a:xfrm>
                <a:off x="5562" y="2404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90" name="Oval 989"/>
              <p:cNvSpPr>
                <a:spLocks noChangeArrowheads="1"/>
              </p:cNvSpPr>
              <p:nvPr/>
            </p:nvSpPr>
            <p:spPr bwMode="auto">
              <a:xfrm>
                <a:off x="5699" y="2682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91" name="Oval 990"/>
              <p:cNvSpPr>
                <a:spLocks noChangeArrowheads="1"/>
              </p:cNvSpPr>
              <p:nvPr/>
            </p:nvSpPr>
            <p:spPr bwMode="auto">
              <a:xfrm>
                <a:off x="4267" y="3436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92" name="Oval 991"/>
              <p:cNvSpPr>
                <a:spLocks noChangeArrowheads="1"/>
              </p:cNvSpPr>
              <p:nvPr/>
            </p:nvSpPr>
            <p:spPr bwMode="auto">
              <a:xfrm>
                <a:off x="3786" y="283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93" name="Oval 992"/>
              <p:cNvSpPr>
                <a:spLocks noChangeArrowheads="1"/>
              </p:cNvSpPr>
              <p:nvPr/>
            </p:nvSpPr>
            <p:spPr bwMode="auto">
              <a:xfrm>
                <a:off x="4748" y="254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94" name="Oval 993"/>
              <p:cNvSpPr>
                <a:spLocks noChangeArrowheads="1"/>
              </p:cNvSpPr>
              <p:nvPr/>
            </p:nvSpPr>
            <p:spPr bwMode="auto">
              <a:xfrm>
                <a:off x="3655" y="2196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95" name="Oval 994"/>
              <p:cNvSpPr>
                <a:spLocks noChangeArrowheads="1"/>
              </p:cNvSpPr>
              <p:nvPr/>
            </p:nvSpPr>
            <p:spPr bwMode="auto">
              <a:xfrm>
                <a:off x="3327" y="260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96" name="Oval 995"/>
              <p:cNvSpPr>
                <a:spLocks noChangeArrowheads="1"/>
              </p:cNvSpPr>
              <p:nvPr/>
            </p:nvSpPr>
            <p:spPr bwMode="auto">
              <a:xfrm>
                <a:off x="6037" y="299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97" name="Oval 996"/>
              <p:cNvSpPr>
                <a:spLocks noChangeArrowheads="1"/>
              </p:cNvSpPr>
              <p:nvPr/>
            </p:nvSpPr>
            <p:spPr bwMode="auto">
              <a:xfrm>
                <a:off x="3611" y="344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98" name="Oval 997"/>
              <p:cNvSpPr>
                <a:spLocks noChangeArrowheads="1"/>
              </p:cNvSpPr>
              <p:nvPr/>
            </p:nvSpPr>
            <p:spPr bwMode="auto">
              <a:xfrm>
                <a:off x="4808" y="313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99" name="Oval 998"/>
              <p:cNvSpPr>
                <a:spLocks noChangeArrowheads="1"/>
              </p:cNvSpPr>
              <p:nvPr/>
            </p:nvSpPr>
            <p:spPr bwMode="auto">
              <a:xfrm>
                <a:off x="6321" y="331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00" name="Oval 999"/>
              <p:cNvSpPr>
                <a:spLocks noChangeArrowheads="1"/>
              </p:cNvSpPr>
              <p:nvPr/>
            </p:nvSpPr>
            <p:spPr bwMode="auto">
              <a:xfrm>
                <a:off x="2748" y="344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01" name="Oval 1000"/>
              <p:cNvSpPr>
                <a:spLocks noChangeArrowheads="1"/>
              </p:cNvSpPr>
              <p:nvPr/>
            </p:nvSpPr>
            <p:spPr bwMode="auto">
              <a:xfrm>
                <a:off x="3617" y="2813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02" name="Oval 1001"/>
              <p:cNvSpPr>
                <a:spLocks noChangeArrowheads="1"/>
              </p:cNvSpPr>
              <p:nvPr/>
            </p:nvSpPr>
            <p:spPr bwMode="auto">
              <a:xfrm>
                <a:off x="6163" y="287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03" name="Oval 1002"/>
              <p:cNvSpPr>
                <a:spLocks noChangeArrowheads="1"/>
              </p:cNvSpPr>
              <p:nvPr/>
            </p:nvSpPr>
            <p:spPr bwMode="auto">
              <a:xfrm>
                <a:off x="5458" y="365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04" name="Oval 1003"/>
              <p:cNvSpPr>
                <a:spLocks noChangeArrowheads="1"/>
              </p:cNvSpPr>
              <p:nvPr/>
            </p:nvSpPr>
            <p:spPr bwMode="auto">
              <a:xfrm>
                <a:off x="5485" y="341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05" name="Oval 1004"/>
              <p:cNvSpPr>
                <a:spLocks noChangeArrowheads="1"/>
              </p:cNvSpPr>
              <p:nvPr/>
            </p:nvSpPr>
            <p:spPr bwMode="auto">
              <a:xfrm>
                <a:off x="4923" y="2420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06" name="Oval 1005"/>
              <p:cNvSpPr>
                <a:spLocks noChangeArrowheads="1"/>
              </p:cNvSpPr>
              <p:nvPr/>
            </p:nvSpPr>
            <p:spPr bwMode="auto">
              <a:xfrm>
                <a:off x="6830" y="1759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07" name="Oval 1006"/>
              <p:cNvSpPr>
                <a:spLocks noChangeArrowheads="1"/>
              </p:cNvSpPr>
              <p:nvPr/>
            </p:nvSpPr>
            <p:spPr bwMode="auto">
              <a:xfrm>
                <a:off x="5469" y="351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08" name="Oval 1007"/>
              <p:cNvSpPr>
                <a:spLocks noChangeArrowheads="1"/>
              </p:cNvSpPr>
              <p:nvPr/>
            </p:nvSpPr>
            <p:spPr bwMode="auto">
              <a:xfrm>
                <a:off x="5638" y="431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09" name="Oval 1008"/>
              <p:cNvSpPr>
                <a:spLocks noChangeArrowheads="1"/>
              </p:cNvSpPr>
              <p:nvPr/>
            </p:nvSpPr>
            <p:spPr bwMode="auto">
              <a:xfrm>
                <a:off x="3677" y="273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10" name="Oval 1009"/>
              <p:cNvSpPr>
                <a:spLocks noChangeArrowheads="1"/>
              </p:cNvSpPr>
              <p:nvPr/>
            </p:nvSpPr>
            <p:spPr bwMode="auto">
              <a:xfrm>
                <a:off x="4502" y="229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11" name="Oval 1010"/>
              <p:cNvSpPr>
                <a:spLocks noChangeArrowheads="1"/>
              </p:cNvSpPr>
              <p:nvPr/>
            </p:nvSpPr>
            <p:spPr bwMode="auto">
              <a:xfrm>
                <a:off x="4278" y="354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12" name="Oval 1011"/>
              <p:cNvSpPr>
                <a:spLocks noChangeArrowheads="1"/>
              </p:cNvSpPr>
              <p:nvPr/>
            </p:nvSpPr>
            <p:spPr bwMode="auto">
              <a:xfrm>
                <a:off x="2901" y="255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13" name="Oval 1012"/>
              <p:cNvSpPr>
                <a:spLocks noChangeArrowheads="1"/>
              </p:cNvSpPr>
              <p:nvPr/>
            </p:nvSpPr>
            <p:spPr bwMode="auto">
              <a:xfrm>
                <a:off x="2453" y="3256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14" name="Oval 1013"/>
              <p:cNvSpPr>
                <a:spLocks noChangeArrowheads="1"/>
              </p:cNvSpPr>
              <p:nvPr/>
            </p:nvSpPr>
            <p:spPr bwMode="auto">
              <a:xfrm>
                <a:off x="5939" y="299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15" name="Oval 1014"/>
              <p:cNvSpPr>
                <a:spLocks noChangeArrowheads="1"/>
              </p:cNvSpPr>
              <p:nvPr/>
            </p:nvSpPr>
            <p:spPr bwMode="auto">
              <a:xfrm>
                <a:off x="4409" y="358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16" name="Oval 1015"/>
              <p:cNvSpPr>
                <a:spLocks noChangeArrowheads="1"/>
              </p:cNvSpPr>
              <p:nvPr/>
            </p:nvSpPr>
            <p:spPr bwMode="auto">
              <a:xfrm>
                <a:off x="6463" y="392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17" name="Oval 1016"/>
              <p:cNvSpPr>
                <a:spLocks noChangeArrowheads="1"/>
              </p:cNvSpPr>
              <p:nvPr/>
            </p:nvSpPr>
            <p:spPr bwMode="auto">
              <a:xfrm>
                <a:off x="4764" y="251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18" name="Oval 1017"/>
              <p:cNvSpPr>
                <a:spLocks noChangeArrowheads="1"/>
              </p:cNvSpPr>
              <p:nvPr/>
            </p:nvSpPr>
            <p:spPr bwMode="auto">
              <a:xfrm>
                <a:off x="6316" y="246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19" name="Oval 1018"/>
              <p:cNvSpPr>
                <a:spLocks noChangeArrowheads="1"/>
              </p:cNvSpPr>
              <p:nvPr/>
            </p:nvSpPr>
            <p:spPr bwMode="auto">
              <a:xfrm>
                <a:off x="7316" y="263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20" name="Oval 1019"/>
              <p:cNvSpPr>
                <a:spLocks noChangeArrowheads="1"/>
              </p:cNvSpPr>
              <p:nvPr/>
            </p:nvSpPr>
            <p:spPr bwMode="auto">
              <a:xfrm>
                <a:off x="5109" y="319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21" name="Oval 1020"/>
              <p:cNvSpPr>
                <a:spLocks noChangeArrowheads="1"/>
              </p:cNvSpPr>
              <p:nvPr/>
            </p:nvSpPr>
            <p:spPr bwMode="auto">
              <a:xfrm>
                <a:off x="6966" y="358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22" name="Oval 1021"/>
              <p:cNvSpPr>
                <a:spLocks noChangeArrowheads="1"/>
              </p:cNvSpPr>
              <p:nvPr/>
            </p:nvSpPr>
            <p:spPr bwMode="auto">
              <a:xfrm>
                <a:off x="3890" y="340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23" name="Oval 1022"/>
              <p:cNvSpPr>
                <a:spLocks noChangeArrowheads="1"/>
              </p:cNvSpPr>
              <p:nvPr/>
            </p:nvSpPr>
            <p:spPr bwMode="auto">
              <a:xfrm>
                <a:off x="4852" y="254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24" name="Oval 1023"/>
              <p:cNvSpPr>
                <a:spLocks noChangeArrowheads="1"/>
              </p:cNvSpPr>
              <p:nvPr/>
            </p:nvSpPr>
            <p:spPr bwMode="auto">
              <a:xfrm>
                <a:off x="8447" y="3272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25" name="Oval 1024"/>
              <p:cNvSpPr>
                <a:spLocks noChangeArrowheads="1"/>
              </p:cNvSpPr>
              <p:nvPr/>
            </p:nvSpPr>
            <p:spPr bwMode="auto">
              <a:xfrm>
                <a:off x="6955" y="415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26" name="Oval 1025"/>
              <p:cNvSpPr>
                <a:spLocks noChangeArrowheads="1"/>
              </p:cNvSpPr>
              <p:nvPr/>
            </p:nvSpPr>
            <p:spPr bwMode="auto">
              <a:xfrm>
                <a:off x="3480" y="349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27" name="Oval 1026"/>
              <p:cNvSpPr>
                <a:spLocks noChangeArrowheads="1"/>
              </p:cNvSpPr>
              <p:nvPr/>
            </p:nvSpPr>
            <p:spPr bwMode="auto">
              <a:xfrm>
                <a:off x="6589" y="220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28" name="Oval 1027"/>
              <p:cNvSpPr>
                <a:spLocks noChangeArrowheads="1"/>
              </p:cNvSpPr>
              <p:nvPr/>
            </p:nvSpPr>
            <p:spPr bwMode="auto">
              <a:xfrm>
                <a:off x="4753" y="2442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29" name="Oval 1028"/>
              <p:cNvSpPr>
                <a:spLocks noChangeArrowheads="1"/>
              </p:cNvSpPr>
              <p:nvPr/>
            </p:nvSpPr>
            <p:spPr bwMode="auto">
              <a:xfrm>
                <a:off x="2879" y="378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30" name="Oval 1029"/>
              <p:cNvSpPr>
                <a:spLocks noChangeArrowheads="1"/>
              </p:cNvSpPr>
              <p:nvPr/>
            </p:nvSpPr>
            <p:spPr bwMode="auto">
              <a:xfrm>
                <a:off x="3988" y="412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31" name="Oval 1030"/>
              <p:cNvSpPr>
                <a:spLocks noChangeArrowheads="1"/>
              </p:cNvSpPr>
              <p:nvPr/>
            </p:nvSpPr>
            <p:spPr bwMode="auto">
              <a:xfrm>
                <a:off x="5791" y="219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32" name="Oval 1031"/>
              <p:cNvSpPr>
                <a:spLocks noChangeArrowheads="1"/>
              </p:cNvSpPr>
              <p:nvPr/>
            </p:nvSpPr>
            <p:spPr bwMode="auto">
              <a:xfrm>
                <a:off x="4431" y="163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33" name="Oval 1032"/>
              <p:cNvSpPr>
                <a:spLocks noChangeArrowheads="1"/>
              </p:cNvSpPr>
              <p:nvPr/>
            </p:nvSpPr>
            <p:spPr bwMode="auto">
              <a:xfrm>
                <a:off x="4038" y="2387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34" name="Oval 1033"/>
              <p:cNvSpPr>
                <a:spLocks noChangeArrowheads="1"/>
              </p:cNvSpPr>
              <p:nvPr/>
            </p:nvSpPr>
            <p:spPr bwMode="auto">
              <a:xfrm>
                <a:off x="4491" y="309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35" name="Oval 1034"/>
              <p:cNvSpPr>
                <a:spLocks noChangeArrowheads="1"/>
              </p:cNvSpPr>
              <p:nvPr/>
            </p:nvSpPr>
            <p:spPr bwMode="auto">
              <a:xfrm>
                <a:off x="5240" y="308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36" name="Oval 1035"/>
              <p:cNvSpPr>
                <a:spLocks noChangeArrowheads="1"/>
              </p:cNvSpPr>
              <p:nvPr/>
            </p:nvSpPr>
            <p:spPr bwMode="auto">
              <a:xfrm>
                <a:off x="3901" y="161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37" name="Oval 1036"/>
              <p:cNvSpPr>
                <a:spLocks noChangeArrowheads="1"/>
              </p:cNvSpPr>
              <p:nvPr/>
            </p:nvSpPr>
            <p:spPr bwMode="auto">
              <a:xfrm>
                <a:off x="6862" y="316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38" name="Oval 1037"/>
              <p:cNvSpPr>
                <a:spLocks noChangeArrowheads="1"/>
              </p:cNvSpPr>
              <p:nvPr/>
            </p:nvSpPr>
            <p:spPr bwMode="auto">
              <a:xfrm>
                <a:off x="6261" y="255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39" name="Oval 1038"/>
              <p:cNvSpPr>
                <a:spLocks noChangeArrowheads="1"/>
              </p:cNvSpPr>
              <p:nvPr/>
            </p:nvSpPr>
            <p:spPr bwMode="auto">
              <a:xfrm>
                <a:off x="5152" y="249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40" name="Oval 1039"/>
              <p:cNvSpPr>
                <a:spLocks noChangeArrowheads="1"/>
              </p:cNvSpPr>
              <p:nvPr/>
            </p:nvSpPr>
            <p:spPr bwMode="auto">
              <a:xfrm>
                <a:off x="6382" y="2955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41" name="Oval 1040"/>
              <p:cNvSpPr>
                <a:spLocks noChangeArrowheads="1"/>
              </p:cNvSpPr>
              <p:nvPr/>
            </p:nvSpPr>
            <p:spPr bwMode="auto">
              <a:xfrm>
                <a:off x="4491" y="409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42" name="Oval 1041"/>
              <p:cNvSpPr>
                <a:spLocks noChangeArrowheads="1"/>
              </p:cNvSpPr>
              <p:nvPr/>
            </p:nvSpPr>
            <p:spPr bwMode="auto">
              <a:xfrm>
                <a:off x="1229" y="307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43" name="Oval 1042"/>
              <p:cNvSpPr>
                <a:spLocks noChangeArrowheads="1"/>
              </p:cNvSpPr>
              <p:nvPr/>
            </p:nvSpPr>
            <p:spPr bwMode="auto">
              <a:xfrm>
                <a:off x="6119" y="236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44" name="Oval 1043"/>
              <p:cNvSpPr>
                <a:spLocks noChangeArrowheads="1"/>
              </p:cNvSpPr>
              <p:nvPr/>
            </p:nvSpPr>
            <p:spPr bwMode="auto">
              <a:xfrm>
                <a:off x="4185" y="251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45" name="Oval 1044"/>
              <p:cNvSpPr>
                <a:spLocks noChangeArrowheads="1"/>
              </p:cNvSpPr>
              <p:nvPr/>
            </p:nvSpPr>
            <p:spPr bwMode="auto">
              <a:xfrm>
                <a:off x="3136" y="340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46" name="Oval 1045"/>
              <p:cNvSpPr>
                <a:spLocks noChangeArrowheads="1"/>
              </p:cNvSpPr>
              <p:nvPr/>
            </p:nvSpPr>
            <p:spPr bwMode="auto">
              <a:xfrm>
                <a:off x="4710" y="267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47" name="Oval 1046"/>
              <p:cNvSpPr>
                <a:spLocks noChangeArrowheads="1"/>
              </p:cNvSpPr>
              <p:nvPr/>
            </p:nvSpPr>
            <p:spPr bwMode="auto">
              <a:xfrm>
                <a:off x="4054" y="307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48" name="Oval 1047"/>
              <p:cNvSpPr>
                <a:spLocks noChangeArrowheads="1"/>
              </p:cNvSpPr>
              <p:nvPr/>
            </p:nvSpPr>
            <p:spPr bwMode="auto">
              <a:xfrm>
                <a:off x="5333" y="2349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49" name="Oval 1048"/>
              <p:cNvSpPr>
                <a:spLocks noChangeArrowheads="1"/>
              </p:cNvSpPr>
              <p:nvPr/>
            </p:nvSpPr>
            <p:spPr bwMode="auto">
              <a:xfrm>
                <a:off x="5240" y="2666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50" name="Oval 1049"/>
              <p:cNvSpPr>
                <a:spLocks noChangeArrowheads="1"/>
              </p:cNvSpPr>
              <p:nvPr/>
            </p:nvSpPr>
            <p:spPr bwMode="auto">
              <a:xfrm>
                <a:off x="5054" y="2480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51" name="Oval 1050"/>
              <p:cNvSpPr>
                <a:spLocks noChangeArrowheads="1"/>
              </p:cNvSpPr>
              <p:nvPr/>
            </p:nvSpPr>
            <p:spPr bwMode="auto">
              <a:xfrm>
                <a:off x="3081" y="275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52" name="Oval 1051"/>
              <p:cNvSpPr>
                <a:spLocks noChangeArrowheads="1"/>
              </p:cNvSpPr>
              <p:nvPr/>
            </p:nvSpPr>
            <p:spPr bwMode="auto">
              <a:xfrm>
                <a:off x="6469" y="2955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53" name="Oval 1052"/>
              <p:cNvSpPr>
                <a:spLocks noChangeArrowheads="1"/>
              </p:cNvSpPr>
              <p:nvPr/>
            </p:nvSpPr>
            <p:spPr bwMode="auto">
              <a:xfrm>
                <a:off x="4212" y="281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54" name="Oval 1053"/>
              <p:cNvSpPr>
                <a:spLocks noChangeArrowheads="1"/>
              </p:cNvSpPr>
              <p:nvPr/>
            </p:nvSpPr>
            <p:spPr bwMode="auto">
              <a:xfrm>
                <a:off x="5414" y="218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55" name="Oval 1054"/>
              <p:cNvSpPr>
                <a:spLocks noChangeArrowheads="1"/>
              </p:cNvSpPr>
              <p:nvPr/>
            </p:nvSpPr>
            <p:spPr bwMode="auto">
              <a:xfrm>
                <a:off x="6212" y="222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56" name="Oval 1055"/>
              <p:cNvSpPr>
                <a:spLocks noChangeArrowheads="1"/>
              </p:cNvSpPr>
              <p:nvPr/>
            </p:nvSpPr>
            <p:spPr bwMode="auto">
              <a:xfrm>
                <a:off x="3863" y="253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57" name="Oval 1056"/>
              <p:cNvSpPr>
                <a:spLocks noChangeArrowheads="1"/>
              </p:cNvSpPr>
              <p:nvPr/>
            </p:nvSpPr>
            <p:spPr bwMode="auto">
              <a:xfrm>
                <a:off x="3502" y="364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58" name="Oval 1057"/>
              <p:cNvSpPr>
                <a:spLocks noChangeArrowheads="1"/>
              </p:cNvSpPr>
              <p:nvPr/>
            </p:nvSpPr>
            <p:spPr bwMode="auto">
              <a:xfrm>
                <a:off x="3972" y="210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59" name="Oval 1058"/>
              <p:cNvSpPr>
                <a:spLocks noChangeArrowheads="1"/>
              </p:cNvSpPr>
              <p:nvPr/>
            </p:nvSpPr>
            <p:spPr bwMode="auto">
              <a:xfrm>
                <a:off x="3650" y="212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0" name="Oval 1059"/>
              <p:cNvSpPr>
                <a:spLocks noChangeArrowheads="1"/>
              </p:cNvSpPr>
              <p:nvPr/>
            </p:nvSpPr>
            <p:spPr bwMode="auto">
              <a:xfrm>
                <a:off x="3202" y="3911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1" name="Oval 1060"/>
              <p:cNvSpPr>
                <a:spLocks noChangeArrowheads="1"/>
              </p:cNvSpPr>
              <p:nvPr/>
            </p:nvSpPr>
            <p:spPr bwMode="auto">
              <a:xfrm>
                <a:off x="1000" y="292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2" name="Oval 1061"/>
              <p:cNvSpPr>
                <a:spLocks noChangeArrowheads="1"/>
              </p:cNvSpPr>
              <p:nvPr/>
            </p:nvSpPr>
            <p:spPr bwMode="auto">
              <a:xfrm>
                <a:off x="5600" y="214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3" name="Oval 1062"/>
              <p:cNvSpPr>
                <a:spLocks noChangeArrowheads="1"/>
              </p:cNvSpPr>
              <p:nvPr/>
            </p:nvSpPr>
            <p:spPr bwMode="auto">
              <a:xfrm>
                <a:off x="4600" y="408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4" name="Oval 1063"/>
              <p:cNvSpPr>
                <a:spLocks noChangeArrowheads="1"/>
              </p:cNvSpPr>
              <p:nvPr/>
            </p:nvSpPr>
            <p:spPr bwMode="auto">
              <a:xfrm>
                <a:off x="5513" y="274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5" name="Oval 1064"/>
              <p:cNvSpPr>
                <a:spLocks noChangeArrowheads="1"/>
              </p:cNvSpPr>
              <p:nvPr/>
            </p:nvSpPr>
            <p:spPr bwMode="auto">
              <a:xfrm>
                <a:off x="3355" y="1868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6" name="Oval 1065"/>
              <p:cNvSpPr>
                <a:spLocks noChangeArrowheads="1"/>
              </p:cNvSpPr>
              <p:nvPr/>
            </p:nvSpPr>
            <p:spPr bwMode="auto">
              <a:xfrm>
                <a:off x="4294" y="3534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7" name="Oval 1066"/>
              <p:cNvSpPr>
                <a:spLocks noChangeArrowheads="1"/>
              </p:cNvSpPr>
              <p:nvPr/>
            </p:nvSpPr>
            <p:spPr bwMode="auto">
              <a:xfrm>
                <a:off x="3442" y="183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8" name="Oval 1067"/>
              <p:cNvSpPr>
                <a:spLocks noChangeArrowheads="1"/>
              </p:cNvSpPr>
              <p:nvPr/>
            </p:nvSpPr>
            <p:spPr bwMode="auto">
              <a:xfrm>
                <a:off x="3360" y="321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69" name="Oval 1068"/>
              <p:cNvSpPr>
                <a:spLocks noChangeArrowheads="1"/>
              </p:cNvSpPr>
              <p:nvPr/>
            </p:nvSpPr>
            <p:spPr bwMode="auto">
              <a:xfrm>
                <a:off x="5786" y="2704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70" name="Oval 1069"/>
              <p:cNvSpPr>
                <a:spLocks noChangeArrowheads="1"/>
              </p:cNvSpPr>
              <p:nvPr/>
            </p:nvSpPr>
            <p:spPr bwMode="auto">
              <a:xfrm>
                <a:off x="7392" y="281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71" name="Oval 1070"/>
              <p:cNvSpPr>
                <a:spLocks noChangeArrowheads="1"/>
              </p:cNvSpPr>
              <p:nvPr/>
            </p:nvSpPr>
            <p:spPr bwMode="auto">
              <a:xfrm>
                <a:off x="5852" y="3179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72" name="Oval 1071"/>
              <p:cNvSpPr>
                <a:spLocks noChangeArrowheads="1"/>
              </p:cNvSpPr>
              <p:nvPr/>
            </p:nvSpPr>
            <p:spPr bwMode="auto">
              <a:xfrm>
                <a:off x="3240" y="242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73" name="Oval 1072"/>
              <p:cNvSpPr>
                <a:spLocks noChangeArrowheads="1"/>
              </p:cNvSpPr>
              <p:nvPr/>
            </p:nvSpPr>
            <p:spPr bwMode="auto">
              <a:xfrm>
                <a:off x="6185" y="279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74" name="Oval 1073"/>
              <p:cNvSpPr>
                <a:spLocks noChangeArrowheads="1"/>
              </p:cNvSpPr>
              <p:nvPr/>
            </p:nvSpPr>
            <p:spPr bwMode="auto">
              <a:xfrm>
                <a:off x="5611" y="4343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75" name="Oval 1074"/>
              <p:cNvSpPr>
                <a:spLocks noChangeArrowheads="1"/>
              </p:cNvSpPr>
              <p:nvPr/>
            </p:nvSpPr>
            <p:spPr bwMode="auto">
              <a:xfrm>
                <a:off x="5212" y="3097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76" name="Oval 1075"/>
              <p:cNvSpPr>
                <a:spLocks noChangeArrowheads="1"/>
              </p:cNvSpPr>
              <p:nvPr/>
            </p:nvSpPr>
            <p:spPr bwMode="auto">
              <a:xfrm>
                <a:off x="4890" y="326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77" name="Oval 1076"/>
              <p:cNvSpPr>
                <a:spLocks noChangeArrowheads="1"/>
              </p:cNvSpPr>
              <p:nvPr/>
            </p:nvSpPr>
            <p:spPr bwMode="auto">
              <a:xfrm>
                <a:off x="6993" y="2808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78" name="Oval 1077"/>
              <p:cNvSpPr>
                <a:spLocks noChangeArrowheads="1"/>
              </p:cNvSpPr>
              <p:nvPr/>
            </p:nvSpPr>
            <p:spPr bwMode="auto">
              <a:xfrm>
                <a:off x="5010" y="2791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79" name="Oval 1078"/>
              <p:cNvSpPr>
                <a:spLocks noChangeArrowheads="1"/>
              </p:cNvSpPr>
              <p:nvPr/>
            </p:nvSpPr>
            <p:spPr bwMode="auto">
              <a:xfrm>
                <a:off x="4895" y="354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80" name="Oval 1079"/>
              <p:cNvSpPr>
                <a:spLocks noChangeArrowheads="1"/>
              </p:cNvSpPr>
              <p:nvPr/>
            </p:nvSpPr>
            <p:spPr bwMode="auto">
              <a:xfrm>
                <a:off x="3092" y="2737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81" name="Oval 1080"/>
              <p:cNvSpPr>
                <a:spLocks noChangeArrowheads="1"/>
              </p:cNvSpPr>
              <p:nvPr/>
            </p:nvSpPr>
            <p:spPr bwMode="auto">
              <a:xfrm>
                <a:off x="5240" y="3556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82" name="Oval 1081"/>
              <p:cNvSpPr>
                <a:spLocks noChangeArrowheads="1"/>
              </p:cNvSpPr>
              <p:nvPr/>
            </p:nvSpPr>
            <p:spPr bwMode="auto">
              <a:xfrm>
                <a:off x="5180" y="3518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83" name="Oval 1082"/>
              <p:cNvSpPr>
                <a:spLocks noChangeArrowheads="1"/>
              </p:cNvSpPr>
              <p:nvPr/>
            </p:nvSpPr>
            <p:spPr bwMode="auto">
              <a:xfrm>
                <a:off x="4136" y="334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84" name="Oval 1083"/>
              <p:cNvSpPr>
                <a:spLocks noChangeArrowheads="1"/>
              </p:cNvSpPr>
              <p:nvPr/>
            </p:nvSpPr>
            <p:spPr bwMode="auto">
              <a:xfrm>
                <a:off x="5207" y="3715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85" name="Oval 1084"/>
              <p:cNvSpPr>
                <a:spLocks noChangeArrowheads="1"/>
              </p:cNvSpPr>
              <p:nvPr/>
            </p:nvSpPr>
            <p:spPr bwMode="auto">
              <a:xfrm>
                <a:off x="5644" y="352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86" name="Oval 1085"/>
              <p:cNvSpPr>
                <a:spLocks noChangeArrowheads="1"/>
              </p:cNvSpPr>
              <p:nvPr/>
            </p:nvSpPr>
            <p:spPr bwMode="auto">
              <a:xfrm>
                <a:off x="5393" y="4261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87" name="Oval 1086"/>
              <p:cNvSpPr>
                <a:spLocks noChangeArrowheads="1"/>
              </p:cNvSpPr>
              <p:nvPr/>
            </p:nvSpPr>
            <p:spPr bwMode="auto">
              <a:xfrm>
                <a:off x="5229" y="2180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88" name="Oval 1087"/>
              <p:cNvSpPr>
                <a:spLocks noChangeArrowheads="1"/>
              </p:cNvSpPr>
              <p:nvPr/>
            </p:nvSpPr>
            <p:spPr bwMode="auto">
              <a:xfrm>
                <a:off x="5360" y="273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89" name="Oval 1088"/>
              <p:cNvSpPr>
                <a:spLocks noChangeArrowheads="1"/>
              </p:cNvSpPr>
              <p:nvPr/>
            </p:nvSpPr>
            <p:spPr bwMode="auto">
              <a:xfrm>
                <a:off x="4431" y="328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90" name="Oval 1089"/>
              <p:cNvSpPr>
                <a:spLocks noChangeArrowheads="1"/>
              </p:cNvSpPr>
              <p:nvPr/>
            </p:nvSpPr>
            <p:spPr bwMode="auto">
              <a:xfrm>
                <a:off x="4666" y="2873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91" name="Oval 1090"/>
              <p:cNvSpPr>
                <a:spLocks noChangeArrowheads="1"/>
              </p:cNvSpPr>
              <p:nvPr/>
            </p:nvSpPr>
            <p:spPr bwMode="auto">
              <a:xfrm>
                <a:off x="4753" y="2622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92" name="Oval 1091"/>
              <p:cNvSpPr>
                <a:spLocks noChangeArrowheads="1"/>
              </p:cNvSpPr>
              <p:nvPr/>
            </p:nvSpPr>
            <p:spPr bwMode="auto">
              <a:xfrm>
                <a:off x="5070" y="2660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93" name="Oval 1092"/>
              <p:cNvSpPr>
                <a:spLocks noChangeArrowheads="1"/>
              </p:cNvSpPr>
              <p:nvPr/>
            </p:nvSpPr>
            <p:spPr bwMode="auto">
              <a:xfrm>
                <a:off x="4895" y="2830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94" name="Oval 1093"/>
              <p:cNvSpPr>
                <a:spLocks noChangeArrowheads="1"/>
              </p:cNvSpPr>
              <p:nvPr/>
            </p:nvSpPr>
            <p:spPr bwMode="auto">
              <a:xfrm>
                <a:off x="4109" y="3037"/>
                <a:ext cx="65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95" name="Oval 1094"/>
              <p:cNvSpPr>
                <a:spLocks noChangeArrowheads="1"/>
              </p:cNvSpPr>
              <p:nvPr/>
            </p:nvSpPr>
            <p:spPr bwMode="auto">
              <a:xfrm>
                <a:off x="2879" y="320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96" name="Oval 1095"/>
              <p:cNvSpPr>
                <a:spLocks noChangeArrowheads="1"/>
              </p:cNvSpPr>
              <p:nvPr/>
            </p:nvSpPr>
            <p:spPr bwMode="auto">
              <a:xfrm>
                <a:off x="4185" y="2709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97" name="Oval 1096"/>
              <p:cNvSpPr>
                <a:spLocks noChangeArrowheads="1"/>
              </p:cNvSpPr>
              <p:nvPr/>
            </p:nvSpPr>
            <p:spPr bwMode="auto">
              <a:xfrm>
                <a:off x="6606" y="2879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98" name="Oval 1097"/>
              <p:cNvSpPr>
                <a:spLocks noChangeArrowheads="1"/>
              </p:cNvSpPr>
              <p:nvPr/>
            </p:nvSpPr>
            <p:spPr bwMode="auto">
              <a:xfrm>
                <a:off x="4136" y="2988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99" name="Oval 1098"/>
              <p:cNvSpPr>
                <a:spLocks noChangeArrowheads="1"/>
              </p:cNvSpPr>
              <p:nvPr/>
            </p:nvSpPr>
            <p:spPr bwMode="auto">
              <a:xfrm>
                <a:off x="3224" y="3507"/>
                <a:ext cx="65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00" name="Oval 1099"/>
              <p:cNvSpPr>
                <a:spLocks noChangeArrowheads="1"/>
              </p:cNvSpPr>
              <p:nvPr/>
            </p:nvSpPr>
            <p:spPr bwMode="auto">
              <a:xfrm>
                <a:off x="3622" y="3146"/>
                <a:ext cx="66" cy="66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01" name="Oval 1100"/>
              <p:cNvSpPr>
                <a:spLocks noChangeArrowheads="1"/>
              </p:cNvSpPr>
              <p:nvPr/>
            </p:nvSpPr>
            <p:spPr bwMode="auto">
              <a:xfrm>
                <a:off x="5092" y="3529"/>
                <a:ext cx="66" cy="65"/>
              </a:xfrm>
              <a:prstGeom prst="ellipse">
                <a:avLst/>
              </a:prstGeom>
              <a:solidFill>
                <a:srgbClr val="1A476F"/>
              </a:solidFill>
              <a:ln w="13970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859" name="Oval 858"/>
            <p:cNvSpPr>
              <a:spLocks noChangeArrowheads="1"/>
            </p:cNvSpPr>
            <p:nvPr/>
          </p:nvSpPr>
          <p:spPr bwMode="auto">
            <a:xfrm>
              <a:off x="1939290" y="1432560"/>
              <a:ext cx="41275" cy="41275"/>
            </a:xfrm>
            <a:prstGeom prst="ellipse">
              <a:avLst/>
            </a:prstGeom>
            <a:solidFill>
              <a:srgbClr val="1A476F"/>
            </a:solidFill>
            <a:ln w="1397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60" name="Oval 859"/>
            <p:cNvSpPr>
              <a:spLocks noChangeArrowheads="1"/>
            </p:cNvSpPr>
            <p:nvPr/>
          </p:nvSpPr>
          <p:spPr bwMode="auto">
            <a:xfrm>
              <a:off x="2580640" y="1581150"/>
              <a:ext cx="41910" cy="41910"/>
            </a:xfrm>
            <a:prstGeom prst="ellipse">
              <a:avLst/>
            </a:prstGeom>
            <a:solidFill>
              <a:srgbClr val="1A476F"/>
            </a:solidFill>
            <a:ln w="1397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61" name="Oval 860"/>
            <p:cNvSpPr>
              <a:spLocks noChangeArrowheads="1"/>
            </p:cNvSpPr>
            <p:nvPr/>
          </p:nvSpPr>
          <p:spPr bwMode="auto">
            <a:xfrm>
              <a:off x="1786255" y="1675130"/>
              <a:ext cx="41910" cy="41275"/>
            </a:xfrm>
            <a:prstGeom prst="ellipse">
              <a:avLst/>
            </a:prstGeom>
            <a:solidFill>
              <a:srgbClr val="1A476F"/>
            </a:solidFill>
            <a:ln w="1397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62" name="Oval 861"/>
            <p:cNvSpPr>
              <a:spLocks noChangeArrowheads="1"/>
            </p:cNvSpPr>
            <p:nvPr/>
          </p:nvSpPr>
          <p:spPr bwMode="auto">
            <a:xfrm>
              <a:off x="2907030" y="1352550"/>
              <a:ext cx="41910" cy="41275"/>
            </a:xfrm>
            <a:prstGeom prst="ellipse">
              <a:avLst/>
            </a:prstGeom>
            <a:solidFill>
              <a:srgbClr val="1A476F"/>
            </a:solidFill>
            <a:ln w="1397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63" name="Oval 862"/>
            <p:cNvSpPr>
              <a:spLocks noChangeArrowheads="1"/>
            </p:cNvSpPr>
            <p:nvPr/>
          </p:nvSpPr>
          <p:spPr bwMode="auto">
            <a:xfrm>
              <a:off x="3312795" y="1664970"/>
              <a:ext cx="41910" cy="41275"/>
            </a:xfrm>
            <a:prstGeom prst="ellipse">
              <a:avLst/>
            </a:prstGeom>
            <a:solidFill>
              <a:srgbClr val="1A476F"/>
            </a:solidFill>
            <a:ln w="1397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64" name="Oval 863"/>
            <p:cNvSpPr>
              <a:spLocks noChangeArrowheads="1"/>
            </p:cNvSpPr>
            <p:nvPr/>
          </p:nvSpPr>
          <p:spPr bwMode="auto">
            <a:xfrm>
              <a:off x="3347720" y="2195195"/>
              <a:ext cx="41910" cy="41910"/>
            </a:xfrm>
            <a:prstGeom prst="ellipse">
              <a:avLst/>
            </a:prstGeom>
            <a:solidFill>
              <a:srgbClr val="1A476F"/>
            </a:solidFill>
            <a:ln w="1397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65" name="Oval 864"/>
            <p:cNvSpPr>
              <a:spLocks noChangeArrowheads="1"/>
            </p:cNvSpPr>
            <p:nvPr/>
          </p:nvSpPr>
          <p:spPr bwMode="auto">
            <a:xfrm>
              <a:off x="4197985" y="2035810"/>
              <a:ext cx="41275" cy="41910"/>
            </a:xfrm>
            <a:prstGeom prst="ellipse">
              <a:avLst/>
            </a:prstGeom>
            <a:solidFill>
              <a:srgbClr val="1A476F"/>
            </a:solidFill>
            <a:ln w="1397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66" name="Oval 865"/>
            <p:cNvSpPr>
              <a:spLocks noChangeArrowheads="1"/>
            </p:cNvSpPr>
            <p:nvPr/>
          </p:nvSpPr>
          <p:spPr bwMode="auto">
            <a:xfrm>
              <a:off x="2684780" y="2199005"/>
              <a:ext cx="41910" cy="41275"/>
            </a:xfrm>
            <a:prstGeom prst="ellipse">
              <a:avLst/>
            </a:prstGeom>
            <a:solidFill>
              <a:srgbClr val="1A476F"/>
            </a:solidFill>
            <a:ln w="1397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67" name="Oval 866"/>
            <p:cNvSpPr>
              <a:spLocks noChangeArrowheads="1"/>
            </p:cNvSpPr>
            <p:nvPr/>
          </p:nvSpPr>
          <p:spPr bwMode="auto">
            <a:xfrm>
              <a:off x="1290320" y="2237105"/>
              <a:ext cx="41910" cy="41275"/>
            </a:xfrm>
            <a:prstGeom prst="ellipse">
              <a:avLst/>
            </a:prstGeom>
            <a:solidFill>
              <a:srgbClr val="1A476F"/>
            </a:solidFill>
            <a:ln w="1397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68" name="Freeform 867"/>
            <p:cNvSpPr>
              <a:spLocks/>
            </p:cNvSpPr>
            <p:nvPr/>
          </p:nvSpPr>
          <p:spPr bwMode="auto">
            <a:xfrm>
              <a:off x="1574800" y="495935"/>
              <a:ext cx="1554480" cy="2646680"/>
            </a:xfrm>
            <a:custGeom>
              <a:avLst/>
              <a:gdLst>
                <a:gd name="T0" fmla="*/ 6 w 448"/>
                <a:gd name="T1" fmla="*/ 752 h 763"/>
                <a:gd name="T2" fmla="*/ 13 w 448"/>
                <a:gd name="T3" fmla="*/ 740 h 763"/>
                <a:gd name="T4" fmla="*/ 21 w 448"/>
                <a:gd name="T5" fmla="*/ 727 h 763"/>
                <a:gd name="T6" fmla="*/ 28 w 448"/>
                <a:gd name="T7" fmla="*/ 714 h 763"/>
                <a:gd name="T8" fmla="*/ 36 w 448"/>
                <a:gd name="T9" fmla="*/ 701 h 763"/>
                <a:gd name="T10" fmla="*/ 43 w 448"/>
                <a:gd name="T11" fmla="*/ 689 h 763"/>
                <a:gd name="T12" fmla="*/ 51 w 448"/>
                <a:gd name="T13" fmla="*/ 676 h 763"/>
                <a:gd name="T14" fmla="*/ 58 w 448"/>
                <a:gd name="T15" fmla="*/ 663 h 763"/>
                <a:gd name="T16" fmla="*/ 66 w 448"/>
                <a:gd name="T17" fmla="*/ 650 h 763"/>
                <a:gd name="T18" fmla="*/ 73 w 448"/>
                <a:gd name="T19" fmla="*/ 638 h 763"/>
                <a:gd name="T20" fmla="*/ 81 w 448"/>
                <a:gd name="T21" fmla="*/ 625 h 763"/>
                <a:gd name="T22" fmla="*/ 88 w 448"/>
                <a:gd name="T23" fmla="*/ 612 h 763"/>
                <a:gd name="T24" fmla="*/ 96 w 448"/>
                <a:gd name="T25" fmla="*/ 599 h 763"/>
                <a:gd name="T26" fmla="*/ 103 w 448"/>
                <a:gd name="T27" fmla="*/ 587 h 763"/>
                <a:gd name="T28" fmla="*/ 111 w 448"/>
                <a:gd name="T29" fmla="*/ 574 h 763"/>
                <a:gd name="T30" fmla="*/ 118 w 448"/>
                <a:gd name="T31" fmla="*/ 561 h 763"/>
                <a:gd name="T32" fmla="*/ 126 w 448"/>
                <a:gd name="T33" fmla="*/ 548 h 763"/>
                <a:gd name="T34" fmla="*/ 133 w 448"/>
                <a:gd name="T35" fmla="*/ 536 h 763"/>
                <a:gd name="T36" fmla="*/ 141 w 448"/>
                <a:gd name="T37" fmla="*/ 523 h 763"/>
                <a:gd name="T38" fmla="*/ 148 w 448"/>
                <a:gd name="T39" fmla="*/ 510 h 763"/>
                <a:gd name="T40" fmla="*/ 156 w 448"/>
                <a:gd name="T41" fmla="*/ 497 h 763"/>
                <a:gd name="T42" fmla="*/ 163 w 448"/>
                <a:gd name="T43" fmla="*/ 485 h 763"/>
                <a:gd name="T44" fmla="*/ 171 w 448"/>
                <a:gd name="T45" fmla="*/ 472 h 763"/>
                <a:gd name="T46" fmla="*/ 178 w 448"/>
                <a:gd name="T47" fmla="*/ 459 h 763"/>
                <a:gd name="T48" fmla="*/ 186 w 448"/>
                <a:gd name="T49" fmla="*/ 446 h 763"/>
                <a:gd name="T50" fmla="*/ 193 w 448"/>
                <a:gd name="T51" fmla="*/ 434 h 763"/>
                <a:gd name="T52" fmla="*/ 201 w 448"/>
                <a:gd name="T53" fmla="*/ 421 h 763"/>
                <a:gd name="T54" fmla="*/ 208 w 448"/>
                <a:gd name="T55" fmla="*/ 408 h 763"/>
                <a:gd name="T56" fmla="*/ 216 w 448"/>
                <a:gd name="T57" fmla="*/ 395 h 763"/>
                <a:gd name="T58" fmla="*/ 223 w 448"/>
                <a:gd name="T59" fmla="*/ 383 h 763"/>
                <a:gd name="T60" fmla="*/ 231 w 448"/>
                <a:gd name="T61" fmla="*/ 370 h 763"/>
                <a:gd name="T62" fmla="*/ 238 w 448"/>
                <a:gd name="T63" fmla="*/ 357 h 763"/>
                <a:gd name="T64" fmla="*/ 246 w 448"/>
                <a:gd name="T65" fmla="*/ 344 h 763"/>
                <a:gd name="T66" fmla="*/ 253 w 448"/>
                <a:gd name="T67" fmla="*/ 332 h 763"/>
                <a:gd name="T68" fmla="*/ 261 w 448"/>
                <a:gd name="T69" fmla="*/ 319 h 763"/>
                <a:gd name="T70" fmla="*/ 268 w 448"/>
                <a:gd name="T71" fmla="*/ 306 h 763"/>
                <a:gd name="T72" fmla="*/ 276 w 448"/>
                <a:gd name="T73" fmla="*/ 293 h 763"/>
                <a:gd name="T74" fmla="*/ 283 w 448"/>
                <a:gd name="T75" fmla="*/ 281 h 763"/>
                <a:gd name="T76" fmla="*/ 291 w 448"/>
                <a:gd name="T77" fmla="*/ 268 h 763"/>
                <a:gd name="T78" fmla="*/ 298 w 448"/>
                <a:gd name="T79" fmla="*/ 255 h 763"/>
                <a:gd name="T80" fmla="*/ 306 w 448"/>
                <a:gd name="T81" fmla="*/ 242 h 763"/>
                <a:gd name="T82" fmla="*/ 313 w 448"/>
                <a:gd name="T83" fmla="*/ 230 h 763"/>
                <a:gd name="T84" fmla="*/ 321 w 448"/>
                <a:gd name="T85" fmla="*/ 217 h 763"/>
                <a:gd name="T86" fmla="*/ 328 w 448"/>
                <a:gd name="T87" fmla="*/ 204 h 763"/>
                <a:gd name="T88" fmla="*/ 336 w 448"/>
                <a:gd name="T89" fmla="*/ 191 h 763"/>
                <a:gd name="T90" fmla="*/ 343 w 448"/>
                <a:gd name="T91" fmla="*/ 179 h 763"/>
                <a:gd name="T92" fmla="*/ 351 w 448"/>
                <a:gd name="T93" fmla="*/ 166 h 763"/>
                <a:gd name="T94" fmla="*/ 358 w 448"/>
                <a:gd name="T95" fmla="*/ 153 h 763"/>
                <a:gd name="T96" fmla="*/ 366 w 448"/>
                <a:gd name="T97" fmla="*/ 140 h 763"/>
                <a:gd name="T98" fmla="*/ 373 w 448"/>
                <a:gd name="T99" fmla="*/ 128 h 763"/>
                <a:gd name="T100" fmla="*/ 381 w 448"/>
                <a:gd name="T101" fmla="*/ 115 h 763"/>
                <a:gd name="T102" fmla="*/ 388 w 448"/>
                <a:gd name="T103" fmla="*/ 102 h 763"/>
                <a:gd name="T104" fmla="*/ 396 w 448"/>
                <a:gd name="T105" fmla="*/ 89 h 763"/>
                <a:gd name="T106" fmla="*/ 403 w 448"/>
                <a:gd name="T107" fmla="*/ 77 h 763"/>
                <a:gd name="T108" fmla="*/ 411 w 448"/>
                <a:gd name="T109" fmla="*/ 64 h 763"/>
                <a:gd name="T110" fmla="*/ 418 w 448"/>
                <a:gd name="T111" fmla="*/ 51 h 763"/>
                <a:gd name="T112" fmla="*/ 426 w 448"/>
                <a:gd name="T113" fmla="*/ 38 h 763"/>
                <a:gd name="T114" fmla="*/ 433 w 448"/>
                <a:gd name="T115" fmla="*/ 26 h 763"/>
                <a:gd name="T116" fmla="*/ 441 w 448"/>
                <a:gd name="T117" fmla="*/ 13 h 763"/>
                <a:gd name="T118" fmla="*/ 448 w 448"/>
                <a:gd name="T119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8" h="763">
                  <a:moveTo>
                    <a:pt x="0" y="763"/>
                  </a:moveTo>
                  <a:lnTo>
                    <a:pt x="1" y="760"/>
                  </a:lnTo>
                  <a:lnTo>
                    <a:pt x="3" y="757"/>
                  </a:lnTo>
                  <a:lnTo>
                    <a:pt x="4" y="755"/>
                  </a:lnTo>
                  <a:lnTo>
                    <a:pt x="6" y="752"/>
                  </a:lnTo>
                  <a:lnTo>
                    <a:pt x="7" y="750"/>
                  </a:lnTo>
                  <a:lnTo>
                    <a:pt x="9" y="747"/>
                  </a:lnTo>
                  <a:lnTo>
                    <a:pt x="10" y="745"/>
                  </a:lnTo>
                  <a:lnTo>
                    <a:pt x="12" y="742"/>
                  </a:lnTo>
                  <a:lnTo>
                    <a:pt x="13" y="740"/>
                  </a:lnTo>
                  <a:lnTo>
                    <a:pt x="15" y="737"/>
                  </a:lnTo>
                  <a:lnTo>
                    <a:pt x="16" y="734"/>
                  </a:lnTo>
                  <a:lnTo>
                    <a:pt x="18" y="732"/>
                  </a:lnTo>
                  <a:lnTo>
                    <a:pt x="19" y="729"/>
                  </a:lnTo>
                  <a:lnTo>
                    <a:pt x="21" y="727"/>
                  </a:lnTo>
                  <a:lnTo>
                    <a:pt x="22" y="724"/>
                  </a:lnTo>
                  <a:lnTo>
                    <a:pt x="24" y="722"/>
                  </a:lnTo>
                  <a:lnTo>
                    <a:pt x="25" y="719"/>
                  </a:lnTo>
                  <a:lnTo>
                    <a:pt x="27" y="717"/>
                  </a:lnTo>
                  <a:lnTo>
                    <a:pt x="28" y="714"/>
                  </a:lnTo>
                  <a:lnTo>
                    <a:pt x="30" y="712"/>
                  </a:lnTo>
                  <a:lnTo>
                    <a:pt x="31" y="709"/>
                  </a:lnTo>
                  <a:lnTo>
                    <a:pt x="33" y="706"/>
                  </a:lnTo>
                  <a:lnTo>
                    <a:pt x="34" y="704"/>
                  </a:lnTo>
                  <a:lnTo>
                    <a:pt x="36" y="701"/>
                  </a:lnTo>
                  <a:lnTo>
                    <a:pt x="37" y="699"/>
                  </a:lnTo>
                  <a:lnTo>
                    <a:pt x="39" y="696"/>
                  </a:lnTo>
                  <a:lnTo>
                    <a:pt x="40" y="694"/>
                  </a:lnTo>
                  <a:lnTo>
                    <a:pt x="42" y="691"/>
                  </a:lnTo>
                  <a:lnTo>
                    <a:pt x="43" y="689"/>
                  </a:lnTo>
                  <a:lnTo>
                    <a:pt x="45" y="686"/>
                  </a:lnTo>
                  <a:lnTo>
                    <a:pt x="46" y="683"/>
                  </a:lnTo>
                  <a:lnTo>
                    <a:pt x="48" y="681"/>
                  </a:lnTo>
                  <a:lnTo>
                    <a:pt x="49" y="678"/>
                  </a:lnTo>
                  <a:lnTo>
                    <a:pt x="51" y="676"/>
                  </a:lnTo>
                  <a:lnTo>
                    <a:pt x="52" y="673"/>
                  </a:lnTo>
                  <a:lnTo>
                    <a:pt x="54" y="671"/>
                  </a:lnTo>
                  <a:lnTo>
                    <a:pt x="55" y="668"/>
                  </a:lnTo>
                  <a:lnTo>
                    <a:pt x="57" y="666"/>
                  </a:lnTo>
                  <a:lnTo>
                    <a:pt x="58" y="663"/>
                  </a:lnTo>
                  <a:lnTo>
                    <a:pt x="60" y="661"/>
                  </a:lnTo>
                  <a:lnTo>
                    <a:pt x="61" y="658"/>
                  </a:lnTo>
                  <a:lnTo>
                    <a:pt x="63" y="655"/>
                  </a:lnTo>
                  <a:lnTo>
                    <a:pt x="64" y="653"/>
                  </a:lnTo>
                  <a:lnTo>
                    <a:pt x="66" y="650"/>
                  </a:lnTo>
                  <a:lnTo>
                    <a:pt x="67" y="648"/>
                  </a:lnTo>
                  <a:lnTo>
                    <a:pt x="69" y="645"/>
                  </a:lnTo>
                  <a:lnTo>
                    <a:pt x="70" y="643"/>
                  </a:lnTo>
                  <a:lnTo>
                    <a:pt x="72" y="640"/>
                  </a:lnTo>
                  <a:lnTo>
                    <a:pt x="73" y="638"/>
                  </a:lnTo>
                  <a:lnTo>
                    <a:pt x="75" y="635"/>
                  </a:lnTo>
                  <a:lnTo>
                    <a:pt x="76" y="632"/>
                  </a:lnTo>
                  <a:lnTo>
                    <a:pt x="78" y="630"/>
                  </a:lnTo>
                  <a:lnTo>
                    <a:pt x="79" y="627"/>
                  </a:lnTo>
                  <a:lnTo>
                    <a:pt x="81" y="625"/>
                  </a:lnTo>
                  <a:lnTo>
                    <a:pt x="82" y="622"/>
                  </a:lnTo>
                  <a:lnTo>
                    <a:pt x="84" y="620"/>
                  </a:lnTo>
                  <a:lnTo>
                    <a:pt x="85" y="617"/>
                  </a:lnTo>
                  <a:lnTo>
                    <a:pt x="87" y="615"/>
                  </a:lnTo>
                  <a:lnTo>
                    <a:pt x="88" y="612"/>
                  </a:lnTo>
                  <a:lnTo>
                    <a:pt x="90" y="610"/>
                  </a:lnTo>
                  <a:lnTo>
                    <a:pt x="91" y="607"/>
                  </a:lnTo>
                  <a:lnTo>
                    <a:pt x="93" y="604"/>
                  </a:lnTo>
                  <a:lnTo>
                    <a:pt x="94" y="602"/>
                  </a:lnTo>
                  <a:lnTo>
                    <a:pt x="96" y="599"/>
                  </a:lnTo>
                  <a:lnTo>
                    <a:pt x="97" y="597"/>
                  </a:lnTo>
                  <a:lnTo>
                    <a:pt x="99" y="594"/>
                  </a:lnTo>
                  <a:lnTo>
                    <a:pt x="100" y="592"/>
                  </a:lnTo>
                  <a:lnTo>
                    <a:pt x="102" y="589"/>
                  </a:lnTo>
                  <a:lnTo>
                    <a:pt x="103" y="587"/>
                  </a:lnTo>
                  <a:lnTo>
                    <a:pt x="105" y="584"/>
                  </a:lnTo>
                  <a:lnTo>
                    <a:pt x="106" y="581"/>
                  </a:lnTo>
                  <a:lnTo>
                    <a:pt x="108" y="579"/>
                  </a:lnTo>
                  <a:lnTo>
                    <a:pt x="109" y="576"/>
                  </a:lnTo>
                  <a:lnTo>
                    <a:pt x="111" y="574"/>
                  </a:lnTo>
                  <a:lnTo>
                    <a:pt x="112" y="571"/>
                  </a:lnTo>
                  <a:lnTo>
                    <a:pt x="114" y="569"/>
                  </a:lnTo>
                  <a:lnTo>
                    <a:pt x="115" y="566"/>
                  </a:lnTo>
                  <a:lnTo>
                    <a:pt x="117" y="564"/>
                  </a:lnTo>
                  <a:lnTo>
                    <a:pt x="118" y="561"/>
                  </a:lnTo>
                  <a:lnTo>
                    <a:pt x="120" y="559"/>
                  </a:lnTo>
                  <a:lnTo>
                    <a:pt x="121" y="556"/>
                  </a:lnTo>
                  <a:lnTo>
                    <a:pt x="123" y="553"/>
                  </a:lnTo>
                  <a:lnTo>
                    <a:pt x="124" y="551"/>
                  </a:lnTo>
                  <a:lnTo>
                    <a:pt x="126" y="548"/>
                  </a:lnTo>
                  <a:lnTo>
                    <a:pt x="127" y="546"/>
                  </a:lnTo>
                  <a:lnTo>
                    <a:pt x="129" y="543"/>
                  </a:lnTo>
                  <a:lnTo>
                    <a:pt x="130" y="541"/>
                  </a:lnTo>
                  <a:lnTo>
                    <a:pt x="132" y="538"/>
                  </a:lnTo>
                  <a:lnTo>
                    <a:pt x="133" y="536"/>
                  </a:lnTo>
                  <a:lnTo>
                    <a:pt x="135" y="533"/>
                  </a:lnTo>
                  <a:lnTo>
                    <a:pt x="136" y="530"/>
                  </a:lnTo>
                  <a:lnTo>
                    <a:pt x="138" y="528"/>
                  </a:lnTo>
                  <a:lnTo>
                    <a:pt x="139" y="525"/>
                  </a:lnTo>
                  <a:lnTo>
                    <a:pt x="141" y="523"/>
                  </a:lnTo>
                  <a:lnTo>
                    <a:pt x="142" y="520"/>
                  </a:lnTo>
                  <a:lnTo>
                    <a:pt x="144" y="518"/>
                  </a:lnTo>
                  <a:lnTo>
                    <a:pt x="145" y="515"/>
                  </a:lnTo>
                  <a:lnTo>
                    <a:pt x="147" y="513"/>
                  </a:lnTo>
                  <a:lnTo>
                    <a:pt x="148" y="510"/>
                  </a:lnTo>
                  <a:lnTo>
                    <a:pt x="150" y="508"/>
                  </a:lnTo>
                  <a:lnTo>
                    <a:pt x="151" y="505"/>
                  </a:lnTo>
                  <a:lnTo>
                    <a:pt x="153" y="502"/>
                  </a:lnTo>
                  <a:lnTo>
                    <a:pt x="154" y="500"/>
                  </a:lnTo>
                  <a:lnTo>
                    <a:pt x="156" y="497"/>
                  </a:lnTo>
                  <a:lnTo>
                    <a:pt x="157" y="495"/>
                  </a:lnTo>
                  <a:lnTo>
                    <a:pt x="159" y="492"/>
                  </a:lnTo>
                  <a:lnTo>
                    <a:pt x="160" y="490"/>
                  </a:lnTo>
                  <a:lnTo>
                    <a:pt x="162" y="487"/>
                  </a:lnTo>
                  <a:lnTo>
                    <a:pt x="163" y="485"/>
                  </a:lnTo>
                  <a:lnTo>
                    <a:pt x="165" y="482"/>
                  </a:lnTo>
                  <a:lnTo>
                    <a:pt x="166" y="479"/>
                  </a:lnTo>
                  <a:lnTo>
                    <a:pt x="168" y="477"/>
                  </a:lnTo>
                  <a:lnTo>
                    <a:pt x="169" y="474"/>
                  </a:lnTo>
                  <a:lnTo>
                    <a:pt x="171" y="472"/>
                  </a:lnTo>
                  <a:lnTo>
                    <a:pt x="172" y="469"/>
                  </a:lnTo>
                  <a:lnTo>
                    <a:pt x="174" y="467"/>
                  </a:lnTo>
                  <a:lnTo>
                    <a:pt x="175" y="464"/>
                  </a:lnTo>
                  <a:lnTo>
                    <a:pt x="177" y="462"/>
                  </a:lnTo>
                  <a:lnTo>
                    <a:pt x="178" y="459"/>
                  </a:lnTo>
                  <a:lnTo>
                    <a:pt x="180" y="457"/>
                  </a:lnTo>
                  <a:lnTo>
                    <a:pt x="181" y="454"/>
                  </a:lnTo>
                  <a:lnTo>
                    <a:pt x="183" y="451"/>
                  </a:lnTo>
                  <a:lnTo>
                    <a:pt x="184" y="449"/>
                  </a:lnTo>
                  <a:lnTo>
                    <a:pt x="186" y="446"/>
                  </a:lnTo>
                  <a:lnTo>
                    <a:pt x="187" y="444"/>
                  </a:lnTo>
                  <a:lnTo>
                    <a:pt x="189" y="441"/>
                  </a:lnTo>
                  <a:lnTo>
                    <a:pt x="190" y="439"/>
                  </a:lnTo>
                  <a:lnTo>
                    <a:pt x="192" y="436"/>
                  </a:lnTo>
                  <a:lnTo>
                    <a:pt x="193" y="434"/>
                  </a:lnTo>
                  <a:lnTo>
                    <a:pt x="195" y="431"/>
                  </a:lnTo>
                  <a:lnTo>
                    <a:pt x="196" y="428"/>
                  </a:lnTo>
                  <a:lnTo>
                    <a:pt x="198" y="426"/>
                  </a:lnTo>
                  <a:lnTo>
                    <a:pt x="199" y="423"/>
                  </a:lnTo>
                  <a:lnTo>
                    <a:pt x="201" y="421"/>
                  </a:lnTo>
                  <a:lnTo>
                    <a:pt x="202" y="418"/>
                  </a:lnTo>
                  <a:lnTo>
                    <a:pt x="204" y="416"/>
                  </a:lnTo>
                  <a:lnTo>
                    <a:pt x="205" y="413"/>
                  </a:lnTo>
                  <a:lnTo>
                    <a:pt x="207" y="411"/>
                  </a:lnTo>
                  <a:lnTo>
                    <a:pt x="208" y="408"/>
                  </a:lnTo>
                  <a:lnTo>
                    <a:pt x="210" y="406"/>
                  </a:lnTo>
                  <a:lnTo>
                    <a:pt x="211" y="403"/>
                  </a:lnTo>
                  <a:lnTo>
                    <a:pt x="213" y="400"/>
                  </a:lnTo>
                  <a:lnTo>
                    <a:pt x="214" y="398"/>
                  </a:lnTo>
                  <a:lnTo>
                    <a:pt x="216" y="395"/>
                  </a:lnTo>
                  <a:lnTo>
                    <a:pt x="217" y="393"/>
                  </a:lnTo>
                  <a:lnTo>
                    <a:pt x="219" y="390"/>
                  </a:lnTo>
                  <a:lnTo>
                    <a:pt x="220" y="388"/>
                  </a:lnTo>
                  <a:lnTo>
                    <a:pt x="222" y="385"/>
                  </a:lnTo>
                  <a:lnTo>
                    <a:pt x="223" y="383"/>
                  </a:lnTo>
                  <a:lnTo>
                    <a:pt x="225" y="380"/>
                  </a:lnTo>
                  <a:lnTo>
                    <a:pt x="226" y="377"/>
                  </a:lnTo>
                  <a:lnTo>
                    <a:pt x="228" y="375"/>
                  </a:lnTo>
                  <a:lnTo>
                    <a:pt x="229" y="372"/>
                  </a:lnTo>
                  <a:lnTo>
                    <a:pt x="231" y="370"/>
                  </a:lnTo>
                  <a:lnTo>
                    <a:pt x="232" y="367"/>
                  </a:lnTo>
                  <a:lnTo>
                    <a:pt x="234" y="365"/>
                  </a:lnTo>
                  <a:lnTo>
                    <a:pt x="235" y="362"/>
                  </a:lnTo>
                  <a:lnTo>
                    <a:pt x="237" y="360"/>
                  </a:lnTo>
                  <a:lnTo>
                    <a:pt x="238" y="357"/>
                  </a:lnTo>
                  <a:lnTo>
                    <a:pt x="240" y="355"/>
                  </a:lnTo>
                  <a:lnTo>
                    <a:pt x="241" y="352"/>
                  </a:lnTo>
                  <a:lnTo>
                    <a:pt x="243" y="349"/>
                  </a:lnTo>
                  <a:lnTo>
                    <a:pt x="244" y="347"/>
                  </a:lnTo>
                  <a:lnTo>
                    <a:pt x="246" y="344"/>
                  </a:lnTo>
                  <a:lnTo>
                    <a:pt x="247" y="342"/>
                  </a:lnTo>
                  <a:lnTo>
                    <a:pt x="249" y="339"/>
                  </a:lnTo>
                  <a:lnTo>
                    <a:pt x="250" y="337"/>
                  </a:lnTo>
                  <a:lnTo>
                    <a:pt x="252" y="334"/>
                  </a:lnTo>
                  <a:lnTo>
                    <a:pt x="253" y="332"/>
                  </a:lnTo>
                  <a:lnTo>
                    <a:pt x="255" y="329"/>
                  </a:lnTo>
                  <a:lnTo>
                    <a:pt x="256" y="327"/>
                  </a:lnTo>
                  <a:lnTo>
                    <a:pt x="258" y="324"/>
                  </a:lnTo>
                  <a:lnTo>
                    <a:pt x="259" y="321"/>
                  </a:lnTo>
                  <a:lnTo>
                    <a:pt x="261" y="319"/>
                  </a:lnTo>
                  <a:lnTo>
                    <a:pt x="262" y="316"/>
                  </a:lnTo>
                  <a:lnTo>
                    <a:pt x="264" y="314"/>
                  </a:lnTo>
                  <a:lnTo>
                    <a:pt x="265" y="311"/>
                  </a:lnTo>
                  <a:lnTo>
                    <a:pt x="267" y="309"/>
                  </a:lnTo>
                  <a:lnTo>
                    <a:pt x="268" y="306"/>
                  </a:lnTo>
                  <a:lnTo>
                    <a:pt x="270" y="304"/>
                  </a:lnTo>
                  <a:lnTo>
                    <a:pt x="271" y="301"/>
                  </a:lnTo>
                  <a:lnTo>
                    <a:pt x="273" y="298"/>
                  </a:lnTo>
                  <a:lnTo>
                    <a:pt x="274" y="296"/>
                  </a:lnTo>
                  <a:lnTo>
                    <a:pt x="276" y="293"/>
                  </a:lnTo>
                  <a:lnTo>
                    <a:pt x="277" y="291"/>
                  </a:lnTo>
                  <a:lnTo>
                    <a:pt x="279" y="288"/>
                  </a:lnTo>
                  <a:lnTo>
                    <a:pt x="280" y="286"/>
                  </a:lnTo>
                  <a:lnTo>
                    <a:pt x="282" y="283"/>
                  </a:lnTo>
                  <a:lnTo>
                    <a:pt x="283" y="281"/>
                  </a:lnTo>
                  <a:lnTo>
                    <a:pt x="285" y="278"/>
                  </a:lnTo>
                  <a:lnTo>
                    <a:pt x="286" y="275"/>
                  </a:lnTo>
                  <a:lnTo>
                    <a:pt x="288" y="273"/>
                  </a:lnTo>
                  <a:lnTo>
                    <a:pt x="289" y="270"/>
                  </a:lnTo>
                  <a:lnTo>
                    <a:pt x="291" y="268"/>
                  </a:lnTo>
                  <a:lnTo>
                    <a:pt x="292" y="265"/>
                  </a:lnTo>
                  <a:lnTo>
                    <a:pt x="294" y="263"/>
                  </a:lnTo>
                  <a:lnTo>
                    <a:pt x="295" y="260"/>
                  </a:lnTo>
                  <a:lnTo>
                    <a:pt x="297" y="258"/>
                  </a:lnTo>
                  <a:lnTo>
                    <a:pt x="298" y="255"/>
                  </a:lnTo>
                  <a:lnTo>
                    <a:pt x="300" y="253"/>
                  </a:lnTo>
                  <a:lnTo>
                    <a:pt x="301" y="250"/>
                  </a:lnTo>
                  <a:lnTo>
                    <a:pt x="303" y="247"/>
                  </a:lnTo>
                  <a:lnTo>
                    <a:pt x="304" y="245"/>
                  </a:lnTo>
                  <a:lnTo>
                    <a:pt x="306" y="242"/>
                  </a:lnTo>
                  <a:lnTo>
                    <a:pt x="307" y="240"/>
                  </a:lnTo>
                  <a:lnTo>
                    <a:pt x="309" y="237"/>
                  </a:lnTo>
                  <a:lnTo>
                    <a:pt x="310" y="235"/>
                  </a:lnTo>
                  <a:lnTo>
                    <a:pt x="312" y="232"/>
                  </a:lnTo>
                  <a:lnTo>
                    <a:pt x="313" y="230"/>
                  </a:lnTo>
                  <a:lnTo>
                    <a:pt x="315" y="227"/>
                  </a:lnTo>
                  <a:lnTo>
                    <a:pt x="316" y="224"/>
                  </a:lnTo>
                  <a:lnTo>
                    <a:pt x="318" y="222"/>
                  </a:lnTo>
                  <a:lnTo>
                    <a:pt x="319" y="219"/>
                  </a:lnTo>
                  <a:lnTo>
                    <a:pt x="321" y="217"/>
                  </a:lnTo>
                  <a:lnTo>
                    <a:pt x="322" y="214"/>
                  </a:lnTo>
                  <a:lnTo>
                    <a:pt x="324" y="212"/>
                  </a:lnTo>
                  <a:lnTo>
                    <a:pt x="325" y="209"/>
                  </a:lnTo>
                  <a:lnTo>
                    <a:pt x="327" y="207"/>
                  </a:lnTo>
                  <a:lnTo>
                    <a:pt x="328" y="204"/>
                  </a:lnTo>
                  <a:lnTo>
                    <a:pt x="330" y="202"/>
                  </a:lnTo>
                  <a:lnTo>
                    <a:pt x="331" y="199"/>
                  </a:lnTo>
                  <a:lnTo>
                    <a:pt x="333" y="196"/>
                  </a:lnTo>
                  <a:lnTo>
                    <a:pt x="334" y="194"/>
                  </a:lnTo>
                  <a:lnTo>
                    <a:pt x="336" y="191"/>
                  </a:lnTo>
                  <a:lnTo>
                    <a:pt x="337" y="189"/>
                  </a:lnTo>
                  <a:lnTo>
                    <a:pt x="339" y="186"/>
                  </a:lnTo>
                  <a:lnTo>
                    <a:pt x="340" y="184"/>
                  </a:lnTo>
                  <a:lnTo>
                    <a:pt x="342" y="181"/>
                  </a:lnTo>
                  <a:lnTo>
                    <a:pt x="343" y="179"/>
                  </a:lnTo>
                  <a:lnTo>
                    <a:pt x="345" y="176"/>
                  </a:lnTo>
                  <a:lnTo>
                    <a:pt x="346" y="173"/>
                  </a:lnTo>
                  <a:lnTo>
                    <a:pt x="348" y="171"/>
                  </a:lnTo>
                  <a:lnTo>
                    <a:pt x="349" y="168"/>
                  </a:lnTo>
                  <a:lnTo>
                    <a:pt x="351" y="166"/>
                  </a:lnTo>
                  <a:lnTo>
                    <a:pt x="352" y="163"/>
                  </a:lnTo>
                  <a:lnTo>
                    <a:pt x="354" y="161"/>
                  </a:lnTo>
                  <a:lnTo>
                    <a:pt x="355" y="158"/>
                  </a:lnTo>
                  <a:lnTo>
                    <a:pt x="357" y="156"/>
                  </a:lnTo>
                  <a:lnTo>
                    <a:pt x="358" y="153"/>
                  </a:lnTo>
                  <a:lnTo>
                    <a:pt x="360" y="151"/>
                  </a:lnTo>
                  <a:lnTo>
                    <a:pt x="361" y="148"/>
                  </a:lnTo>
                  <a:lnTo>
                    <a:pt x="363" y="145"/>
                  </a:lnTo>
                  <a:lnTo>
                    <a:pt x="364" y="143"/>
                  </a:lnTo>
                  <a:lnTo>
                    <a:pt x="366" y="140"/>
                  </a:lnTo>
                  <a:lnTo>
                    <a:pt x="367" y="138"/>
                  </a:lnTo>
                  <a:lnTo>
                    <a:pt x="369" y="135"/>
                  </a:lnTo>
                  <a:lnTo>
                    <a:pt x="370" y="133"/>
                  </a:lnTo>
                  <a:lnTo>
                    <a:pt x="372" y="130"/>
                  </a:lnTo>
                  <a:lnTo>
                    <a:pt x="373" y="128"/>
                  </a:lnTo>
                  <a:lnTo>
                    <a:pt x="375" y="125"/>
                  </a:lnTo>
                  <a:lnTo>
                    <a:pt x="376" y="122"/>
                  </a:lnTo>
                  <a:lnTo>
                    <a:pt x="378" y="120"/>
                  </a:lnTo>
                  <a:lnTo>
                    <a:pt x="379" y="117"/>
                  </a:lnTo>
                  <a:lnTo>
                    <a:pt x="381" y="115"/>
                  </a:lnTo>
                  <a:lnTo>
                    <a:pt x="382" y="112"/>
                  </a:lnTo>
                  <a:lnTo>
                    <a:pt x="384" y="110"/>
                  </a:lnTo>
                  <a:lnTo>
                    <a:pt x="385" y="107"/>
                  </a:lnTo>
                  <a:lnTo>
                    <a:pt x="387" y="105"/>
                  </a:lnTo>
                  <a:lnTo>
                    <a:pt x="388" y="102"/>
                  </a:lnTo>
                  <a:lnTo>
                    <a:pt x="390" y="100"/>
                  </a:lnTo>
                  <a:lnTo>
                    <a:pt x="391" y="97"/>
                  </a:lnTo>
                  <a:lnTo>
                    <a:pt x="393" y="94"/>
                  </a:lnTo>
                  <a:lnTo>
                    <a:pt x="394" y="92"/>
                  </a:lnTo>
                  <a:lnTo>
                    <a:pt x="396" y="89"/>
                  </a:lnTo>
                  <a:lnTo>
                    <a:pt x="397" y="87"/>
                  </a:lnTo>
                  <a:lnTo>
                    <a:pt x="399" y="84"/>
                  </a:lnTo>
                  <a:lnTo>
                    <a:pt x="400" y="82"/>
                  </a:lnTo>
                  <a:lnTo>
                    <a:pt x="402" y="79"/>
                  </a:lnTo>
                  <a:lnTo>
                    <a:pt x="403" y="77"/>
                  </a:lnTo>
                  <a:lnTo>
                    <a:pt x="405" y="74"/>
                  </a:lnTo>
                  <a:lnTo>
                    <a:pt x="406" y="71"/>
                  </a:lnTo>
                  <a:lnTo>
                    <a:pt x="408" y="69"/>
                  </a:lnTo>
                  <a:lnTo>
                    <a:pt x="409" y="66"/>
                  </a:lnTo>
                  <a:lnTo>
                    <a:pt x="411" y="64"/>
                  </a:lnTo>
                  <a:lnTo>
                    <a:pt x="412" y="61"/>
                  </a:lnTo>
                  <a:lnTo>
                    <a:pt x="414" y="59"/>
                  </a:lnTo>
                  <a:lnTo>
                    <a:pt x="415" y="56"/>
                  </a:lnTo>
                  <a:lnTo>
                    <a:pt x="417" y="54"/>
                  </a:lnTo>
                  <a:lnTo>
                    <a:pt x="418" y="51"/>
                  </a:lnTo>
                  <a:lnTo>
                    <a:pt x="420" y="48"/>
                  </a:lnTo>
                  <a:lnTo>
                    <a:pt x="421" y="46"/>
                  </a:lnTo>
                  <a:lnTo>
                    <a:pt x="423" y="43"/>
                  </a:lnTo>
                  <a:lnTo>
                    <a:pt x="424" y="41"/>
                  </a:lnTo>
                  <a:lnTo>
                    <a:pt x="426" y="38"/>
                  </a:lnTo>
                  <a:lnTo>
                    <a:pt x="427" y="36"/>
                  </a:lnTo>
                  <a:lnTo>
                    <a:pt x="429" y="33"/>
                  </a:lnTo>
                  <a:lnTo>
                    <a:pt x="430" y="31"/>
                  </a:lnTo>
                  <a:lnTo>
                    <a:pt x="432" y="28"/>
                  </a:lnTo>
                  <a:lnTo>
                    <a:pt x="433" y="26"/>
                  </a:lnTo>
                  <a:lnTo>
                    <a:pt x="435" y="23"/>
                  </a:lnTo>
                  <a:lnTo>
                    <a:pt x="436" y="20"/>
                  </a:lnTo>
                  <a:lnTo>
                    <a:pt x="438" y="18"/>
                  </a:lnTo>
                  <a:lnTo>
                    <a:pt x="439" y="15"/>
                  </a:lnTo>
                  <a:lnTo>
                    <a:pt x="441" y="13"/>
                  </a:lnTo>
                  <a:lnTo>
                    <a:pt x="442" y="10"/>
                  </a:lnTo>
                  <a:lnTo>
                    <a:pt x="444" y="8"/>
                  </a:lnTo>
                  <a:lnTo>
                    <a:pt x="445" y="5"/>
                  </a:lnTo>
                  <a:lnTo>
                    <a:pt x="447" y="3"/>
                  </a:lnTo>
                  <a:lnTo>
                    <a:pt x="448" y="0"/>
                  </a:lnTo>
                </a:path>
              </a:pathLst>
            </a:custGeom>
            <a:noFill/>
            <a:ln w="13970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69" name="Freeform 868"/>
            <p:cNvSpPr>
              <a:spLocks/>
            </p:cNvSpPr>
            <p:nvPr/>
          </p:nvSpPr>
          <p:spPr bwMode="auto">
            <a:xfrm>
              <a:off x="1435735" y="1092200"/>
              <a:ext cx="3251200" cy="1682750"/>
            </a:xfrm>
            <a:custGeom>
              <a:avLst/>
              <a:gdLst>
                <a:gd name="T0" fmla="*/ 935 w 937"/>
                <a:gd name="T1" fmla="*/ 274 h 485"/>
                <a:gd name="T2" fmla="*/ 927 w 937"/>
                <a:gd name="T3" fmla="*/ 300 h 485"/>
                <a:gd name="T4" fmla="*/ 914 w 937"/>
                <a:gd name="T5" fmla="*/ 326 h 485"/>
                <a:gd name="T6" fmla="*/ 895 w 937"/>
                <a:gd name="T7" fmla="*/ 350 h 485"/>
                <a:gd name="T8" fmla="*/ 871 w 937"/>
                <a:gd name="T9" fmla="*/ 373 h 485"/>
                <a:gd name="T10" fmla="*/ 843 w 937"/>
                <a:gd name="T11" fmla="*/ 395 h 485"/>
                <a:gd name="T12" fmla="*/ 809 w 937"/>
                <a:gd name="T13" fmla="*/ 415 h 485"/>
                <a:gd name="T14" fmla="*/ 772 w 937"/>
                <a:gd name="T15" fmla="*/ 433 h 485"/>
                <a:gd name="T16" fmla="*/ 731 w 937"/>
                <a:gd name="T17" fmla="*/ 448 h 485"/>
                <a:gd name="T18" fmla="*/ 687 w 937"/>
                <a:gd name="T19" fmla="*/ 461 h 485"/>
                <a:gd name="T20" fmla="*/ 640 w 937"/>
                <a:gd name="T21" fmla="*/ 471 h 485"/>
                <a:gd name="T22" fmla="*/ 591 w 937"/>
                <a:gd name="T23" fmla="*/ 479 h 485"/>
                <a:gd name="T24" fmla="*/ 540 w 937"/>
                <a:gd name="T25" fmla="*/ 483 h 485"/>
                <a:gd name="T26" fmla="*/ 489 w 937"/>
                <a:gd name="T27" fmla="*/ 485 h 485"/>
                <a:gd name="T28" fmla="*/ 437 w 937"/>
                <a:gd name="T29" fmla="*/ 484 h 485"/>
                <a:gd name="T30" fmla="*/ 386 w 937"/>
                <a:gd name="T31" fmla="*/ 480 h 485"/>
                <a:gd name="T32" fmla="*/ 336 w 937"/>
                <a:gd name="T33" fmla="*/ 473 h 485"/>
                <a:gd name="T34" fmla="*/ 287 w 937"/>
                <a:gd name="T35" fmla="*/ 463 h 485"/>
                <a:gd name="T36" fmla="*/ 240 w 937"/>
                <a:gd name="T37" fmla="*/ 450 h 485"/>
                <a:gd name="T38" fmla="*/ 197 w 937"/>
                <a:gd name="T39" fmla="*/ 435 h 485"/>
                <a:gd name="T40" fmla="*/ 156 w 937"/>
                <a:gd name="T41" fmla="*/ 418 h 485"/>
                <a:gd name="T42" fmla="*/ 120 w 937"/>
                <a:gd name="T43" fmla="*/ 399 h 485"/>
                <a:gd name="T44" fmla="*/ 87 w 937"/>
                <a:gd name="T45" fmla="*/ 377 h 485"/>
                <a:gd name="T46" fmla="*/ 60 w 937"/>
                <a:gd name="T47" fmla="*/ 354 h 485"/>
                <a:gd name="T48" fmla="*/ 37 w 937"/>
                <a:gd name="T49" fmla="*/ 330 h 485"/>
                <a:gd name="T50" fmla="*/ 19 w 937"/>
                <a:gd name="T51" fmla="*/ 304 h 485"/>
                <a:gd name="T52" fmla="*/ 7 w 937"/>
                <a:gd name="T53" fmla="*/ 278 h 485"/>
                <a:gd name="T54" fmla="*/ 1 w 937"/>
                <a:gd name="T55" fmla="*/ 252 h 485"/>
                <a:gd name="T56" fmla="*/ 0 w 937"/>
                <a:gd name="T57" fmla="*/ 225 h 485"/>
                <a:gd name="T58" fmla="*/ 5 w 937"/>
                <a:gd name="T59" fmla="*/ 199 h 485"/>
                <a:gd name="T60" fmla="*/ 15 w 937"/>
                <a:gd name="T61" fmla="*/ 173 h 485"/>
                <a:gd name="T62" fmla="*/ 31 w 937"/>
                <a:gd name="T63" fmla="*/ 148 h 485"/>
                <a:gd name="T64" fmla="*/ 53 w 937"/>
                <a:gd name="T65" fmla="*/ 124 h 485"/>
                <a:gd name="T66" fmla="*/ 79 w 937"/>
                <a:gd name="T67" fmla="*/ 101 h 485"/>
                <a:gd name="T68" fmla="*/ 110 w 937"/>
                <a:gd name="T69" fmla="*/ 80 h 485"/>
                <a:gd name="T70" fmla="*/ 146 w 937"/>
                <a:gd name="T71" fmla="*/ 62 h 485"/>
                <a:gd name="T72" fmla="*/ 185 w 937"/>
                <a:gd name="T73" fmla="*/ 45 h 485"/>
                <a:gd name="T74" fmla="*/ 228 w 937"/>
                <a:gd name="T75" fmla="*/ 31 h 485"/>
                <a:gd name="T76" fmla="*/ 273 w 937"/>
                <a:gd name="T77" fmla="*/ 19 h 485"/>
                <a:gd name="T78" fmla="*/ 321 w 937"/>
                <a:gd name="T79" fmla="*/ 10 h 485"/>
                <a:gd name="T80" fmla="*/ 371 w 937"/>
                <a:gd name="T81" fmla="*/ 4 h 485"/>
                <a:gd name="T82" fmla="*/ 422 w 937"/>
                <a:gd name="T83" fmla="*/ 1 h 485"/>
                <a:gd name="T84" fmla="*/ 474 w 937"/>
                <a:gd name="T85" fmla="*/ 1 h 485"/>
                <a:gd name="T86" fmla="*/ 525 w 937"/>
                <a:gd name="T87" fmla="*/ 3 h 485"/>
                <a:gd name="T88" fmla="*/ 576 w 937"/>
                <a:gd name="T89" fmla="*/ 9 h 485"/>
                <a:gd name="T90" fmla="*/ 626 w 937"/>
                <a:gd name="T91" fmla="*/ 17 h 485"/>
                <a:gd name="T92" fmla="*/ 673 w 937"/>
                <a:gd name="T93" fmla="*/ 29 h 485"/>
                <a:gd name="T94" fmla="*/ 718 w 937"/>
                <a:gd name="T95" fmla="*/ 42 h 485"/>
                <a:gd name="T96" fmla="*/ 761 w 937"/>
                <a:gd name="T97" fmla="*/ 59 h 485"/>
                <a:gd name="T98" fmla="*/ 799 w 937"/>
                <a:gd name="T99" fmla="*/ 77 h 485"/>
                <a:gd name="T100" fmla="*/ 834 w 937"/>
                <a:gd name="T101" fmla="*/ 97 h 485"/>
                <a:gd name="T102" fmla="*/ 864 w 937"/>
                <a:gd name="T103" fmla="*/ 120 h 485"/>
                <a:gd name="T104" fmla="*/ 889 w 937"/>
                <a:gd name="T105" fmla="*/ 143 h 485"/>
                <a:gd name="T106" fmla="*/ 909 w 937"/>
                <a:gd name="T107" fmla="*/ 168 h 485"/>
                <a:gd name="T108" fmla="*/ 924 w 937"/>
                <a:gd name="T109" fmla="*/ 194 h 485"/>
                <a:gd name="T110" fmla="*/ 933 w 937"/>
                <a:gd name="T111" fmla="*/ 221 h 485"/>
                <a:gd name="T112" fmla="*/ 937 w 937"/>
                <a:gd name="T113" fmla="*/ 24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37" h="485">
                  <a:moveTo>
                    <a:pt x="937" y="251"/>
                  </a:moveTo>
                  <a:lnTo>
                    <a:pt x="937" y="255"/>
                  </a:lnTo>
                  <a:lnTo>
                    <a:pt x="937" y="259"/>
                  </a:lnTo>
                  <a:lnTo>
                    <a:pt x="936" y="262"/>
                  </a:lnTo>
                  <a:lnTo>
                    <a:pt x="936" y="266"/>
                  </a:lnTo>
                  <a:lnTo>
                    <a:pt x="936" y="270"/>
                  </a:lnTo>
                  <a:lnTo>
                    <a:pt x="935" y="274"/>
                  </a:lnTo>
                  <a:lnTo>
                    <a:pt x="934" y="278"/>
                  </a:lnTo>
                  <a:lnTo>
                    <a:pt x="933" y="281"/>
                  </a:lnTo>
                  <a:lnTo>
                    <a:pt x="932" y="285"/>
                  </a:lnTo>
                  <a:lnTo>
                    <a:pt x="931" y="289"/>
                  </a:lnTo>
                  <a:lnTo>
                    <a:pt x="930" y="293"/>
                  </a:lnTo>
                  <a:lnTo>
                    <a:pt x="929" y="296"/>
                  </a:lnTo>
                  <a:lnTo>
                    <a:pt x="927" y="300"/>
                  </a:lnTo>
                  <a:lnTo>
                    <a:pt x="926" y="304"/>
                  </a:lnTo>
                  <a:lnTo>
                    <a:pt x="924" y="307"/>
                  </a:lnTo>
                  <a:lnTo>
                    <a:pt x="922" y="311"/>
                  </a:lnTo>
                  <a:lnTo>
                    <a:pt x="920" y="315"/>
                  </a:lnTo>
                  <a:lnTo>
                    <a:pt x="918" y="318"/>
                  </a:lnTo>
                  <a:lnTo>
                    <a:pt x="916" y="322"/>
                  </a:lnTo>
                  <a:lnTo>
                    <a:pt x="914" y="326"/>
                  </a:lnTo>
                  <a:lnTo>
                    <a:pt x="912" y="329"/>
                  </a:lnTo>
                  <a:lnTo>
                    <a:pt x="909" y="333"/>
                  </a:lnTo>
                  <a:lnTo>
                    <a:pt x="907" y="336"/>
                  </a:lnTo>
                  <a:lnTo>
                    <a:pt x="904" y="340"/>
                  </a:lnTo>
                  <a:lnTo>
                    <a:pt x="901" y="343"/>
                  </a:lnTo>
                  <a:lnTo>
                    <a:pt x="898" y="347"/>
                  </a:lnTo>
                  <a:lnTo>
                    <a:pt x="895" y="350"/>
                  </a:lnTo>
                  <a:lnTo>
                    <a:pt x="892" y="354"/>
                  </a:lnTo>
                  <a:lnTo>
                    <a:pt x="889" y="357"/>
                  </a:lnTo>
                  <a:lnTo>
                    <a:pt x="886" y="360"/>
                  </a:lnTo>
                  <a:lnTo>
                    <a:pt x="882" y="364"/>
                  </a:lnTo>
                  <a:lnTo>
                    <a:pt x="879" y="367"/>
                  </a:lnTo>
                  <a:lnTo>
                    <a:pt x="875" y="370"/>
                  </a:lnTo>
                  <a:lnTo>
                    <a:pt x="871" y="373"/>
                  </a:lnTo>
                  <a:lnTo>
                    <a:pt x="868" y="377"/>
                  </a:lnTo>
                  <a:lnTo>
                    <a:pt x="864" y="380"/>
                  </a:lnTo>
                  <a:lnTo>
                    <a:pt x="860" y="383"/>
                  </a:lnTo>
                  <a:lnTo>
                    <a:pt x="856" y="386"/>
                  </a:lnTo>
                  <a:lnTo>
                    <a:pt x="851" y="389"/>
                  </a:lnTo>
                  <a:lnTo>
                    <a:pt x="847" y="392"/>
                  </a:lnTo>
                  <a:lnTo>
                    <a:pt x="843" y="395"/>
                  </a:lnTo>
                  <a:lnTo>
                    <a:pt x="838" y="398"/>
                  </a:lnTo>
                  <a:lnTo>
                    <a:pt x="834" y="401"/>
                  </a:lnTo>
                  <a:lnTo>
                    <a:pt x="829" y="404"/>
                  </a:lnTo>
                  <a:lnTo>
                    <a:pt x="824" y="407"/>
                  </a:lnTo>
                  <a:lnTo>
                    <a:pt x="819" y="409"/>
                  </a:lnTo>
                  <a:lnTo>
                    <a:pt x="814" y="412"/>
                  </a:lnTo>
                  <a:lnTo>
                    <a:pt x="809" y="415"/>
                  </a:lnTo>
                  <a:lnTo>
                    <a:pt x="804" y="418"/>
                  </a:lnTo>
                  <a:lnTo>
                    <a:pt x="799" y="420"/>
                  </a:lnTo>
                  <a:lnTo>
                    <a:pt x="794" y="423"/>
                  </a:lnTo>
                  <a:lnTo>
                    <a:pt x="788" y="425"/>
                  </a:lnTo>
                  <a:lnTo>
                    <a:pt x="783" y="428"/>
                  </a:lnTo>
                  <a:lnTo>
                    <a:pt x="778" y="430"/>
                  </a:lnTo>
                  <a:lnTo>
                    <a:pt x="772" y="433"/>
                  </a:lnTo>
                  <a:lnTo>
                    <a:pt x="766" y="435"/>
                  </a:lnTo>
                  <a:lnTo>
                    <a:pt x="761" y="437"/>
                  </a:lnTo>
                  <a:lnTo>
                    <a:pt x="755" y="440"/>
                  </a:lnTo>
                  <a:lnTo>
                    <a:pt x="749" y="442"/>
                  </a:lnTo>
                  <a:lnTo>
                    <a:pt x="743" y="444"/>
                  </a:lnTo>
                  <a:lnTo>
                    <a:pt x="737" y="446"/>
                  </a:lnTo>
                  <a:lnTo>
                    <a:pt x="731" y="448"/>
                  </a:lnTo>
                  <a:lnTo>
                    <a:pt x="725" y="450"/>
                  </a:lnTo>
                  <a:lnTo>
                    <a:pt x="718" y="452"/>
                  </a:lnTo>
                  <a:lnTo>
                    <a:pt x="712" y="454"/>
                  </a:lnTo>
                  <a:lnTo>
                    <a:pt x="706" y="456"/>
                  </a:lnTo>
                  <a:lnTo>
                    <a:pt x="699" y="458"/>
                  </a:lnTo>
                  <a:lnTo>
                    <a:pt x="693" y="459"/>
                  </a:lnTo>
                  <a:lnTo>
                    <a:pt x="687" y="461"/>
                  </a:lnTo>
                  <a:lnTo>
                    <a:pt x="680" y="463"/>
                  </a:lnTo>
                  <a:lnTo>
                    <a:pt x="673" y="464"/>
                  </a:lnTo>
                  <a:lnTo>
                    <a:pt x="667" y="466"/>
                  </a:lnTo>
                  <a:lnTo>
                    <a:pt x="660" y="467"/>
                  </a:lnTo>
                  <a:lnTo>
                    <a:pt x="653" y="469"/>
                  </a:lnTo>
                  <a:lnTo>
                    <a:pt x="646" y="470"/>
                  </a:lnTo>
                  <a:lnTo>
                    <a:pt x="640" y="471"/>
                  </a:lnTo>
                  <a:lnTo>
                    <a:pt x="633" y="472"/>
                  </a:lnTo>
                  <a:lnTo>
                    <a:pt x="626" y="474"/>
                  </a:lnTo>
                  <a:lnTo>
                    <a:pt x="619" y="475"/>
                  </a:lnTo>
                  <a:lnTo>
                    <a:pt x="612" y="476"/>
                  </a:lnTo>
                  <a:lnTo>
                    <a:pt x="605" y="477"/>
                  </a:lnTo>
                  <a:lnTo>
                    <a:pt x="598" y="478"/>
                  </a:lnTo>
                  <a:lnTo>
                    <a:pt x="591" y="479"/>
                  </a:lnTo>
                  <a:lnTo>
                    <a:pt x="583" y="480"/>
                  </a:lnTo>
                  <a:lnTo>
                    <a:pt x="576" y="480"/>
                  </a:lnTo>
                  <a:lnTo>
                    <a:pt x="569" y="481"/>
                  </a:lnTo>
                  <a:lnTo>
                    <a:pt x="562" y="482"/>
                  </a:lnTo>
                  <a:lnTo>
                    <a:pt x="555" y="482"/>
                  </a:lnTo>
                  <a:lnTo>
                    <a:pt x="547" y="483"/>
                  </a:lnTo>
                  <a:lnTo>
                    <a:pt x="540" y="483"/>
                  </a:lnTo>
                  <a:lnTo>
                    <a:pt x="533" y="484"/>
                  </a:lnTo>
                  <a:lnTo>
                    <a:pt x="525" y="484"/>
                  </a:lnTo>
                  <a:lnTo>
                    <a:pt x="518" y="484"/>
                  </a:lnTo>
                  <a:lnTo>
                    <a:pt x="511" y="485"/>
                  </a:lnTo>
                  <a:lnTo>
                    <a:pt x="503" y="485"/>
                  </a:lnTo>
                  <a:lnTo>
                    <a:pt x="496" y="485"/>
                  </a:lnTo>
                  <a:lnTo>
                    <a:pt x="489" y="485"/>
                  </a:lnTo>
                  <a:lnTo>
                    <a:pt x="481" y="485"/>
                  </a:lnTo>
                  <a:lnTo>
                    <a:pt x="474" y="485"/>
                  </a:lnTo>
                  <a:lnTo>
                    <a:pt x="467" y="485"/>
                  </a:lnTo>
                  <a:lnTo>
                    <a:pt x="459" y="485"/>
                  </a:lnTo>
                  <a:lnTo>
                    <a:pt x="452" y="485"/>
                  </a:lnTo>
                  <a:lnTo>
                    <a:pt x="444" y="484"/>
                  </a:lnTo>
                  <a:lnTo>
                    <a:pt x="437" y="484"/>
                  </a:lnTo>
                  <a:lnTo>
                    <a:pt x="430" y="483"/>
                  </a:lnTo>
                  <a:lnTo>
                    <a:pt x="422" y="483"/>
                  </a:lnTo>
                  <a:lnTo>
                    <a:pt x="415" y="482"/>
                  </a:lnTo>
                  <a:lnTo>
                    <a:pt x="408" y="482"/>
                  </a:lnTo>
                  <a:lnTo>
                    <a:pt x="400" y="481"/>
                  </a:lnTo>
                  <a:lnTo>
                    <a:pt x="393" y="481"/>
                  </a:lnTo>
                  <a:lnTo>
                    <a:pt x="386" y="480"/>
                  </a:lnTo>
                  <a:lnTo>
                    <a:pt x="379" y="479"/>
                  </a:lnTo>
                  <a:lnTo>
                    <a:pt x="371" y="478"/>
                  </a:lnTo>
                  <a:lnTo>
                    <a:pt x="364" y="477"/>
                  </a:lnTo>
                  <a:lnTo>
                    <a:pt x="357" y="476"/>
                  </a:lnTo>
                  <a:lnTo>
                    <a:pt x="350" y="475"/>
                  </a:lnTo>
                  <a:lnTo>
                    <a:pt x="343" y="474"/>
                  </a:lnTo>
                  <a:lnTo>
                    <a:pt x="336" y="473"/>
                  </a:lnTo>
                  <a:lnTo>
                    <a:pt x="328" y="471"/>
                  </a:lnTo>
                  <a:lnTo>
                    <a:pt x="321" y="470"/>
                  </a:lnTo>
                  <a:lnTo>
                    <a:pt x="314" y="469"/>
                  </a:lnTo>
                  <a:lnTo>
                    <a:pt x="308" y="467"/>
                  </a:lnTo>
                  <a:lnTo>
                    <a:pt x="301" y="466"/>
                  </a:lnTo>
                  <a:lnTo>
                    <a:pt x="294" y="464"/>
                  </a:lnTo>
                  <a:lnTo>
                    <a:pt x="287" y="463"/>
                  </a:lnTo>
                  <a:lnTo>
                    <a:pt x="280" y="461"/>
                  </a:lnTo>
                  <a:lnTo>
                    <a:pt x="273" y="460"/>
                  </a:lnTo>
                  <a:lnTo>
                    <a:pt x="267" y="458"/>
                  </a:lnTo>
                  <a:lnTo>
                    <a:pt x="260" y="456"/>
                  </a:lnTo>
                  <a:lnTo>
                    <a:pt x="253" y="454"/>
                  </a:lnTo>
                  <a:lnTo>
                    <a:pt x="247" y="452"/>
                  </a:lnTo>
                  <a:lnTo>
                    <a:pt x="240" y="450"/>
                  </a:lnTo>
                  <a:lnTo>
                    <a:pt x="234" y="448"/>
                  </a:lnTo>
                  <a:lnTo>
                    <a:pt x="228" y="446"/>
                  </a:lnTo>
                  <a:lnTo>
                    <a:pt x="221" y="444"/>
                  </a:lnTo>
                  <a:lnTo>
                    <a:pt x="215" y="442"/>
                  </a:lnTo>
                  <a:lnTo>
                    <a:pt x="209" y="440"/>
                  </a:lnTo>
                  <a:lnTo>
                    <a:pt x="203" y="438"/>
                  </a:lnTo>
                  <a:lnTo>
                    <a:pt x="197" y="435"/>
                  </a:lnTo>
                  <a:lnTo>
                    <a:pt x="191" y="433"/>
                  </a:lnTo>
                  <a:lnTo>
                    <a:pt x="185" y="431"/>
                  </a:lnTo>
                  <a:lnTo>
                    <a:pt x="179" y="428"/>
                  </a:lnTo>
                  <a:lnTo>
                    <a:pt x="173" y="426"/>
                  </a:lnTo>
                  <a:lnTo>
                    <a:pt x="168" y="423"/>
                  </a:lnTo>
                  <a:lnTo>
                    <a:pt x="162" y="421"/>
                  </a:lnTo>
                  <a:lnTo>
                    <a:pt x="156" y="418"/>
                  </a:lnTo>
                  <a:lnTo>
                    <a:pt x="151" y="415"/>
                  </a:lnTo>
                  <a:lnTo>
                    <a:pt x="146" y="413"/>
                  </a:lnTo>
                  <a:lnTo>
                    <a:pt x="140" y="410"/>
                  </a:lnTo>
                  <a:lnTo>
                    <a:pt x="135" y="407"/>
                  </a:lnTo>
                  <a:lnTo>
                    <a:pt x="130" y="404"/>
                  </a:lnTo>
                  <a:lnTo>
                    <a:pt x="125" y="401"/>
                  </a:lnTo>
                  <a:lnTo>
                    <a:pt x="120" y="399"/>
                  </a:lnTo>
                  <a:lnTo>
                    <a:pt x="115" y="396"/>
                  </a:lnTo>
                  <a:lnTo>
                    <a:pt x="110" y="393"/>
                  </a:lnTo>
                  <a:lnTo>
                    <a:pt x="105" y="390"/>
                  </a:lnTo>
                  <a:lnTo>
                    <a:pt x="101" y="387"/>
                  </a:lnTo>
                  <a:lnTo>
                    <a:pt x="96" y="384"/>
                  </a:lnTo>
                  <a:lnTo>
                    <a:pt x="92" y="380"/>
                  </a:lnTo>
                  <a:lnTo>
                    <a:pt x="87" y="377"/>
                  </a:lnTo>
                  <a:lnTo>
                    <a:pt x="83" y="374"/>
                  </a:lnTo>
                  <a:lnTo>
                    <a:pt x="79" y="371"/>
                  </a:lnTo>
                  <a:lnTo>
                    <a:pt x="75" y="368"/>
                  </a:lnTo>
                  <a:lnTo>
                    <a:pt x="71" y="364"/>
                  </a:lnTo>
                  <a:lnTo>
                    <a:pt x="67" y="361"/>
                  </a:lnTo>
                  <a:lnTo>
                    <a:pt x="63" y="358"/>
                  </a:lnTo>
                  <a:lnTo>
                    <a:pt x="60" y="354"/>
                  </a:lnTo>
                  <a:lnTo>
                    <a:pt x="56" y="351"/>
                  </a:lnTo>
                  <a:lnTo>
                    <a:pt x="53" y="347"/>
                  </a:lnTo>
                  <a:lnTo>
                    <a:pt x="49" y="344"/>
                  </a:lnTo>
                  <a:lnTo>
                    <a:pt x="46" y="340"/>
                  </a:lnTo>
                  <a:lnTo>
                    <a:pt x="43" y="337"/>
                  </a:lnTo>
                  <a:lnTo>
                    <a:pt x="40" y="333"/>
                  </a:lnTo>
                  <a:lnTo>
                    <a:pt x="37" y="330"/>
                  </a:lnTo>
                  <a:lnTo>
                    <a:pt x="34" y="326"/>
                  </a:lnTo>
                  <a:lnTo>
                    <a:pt x="31" y="323"/>
                  </a:lnTo>
                  <a:lnTo>
                    <a:pt x="29" y="319"/>
                  </a:lnTo>
                  <a:lnTo>
                    <a:pt x="26" y="315"/>
                  </a:lnTo>
                  <a:lnTo>
                    <a:pt x="24" y="312"/>
                  </a:lnTo>
                  <a:lnTo>
                    <a:pt x="22" y="308"/>
                  </a:lnTo>
                  <a:lnTo>
                    <a:pt x="19" y="304"/>
                  </a:lnTo>
                  <a:lnTo>
                    <a:pt x="17" y="301"/>
                  </a:lnTo>
                  <a:lnTo>
                    <a:pt x="15" y="297"/>
                  </a:lnTo>
                  <a:lnTo>
                    <a:pt x="14" y="293"/>
                  </a:lnTo>
                  <a:lnTo>
                    <a:pt x="12" y="290"/>
                  </a:lnTo>
                  <a:lnTo>
                    <a:pt x="10" y="286"/>
                  </a:lnTo>
                  <a:lnTo>
                    <a:pt x="9" y="282"/>
                  </a:lnTo>
                  <a:lnTo>
                    <a:pt x="7" y="278"/>
                  </a:lnTo>
                  <a:lnTo>
                    <a:pt x="6" y="275"/>
                  </a:lnTo>
                  <a:lnTo>
                    <a:pt x="5" y="271"/>
                  </a:lnTo>
                  <a:lnTo>
                    <a:pt x="4" y="267"/>
                  </a:lnTo>
                  <a:lnTo>
                    <a:pt x="3" y="263"/>
                  </a:lnTo>
                  <a:lnTo>
                    <a:pt x="2" y="259"/>
                  </a:lnTo>
                  <a:lnTo>
                    <a:pt x="1" y="256"/>
                  </a:lnTo>
                  <a:lnTo>
                    <a:pt x="1" y="252"/>
                  </a:lnTo>
                  <a:lnTo>
                    <a:pt x="0" y="248"/>
                  </a:lnTo>
                  <a:lnTo>
                    <a:pt x="0" y="244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21"/>
                  </a:lnTo>
                  <a:lnTo>
                    <a:pt x="1" y="217"/>
                  </a:lnTo>
                  <a:lnTo>
                    <a:pt x="1" y="214"/>
                  </a:lnTo>
                  <a:lnTo>
                    <a:pt x="2" y="210"/>
                  </a:lnTo>
                  <a:lnTo>
                    <a:pt x="3" y="206"/>
                  </a:lnTo>
                  <a:lnTo>
                    <a:pt x="4" y="202"/>
                  </a:lnTo>
                  <a:lnTo>
                    <a:pt x="5" y="199"/>
                  </a:lnTo>
                  <a:lnTo>
                    <a:pt x="6" y="195"/>
                  </a:lnTo>
                  <a:lnTo>
                    <a:pt x="7" y="191"/>
                  </a:lnTo>
                  <a:lnTo>
                    <a:pt x="9" y="187"/>
                  </a:lnTo>
                  <a:lnTo>
                    <a:pt x="10" y="184"/>
                  </a:lnTo>
                  <a:lnTo>
                    <a:pt x="12" y="180"/>
                  </a:lnTo>
                  <a:lnTo>
                    <a:pt x="14" y="176"/>
                  </a:lnTo>
                  <a:lnTo>
                    <a:pt x="15" y="173"/>
                  </a:lnTo>
                  <a:lnTo>
                    <a:pt x="17" y="169"/>
                  </a:lnTo>
                  <a:lnTo>
                    <a:pt x="19" y="165"/>
                  </a:lnTo>
                  <a:lnTo>
                    <a:pt x="22" y="162"/>
                  </a:lnTo>
                  <a:lnTo>
                    <a:pt x="24" y="158"/>
                  </a:lnTo>
                  <a:lnTo>
                    <a:pt x="26" y="155"/>
                  </a:lnTo>
                  <a:lnTo>
                    <a:pt x="29" y="151"/>
                  </a:lnTo>
                  <a:lnTo>
                    <a:pt x="31" y="148"/>
                  </a:lnTo>
                  <a:lnTo>
                    <a:pt x="34" y="144"/>
                  </a:lnTo>
                  <a:lnTo>
                    <a:pt x="37" y="141"/>
                  </a:lnTo>
                  <a:lnTo>
                    <a:pt x="40" y="137"/>
                  </a:lnTo>
                  <a:lnTo>
                    <a:pt x="43" y="134"/>
                  </a:lnTo>
                  <a:lnTo>
                    <a:pt x="46" y="130"/>
                  </a:lnTo>
                  <a:lnTo>
                    <a:pt x="49" y="127"/>
                  </a:lnTo>
                  <a:lnTo>
                    <a:pt x="53" y="124"/>
                  </a:lnTo>
                  <a:lnTo>
                    <a:pt x="56" y="120"/>
                  </a:lnTo>
                  <a:lnTo>
                    <a:pt x="60" y="117"/>
                  </a:lnTo>
                  <a:lnTo>
                    <a:pt x="63" y="114"/>
                  </a:lnTo>
                  <a:lnTo>
                    <a:pt x="67" y="111"/>
                  </a:lnTo>
                  <a:lnTo>
                    <a:pt x="71" y="107"/>
                  </a:lnTo>
                  <a:lnTo>
                    <a:pt x="75" y="104"/>
                  </a:lnTo>
                  <a:lnTo>
                    <a:pt x="79" y="101"/>
                  </a:lnTo>
                  <a:lnTo>
                    <a:pt x="83" y="98"/>
                  </a:lnTo>
                  <a:lnTo>
                    <a:pt x="87" y="95"/>
                  </a:lnTo>
                  <a:lnTo>
                    <a:pt x="92" y="92"/>
                  </a:lnTo>
                  <a:lnTo>
                    <a:pt x="96" y="89"/>
                  </a:lnTo>
                  <a:lnTo>
                    <a:pt x="101" y="86"/>
                  </a:lnTo>
                  <a:lnTo>
                    <a:pt x="105" y="83"/>
                  </a:lnTo>
                  <a:lnTo>
                    <a:pt x="110" y="80"/>
                  </a:lnTo>
                  <a:lnTo>
                    <a:pt x="115" y="78"/>
                  </a:lnTo>
                  <a:lnTo>
                    <a:pt x="120" y="75"/>
                  </a:lnTo>
                  <a:lnTo>
                    <a:pt x="125" y="72"/>
                  </a:lnTo>
                  <a:lnTo>
                    <a:pt x="130" y="69"/>
                  </a:lnTo>
                  <a:lnTo>
                    <a:pt x="135" y="67"/>
                  </a:lnTo>
                  <a:lnTo>
                    <a:pt x="140" y="64"/>
                  </a:lnTo>
                  <a:lnTo>
                    <a:pt x="146" y="62"/>
                  </a:lnTo>
                  <a:lnTo>
                    <a:pt x="151" y="59"/>
                  </a:lnTo>
                  <a:lnTo>
                    <a:pt x="156" y="57"/>
                  </a:lnTo>
                  <a:lnTo>
                    <a:pt x="162" y="54"/>
                  </a:lnTo>
                  <a:lnTo>
                    <a:pt x="168" y="52"/>
                  </a:lnTo>
                  <a:lnTo>
                    <a:pt x="173" y="49"/>
                  </a:lnTo>
                  <a:lnTo>
                    <a:pt x="179" y="47"/>
                  </a:lnTo>
                  <a:lnTo>
                    <a:pt x="185" y="45"/>
                  </a:lnTo>
                  <a:lnTo>
                    <a:pt x="191" y="43"/>
                  </a:lnTo>
                  <a:lnTo>
                    <a:pt x="197" y="41"/>
                  </a:lnTo>
                  <a:lnTo>
                    <a:pt x="203" y="39"/>
                  </a:lnTo>
                  <a:lnTo>
                    <a:pt x="209" y="37"/>
                  </a:lnTo>
                  <a:lnTo>
                    <a:pt x="215" y="35"/>
                  </a:lnTo>
                  <a:lnTo>
                    <a:pt x="221" y="33"/>
                  </a:lnTo>
                  <a:lnTo>
                    <a:pt x="228" y="31"/>
                  </a:lnTo>
                  <a:lnTo>
                    <a:pt x="234" y="29"/>
                  </a:lnTo>
                  <a:lnTo>
                    <a:pt x="240" y="27"/>
                  </a:lnTo>
                  <a:lnTo>
                    <a:pt x="247" y="25"/>
                  </a:lnTo>
                  <a:lnTo>
                    <a:pt x="253" y="24"/>
                  </a:lnTo>
                  <a:lnTo>
                    <a:pt x="260" y="22"/>
                  </a:lnTo>
                  <a:lnTo>
                    <a:pt x="267" y="21"/>
                  </a:lnTo>
                  <a:lnTo>
                    <a:pt x="273" y="19"/>
                  </a:lnTo>
                  <a:lnTo>
                    <a:pt x="280" y="18"/>
                  </a:lnTo>
                  <a:lnTo>
                    <a:pt x="287" y="16"/>
                  </a:lnTo>
                  <a:lnTo>
                    <a:pt x="294" y="15"/>
                  </a:lnTo>
                  <a:lnTo>
                    <a:pt x="301" y="14"/>
                  </a:lnTo>
                  <a:lnTo>
                    <a:pt x="308" y="13"/>
                  </a:lnTo>
                  <a:lnTo>
                    <a:pt x="314" y="11"/>
                  </a:lnTo>
                  <a:lnTo>
                    <a:pt x="321" y="10"/>
                  </a:lnTo>
                  <a:lnTo>
                    <a:pt x="328" y="9"/>
                  </a:lnTo>
                  <a:lnTo>
                    <a:pt x="336" y="8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7" y="6"/>
                  </a:lnTo>
                  <a:lnTo>
                    <a:pt x="364" y="5"/>
                  </a:lnTo>
                  <a:lnTo>
                    <a:pt x="371" y="4"/>
                  </a:lnTo>
                  <a:lnTo>
                    <a:pt x="379" y="3"/>
                  </a:lnTo>
                  <a:lnTo>
                    <a:pt x="386" y="3"/>
                  </a:lnTo>
                  <a:lnTo>
                    <a:pt x="393" y="2"/>
                  </a:lnTo>
                  <a:lnTo>
                    <a:pt x="400" y="2"/>
                  </a:lnTo>
                  <a:lnTo>
                    <a:pt x="408" y="2"/>
                  </a:lnTo>
                  <a:lnTo>
                    <a:pt x="415" y="1"/>
                  </a:lnTo>
                  <a:lnTo>
                    <a:pt x="422" y="1"/>
                  </a:lnTo>
                  <a:lnTo>
                    <a:pt x="430" y="1"/>
                  </a:lnTo>
                  <a:lnTo>
                    <a:pt x="437" y="1"/>
                  </a:lnTo>
                  <a:lnTo>
                    <a:pt x="444" y="1"/>
                  </a:lnTo>
                  <a:lnTo>
                    <a:pt x="452" y="0"/>
                  </a:lnTo>
                  <a:lnTo>
                    <a:pt x="459" y="1"/>
                  </a:lnTo>
                  <a:lnTo>
                    <a:pt x="467" y="1"/>
                  </a:lnTo>
                  <a:lnTo>
                    <a:pt x="474" y="1"/>
                  </a:lnTo>
                  <a:lnTo>
                    <a:pt x="481" y="1"/>
                  </a:lnTo>
                  <a:lnTo>
                    <a:pt x="489" y="1"/>
                  </a:lnTo>
                  <a:lnTo>
                    <a:pt x="496" y="2"/>
                  </a:lnTo>
                  <a:lnTo>
                    <a:pt x="503" y="2"/>
                  </a:lnTo>
                  <a:lnTo>
                    <a:pt x="511" y="2"/>
                  </a:lnTo>
                  <a:lnTo>
                    <a:pt x="518" y="3"/>
                  </a:lnTo>
                  <a:lnTo>
                    <a:pt x="525" y="3"/>
                  </a:lnTo>
                  <a:lnTo>
                    <a:pt x="533" y="4"/>
                  </a:lnTo>
                  <a:lnTo>
                    <a:pt x="540" y="5"/>
                  </a:lnTo>
                  <a:lnTo>
                    <a:pt x="547" y="5"/>
                  </a:lnTo>
                  <a:lnTo>
                    <a:pt x="555" y="6"/>
                  </a:lnTo>
                  <a:lnTo>
                    <a:pt x="562" y="7"/>
                  </a:lnTo>
                  <a:lnTo>
                    <a:pt x="569" y="8"/>
                  </a:lnTo>
                  <a:lnTo>
                    <a:pt x="576" y="9"/>
                  </a:lnTo>
                  <a:lnTo>
                    <a:pt x="583" y="10"/>
                  </a:lnTo>
                  <a:lnTo>
                    <a:pt x="591" y="11"/>
                  </a:lnTo>
                  <a:lnTo>
                    <a:pt x="598" y="12"/>
                  </a:lnTo>
                  <a:lnTo>
                    <a:pt x="605" y="13"/>
                  </a:lnTo>
                  <a:lnTo>
                    <a:pt x="612" y="15"/>
                  </a:lnTo>
                  <a:lnTo>
                    <a:pt x="619" y="16"/>
                  </a:lnTo>
                  <a:lnTo>
                    <a:pt x="626" y="17"/>
                  </a:lnTo>
                  <a:lnTo>
                    <a:pt x="633" y="19"/>
                  </a:lnTo>
                  <a:lnTo>
                    <a:pt x="640" y="20"/>
                  </a:lnTo>
                  <a:lnTo>
                    <a:pt x="646" y="22"/>
                  </a:lnTo>
                  <a:lnTo>
                    <a:pt x="653" y="23"/>
                  </a:lnTo>
                  <a:lnTo>
                    <a:pt x="660" y="25"/>
                  </a:lnTo>
                  <a:lnTo>
                    <a:pt x="667" y="27"/>
                  </a:lnTo>
                  <a:lnTo>
                    <a:pt x="673" y="29"/>
                  </a:lnTo>
                  <a:lnTo>
                    <a:pt x="680" y="30"/>
                  </a:lnTo>
                  <a:lnTo>
                    <a:pt x="687" y="32"/>
                  </a:lnTo>
                  <a:lnTo>
                    <a:pt x="693" y="34"/>
                  </a:lnTo>
                  <a:lnTo>
                    <a:pt x="699" y="36"/>
                  </a:lnTo>
                  <a:lnTo>
                    <a:pt x="706" y="38"/>
                  </a:lnTo>
                  <a:lnTo>
                    <a:pt x="712" y="40"/>
                  </a:lnTo>
                  <a:lnTo>
                    <a:pt x="718" y="42"/>
                  </a:lnTo>
                  <a:lnTo>
                    <a:pt x="725" y="45"/>
                  </a:lnTo>
                  <a:lnTo>
                    <a:pt x="731" y="47"/>
                  </a:lnTo>
                  <a:lnTo>
                    <a:pt x="737" y="49"/>
                  </a:lnTo>
                  <a:lnTo>
                    <a:pt x="743" y="51"/>
                  </a:lnTo>
                  <a:lnTo>
                    <a:pt x="749" y="54"/>
                  </a:lnTo>
                  <a:lnTo>
                    <a:pt x="755" y="56"/>
                  </a:lnTo>
                  <a:lnTo>
                    <a:pt x="761" y="59"/>
                  </a:lnTo>
                  <a:lnTo>
                    <a:pt x="766" y="61"/>
                  </a:lnTo>
                  <a:lnTo>
                    <a:pt x="772" y="64"/>
                  </a:lnTo>
                  <a:lnTo>
                    <a:pt x="778" y="66"/>
                  </a:lnTo>
                  <a:lnTo>
                    <a:pt x="783" y="69"/>
                  </a:lnTo>
                  <a:lnTo>
                    <a:pt x="788" y="72"/>
                  </a:lnTo>
                  <a:lnTo>
                    <a:pt x="794" y="74"/>
                  </a:lnTo>
                  <a:lnTo>
                    <a:pt x="799" y="77"/>
                  </a:lnTo>
                  <a:lnTo>
                    <a:pt x="804" y="80"/>
                  </a:lnTo>
                  <a:lnTo>
                    <a:pt x="809" y="83"/>
                  </a:lnTo>
                  <a:lnTo>
                    <a:pt x="814" y="86"/>
                  </a:lnTo>
                  <a:lnTo>
                    <a:pt x="819" y="88"/>
                  </a:lnTo>
                  <a:lnTo>
                    <a:pt x="824" y="91"/>
                  </a:lnTo>
                  <a:lnTo>
                    <a:pt x="829" y="94"/>
                  </a:lnTo>
                  <a:lnTo>
                    <a:pt x="834" y="97"/>
                  </a:lnTo>
                  <a:lnTo>
                    <a:pt x="838" y="101"/>
                  </a:lnTo>
                  <a:lnTo>
                    <a:pt x="843" y="104"/>
                  </a:lnTo>
                  <a:lnTo>
                    <a:pt x="847" y="107"/>
                  </a:lnTo>
                  <a:lnTo>
                    <a:pt x="851" y="110"/>
                  </a:lnTo>
                  <a:lnTo>
                    <a:pt x="856" y="113"/>
                  </a:lnTo>
                  <a:lnTo>
                    <a:pt x="860" y="116"/>
                  </a:lnTo>
                  <a:lnTo>
                    <a:pt x="864" y="120"/>
                  </a:lnTo>
                  <a:lnTo>
                    <a:pt x="868" y="123"/>
                  </a:lnTo>
                  <a:lnTo>
                    <a:pt x="871" y="126"/>
                  </a:lnTo>
                  <a:lnTo>
                    <a:pt x="875" y="130"/>
                  </a:lnTo>
                  <a:lnTo>
                    <a:pt x="879" y="133"/>
                  </a:lnTo>
                  <a:lnTo>
                    <a:pt x="882" y="136"/>
                  </a:lnTo>
                  <a:lnTo>
                    <a:pt x="886" y="140"/>
                  </a:lnTo>
                  <a:lnTo>
                    <a:pt x="889" y="143"/>
                  </a:lnTo>
                  <a:lnTo>
                    <a:pt x="892" y="147"/>
                  </a:lnTo>
                  <a:lnTo>
                    <a:pt x="895" y="150"/>
                  </a:lnTo>
                  <a:lnTo>
                    <a:pt x="898" y="154"/>
                  </a:lnTo>
                  <a:lnTo>
                    <a:pt x="901" y="157"/>
                  </a:lnTo>
                  <a:lnTo>
                    <a:pt x="904" y="161"/>
                  </a:lnTo>
                  <a:lnTo>
                    <a:pt x="907" y="165"/>
                  </a:lnTo>
                  <a:lnTo>
                    <a:pt x="909" y="168"/>
                  </a:lnTo>
                  <a:lnTo>
                    <a:pt x="912" y="172"/>
                  </a:lnTo>
                  <a:lnTo>
                    <a:pt x="914" y="176"/>
                  </a:lnTo>
                  <a:lnTo>
                    <a:pt x="916" y="179"/>
                  </a:lnTo>
                  <a:lnTo>
                    <a:pt x="918" y="183"/>
                  </a:lnTo>
                  <a:lnTo>
                    <a:pt x="920" y="187"/>
                  </a:lnTo>
                  <a:lnTo>
                    <a:pt x="922" y="190"/>
                  </a:lnTo>
                  <a:lnTo>
                    <a:pt x="924" y="194"/>
                  </a:lnTo>
                  <a:lnTo>
                    <a:pt x="926" y="198"/>
                  </a:lnTo>
                  <a:lnTo>
                    <a:pt x="927" y="202"/>
                  </a:lnTo>
                  <a:lnTo>
                    <a:pt x="929" y="205"/>
                  </a:lnTo>
                  <a:lnTo>
                    <a:pt x="930" y="209"/>
                  </a:lnTo>
                  <a:lnTo>
                    <a:pt x="931" y="213"/>
                  </a:lnTo>
                  <a:lnTo>
                    <a:pt x="932" y="217"/>
                  </a:lnTo>
                  <a:lnTo>
                    <a:pt x="933" y="221"/>
                  </a:lnTo>
                  <a:lnTo>
                    <a:pt x="934" y="224"/>
                  </a:lnTo>
                  <a:lnTo>
                    <a:pt x="935" y="228"/>
                  </a:lnTo>
                  <a:lnTo>
                    <a:pt x="936" y="232"/>
                  </a:lnTo>
                  <a:lnTo>
                    <a:pt x="936" y="236"/>
                  </a:lnTo>
                  <a:lnTo>
                    <a:pt x="936" y="240"/>
                  </a:lnTo>
                  <a:lnTo>
                    <a:pt x="937" y="243"/>
                  </a:lnTo>
                  <a:lnTo>
                    <a:pt x="937" y="247"/>
                  </a:lnTo>
                  <a:lnTo>
                    <a:pt x="937" y="251"/>
                  </a:lnTo>
                </a:path>
              </a:pathLst>
            </a:custGeom>
            <a:noFill/>
            <a:ln w="13970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70" name="Rectangle 869"/>
            <p:cNvSpPr>
              <a:spLocks noChangeArrowheads="1"/>
            </p:cNvSpPr>
            <p:nvPr/>
          </p:nvSpPr>
          <p:spPr bwMode="auto">
            <a:xfrm>
              <a:off x="5384007" y="405130"/>
              <a:ext cx="175281" cy="22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6%</a:t>
              </a:r>
              <a:endParaRPr lang="en-GB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1" name="Rectangle 870"/>
            <p:cNvSpPr>
              <a:spLocks noChangeArrowheads="1"/>
            </p:cNvSpPr>
            <p:nvPr/>
          </p:nvSpPr>
          <p:spPr bwMode="auto">
            <a:xfrm>
              <a:off x="844497" y="405765"/>
              <a:ext cx="175281" cy="22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4%</a:t>
              </a:r>
              <a:endParaRPr lang="en-GB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2" name="Rectangle 871"/>
            <p:cNvSpPr>
              <a:spLocks noChangeArrowheads="1"/>
            </p:cNvSpPr>
            <p:nvPr/>
          </p:nvSpPr>
          <p:spPr bwMode="auto">
            <a:xfrm>
              <a:off x="5263517" y="3003550"/>
              <a:ext cx="242728" cy="22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66%</a:t>
              </a:r>
              <a:endParaRPr lang="en-GB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3" name="Rectangle 872"/>
            <p:cNvSpPr>
              <a:spLocks noChangeArrowheads="1"/>
            </p:cNvSpPr>
            <p:nvPr/>
          </p:nvSpPr>
          <p:spPr bwMode="auto">
            <a:xfrm>
              <a:off x="1012810" y="2973705"/>
              <a:ext cx="242728" cy="22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24%</a:t>
              </a:r>
              <a:endParaRPr lang="en-GB" sz="2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74" name="Line 1025"/>
            <p:cNvCxnSpPr/>
            <p:nvPr/>
          </p:nvCxnSpPr>
          <p:spPr bwMode="auto">
            <a:xfrm flipV="1">
              <a:off x="2598361" y="414655"/>
              <a:ext cx="0" cy="2827020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5" name="Line 1026"/>
            <p:cNvCxnSpPr/>
            <p:nvPr/>
          </p:nvCxnSpPr>
          <p:spPr bwMode="auto">
            <a:xfrm flipH="1">
              <a:off x="2539306" y="2957195"/>
              <a:ext cx="59055" cy="0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6" name="Rectangle 875"/>
            <p:cNvSpPr>
              <a:spLocks noChangeArrowheads="1"/>
            </p:cNvSpPr>
            <p:nvPr/>
          </p:nvSpPr>
          <p:spPr bwMode="auto">
            <a:xfrm rot="16200000">
              <a:off x="2208141" y="2850838"/>
              <a:ext cx="39560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-£1000</a:t>
              </a:r>
              <a:endParaRPr lang="en-GB" sz="12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77" name="Line 1028"/>
            <p:cNvCxnSpPr/>
            <p:nvPr/>
          </p:nvCxnSpPr>
          <p:spPr bwMode="auto">
            <a:xfrm flipH="1">
              <a:off x="2539306" y="2193925"/>
              <a:ext cx="59055" cy="0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8" name="Rectangle 877"/>
            <p:cNvSpPr>
              <a:spLocks noChangeArrowheads="1"/>
            </p:cNvSpPr>
            <p:nvPr/>
          </p:nvSpPr>
          <p:spPr bwMode="auto">
            <a:xfrm rot="16200000">
              <a:off x="2281480" y="2074550"/>
              <a:ext cx="32512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-£500</a:t>
              </a:r>
              <a:endParaRPr lang="en-GB" sz="12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79" name="Line 1030"/>
            <p:cNvCxnSpPr/>
            <p:nvPr/>
          </p:nvCxnSpPr>
          <p:spPr bwMode="auto">
            <a:xfrm flipH="1">
              <a:off x="2539306" y="1427480"/>
              <a:ext cx="59055" cy="0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0" name="Rectangle 879"/>
            <p:cNvSpPr>
              <a:spLocks noChangeArrowheads="1"/>
            </p:cNvSpPr>
            <p:nvPr/>
          </p:nvSpPr>
          <p:spPr bwMode="auto">
            <a:xfrm rot="16200000">
              <a:off x="2409443" y="1485580"/>
              <a:ext cx="14160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£0</a:t>
              </a:r>
              <a:endParaRPr lang="en-GB" sz="12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1" name="Line 1032"/>
            <p:cNvCxnSpPr/>
            <p:nvPr/>
          </p:nvCxnSpPr>
          <p:spPr bwMode="auto">
            <a:xfrm flipH="1">
              <a:off x="2539306" y="664210"/>
              <a:ext cx="59055" cy="0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2" name="Rectangle 881"/>
            <p:cNvSpPr>
              <a:spLocks noChangeArrowheads="1"/>
            </p:cNvSpPr>
            <p:nvPr/>
          </p:nvSpPr>
          <p:spPr bwMode="auto">
            <a:xfrm rot="16200000">
              <a:off x="2293883" y="543239"/>
              <a:ext cx="28257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£500</a:t>
              </a:r>
              <a:endParaRPr lang="en-GB" sz="12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3" name="Rectangle 882"/>
            <p:cNvSpPr>
              <a:spLocks noChangeArrowheads="1"/>
            </p:cNvSpPr>
            <p:nvPr/>
          </p:nvSpPr>
          <p:spPr bwMode="auto">
            <a:xfrm>
              <a:off x="2126530" y="246066"/>
              <a:ext cx="1054100" cy="13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Difference in cost</a:t>
              </a:r>
              <a:endParaRPr lang="en-GB" sz="12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4" name="Line 1035"/>
            <p:cNvCxnSpPr/>
            <p:nvPr/>
          </p:nvCxnSpPr>
          <p:spPr bwMode="auto">
            <a:xfrm>
              <a:off x="566742" y="1431925"/>
              <a:ext cx="5009515" cy="0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5" name="Line 1036"/>
            <p:cNvCxnSpPr/>
            <p:nvPr/>
          </p:nvCxnSpPr>
          <p:spPr bwMode="auto">
            <a:xfrm>
              <a:off x="785182" y="1431925"/>
              <a:ext cx="0" cy="58420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6" name="Rectangle 885"/>
            <p:cNvSpPr>
              <a:spLocks noChangeArrowheads="1"/>
            </p:cNvSpPr>
            <p:nvPr/>
          </p:nvSpPr>
          <p:spPr bwMode="auto">
            <a:xfrm>
              <a:off x="704173" y="1518920"/>
              <a:ext cx="14859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-.1</a:t>
              </a:r>
              <a:endParaRPr lang="en-GB" sz="12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7" name="Line 1038"/>
            <p:cNvCxnSpPr/>
            <p:nvPr/>
          </p:nvCxnSpPr>
          <p:spPr bwMode="auto">
            <a:xfrm>
              <a:off x="1686882" y="1431925"/>
              <a:ext cx="0" cy="58420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8" name="Rectangle 887"/>
            <p:cNvSpPr>
              <a:spLocks noChangeArrowheads="1"/>
            </p:cNvSpPr>
            <p:nvPr/>
          </p:nvSpPr>
          <p:spPr bwMode="auto">
            <a:xfrm>
              <a:off x="1564548" y="1518920"/>
              <a:ext cx="21907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-.05</a:t>
              </a:r>
              <a:endParaRPr lang="en-GB" sz="12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9" name="Line 1040"/>
            <p:cNvCxnSpPr/>
            <p:nvPr/>
          </p:nvCxnSpPr>
          <p:spPr bwMode="auto">
            <a:xfrm>
              <a:off x="2585407" y="1431925"/>
              <a:ext cx="0" cy="58420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0" name="Rectangle 889"/>
            <p:cNvSpPr>
              <a:spLocks noChangeArrowheads="1"/>
            </p:cNvSpPr>
            <p:nvPr/>
          </p:nvSpPr>
          <p:spPr bwMode="auto">
            <a:xfrm>
              <a:off x="2625012" y="1470660"/>
              <a:ext cx="7112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GB" sz="12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91" name="Line 1042"/>
            <p:cNvCxnSpPr/>
            <p:nvPr/>
          </p:nvCxnSpPr>
          <p:spPr bwMode="auto">
            <a:xfrm>
              <a:off x="3483932" y="1431925"/>
              <a:ext cx="0" cy="58420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2" name="Rectangle 891"/>
            <p:cNvSpPr>
              <a:spLocks noChangeArrowheads="1"/>
            </p:cNvSpPr>
            <p:nvPr/>
          </p:nvSpPr>
          <p:spPr bwMode="auto">
            <a:xfrm>
              <a:off x="3404132" y="1508760"/>
              <a:ext cx="17716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.05</a:t>
              </a:r>
              <a:endParaRPr lang="en-GB" sz="12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93" name="Line 1044"/>
            <p:cNvCxnSpPr/>
            <p:nvPr/>
          </p:nvCxnSpPr>
          <p:spPr bwMode="auto">
            <a:xfrm>
              <a:off x="4383092" y="1431925"/>
              <a:ext cx="0" cy="58420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4" name="Rectangle 893"/>
            <p:cNvSpPr>
              <a:spLocks noChangeArrowheads="1"/>
            </p:cNvSpPr>
            <p:nvPr/>
          </p:nvSpPr>
          <p:spPr bwMode="auto">
            <a:xfrm>
              <a:off x="4326001" y="1529080"/>
              <a:ext cx="10604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.1</a:t>
              </a:r>
              <a:endParaRPr lang="en-GB" sz="12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95" name="Line 1046"/>
            <p:cNvCxnSpPr/>
            <p:nvPr/>
          </p:nvCxnSpPr>
          <p:spPr bwMode="auto">
            <a:xfrm>
              <a:off x="5281617" y="1431925"/>
              <a:ext cx="0" cy="58420"/>
            </a:xfrm>
            <a:prstGeom prst="line">
              <a:avLst/>
            </a:prstGeom>
            <a:noFill/>
            <a:ln w="698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6" name="Rectangle 895"/>
            <p:cNvSpPr>
              <a:spLocks noChangeArrowheads="1"/>
            </p:cNvSpPr>
            <p:nvPr/>
          </p:nvSpPr>
          <p:spPr bwMode="auto">
            <a:xfrm>
              <a:off x="5168743" y="1508760"/>
              <a:ext cx="17716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1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.15</a:t>
              </a:r>
              <a:endParaRPr lang="en-GB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Rectangle 896"/>
            <p:cNvSpPr>
              <a:spLocks noChangeArrowheads="1"/>
            </p:cNvSpPr>
            <p:nvPr/>
          </p:nvSpPr>
          <p:spPr bwMode="auto">
            <a:xfrm>
              <a:off x="256595" y="1247775"/>
              <a:ext cx="978535" cy="13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Difference in QALY</a:t>
              </a:r>
              <a:endParaRPr lang="en-GB" sz="12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98" name="Line 1050"/>
            <p:cNvCxnSpPr/>
            <p:nvPr/>
          </p:nvCxnSpPr>
          <p:spPr bwMode="auto">
            <a:xfrm>
              <a:off x="972164" y="3531235"/>
              <a:ext cx="208273" cy="0"/>
            </a:xfrm>
            <a:prstGeom prst="line">
              <a:avLst/>
            </a:prstGeom>
            <a:noFill/>
            <a:ln w="13970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9" name="Line 1051"/>
            <p:cNvCxnSpPr/>
            <p:nvPr/>
          </p:nvCxnSpPr>
          <p:spPr bwMode="auto">
            <a:xfrm>
              <a:off x="3428907" y="3531235"/>
              <a:ext cx="273565" cy="0"/>
            </a:xfrm>
            <a:prstGeom prst="line">
              <a:avLst/>
            </a:prstGeom>
            <a:noFill/>
            <a:ln w="13970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0" name="Rectangle 899"/>
            <p:cNvSpPr>
              <a:spLocks noChangeArrowheads="1"/>
            </p:cNvSpPr>
            <p:nvPr/>
          </p:nvSpPr>
          <p:spPr bwMode="auto">
            <a:xfrm>
              <a:off x="1267390" y="3455035"/>
              <a:ext cx="1296670" cy="13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£20k/QALY threshold line</a:t>
              </a:r>
              <a:endParaRPr lang="en-GB" sz="12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Rectangle 900"/>
            <p:cNvSpPr>
              <a:spLocks noChangeArrowheads="1"/>
            </p:cNvSpPr>
            <p:nvPr/>
          </p:nvSpPr>
          <p:spPr bwMode="auto">
            <a:xfrm>
              <a:off x="3762237" y="3462020"/>
              <a:ext cx="1169670" cy="13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7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95% confidence ellipse</a:t>
              </a:r>
              <a:endParaRPr lang="en-GB" sz="12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02" name="TextBox 1701"/>
          <p:cNvSpPr txBox="1"/>
          <p:nvPr/>
        </p:nvSpPr>
        <p:spPr>
          <a:xfrm>
            <a:off x="390104" y="1202343"/>
            <a:ext cx="27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Cost More/Less Effective</a:t>
            </a:r>
            <a:endParaRPr lang="en-GB" dirty="0"/>
          </a:p>
        </p:txBody>
      </p:sp>
      <p:sp>
        <p:nvSpPr>
          <p:cNvPr id="1703" name="TextBox 1702"/>
          <p:cNvSpPr txBox="1"/>
          <p:nvPr/>
        </p:nvSpPr>
        <p:spPr>
          <a:xfrm>
            <a:off x="5371916" y="1244301"/>
            <a:ext cx="27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Cost More/More Effective</a:t>
            </a:r>
            <a:endParaRPr lang="en-GB" dirty="0"/>
          </a:p>
        </p:txBody>
      </p:sp>
      <p:sp>
        <p:nvSpPr>
          <p:cNvPr id="1704" name="TextBox 1703"/>
          <p:cNvSpPr txBox="1"/>
          <p:nvPr/>
        </p:nvSpPr>
        <p:spPr>
          <a:xfrm>
            <a:off x="5580660" y="5378254"/>
            <a:ext cx="27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Cost Less/More Effective</a:t>
            </a:r>
            <a:endParaRPr lang="en-GB" dirty="0"/>
          </a:p>
        </p:txBody>
      </p:sp>
      <p:sp>
        <p:nvSpPr>
          <p:cNvPr id="1705" name="TextBox 1704"/>
          <p:cNvSpPr txBox="1"/>
          <p:nvPr/>
        </p:nvSpPr>
        <p:spPr>
          <a:xfrm>
            <a:off x="277587" y="5379367"/>
            <a:ext cx="27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Cost Less/Less Effective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Cost Effectiveness Plane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4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Health Economics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30725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2200" dirty="0" smtClean="0"/>
          </a:p>
          <a:p>
            <a:pPr>
              <a:buNone/>
            </a:pPr>
            <a:r>
              <a:rPr lang="en-GB" sz="2200" dirty="0" smtClean="0"/>
              <a:t>Probability </a:t>
            </a:r>
            <a:r>
              <a:rPr lang="en-GB" sz="2200" dirty="0"/>
              <a:t>of BA being </a:t>
            </a:r>
            <a:r>
              <a:rPr lang="en-GB" sz="2200" dirty="0" smtClean="0"/>
              <a:t>cost-effective vs. </a:t>
            </a:r>
            <a:r>
              <a:rPr lang="en-GB" sz="2200" dirty="0"/>
              <a:t>CBT does not fall below 75% and is closer to 80% at the NICE preferred willingness to pay level of £20,000 to £30,000 per QALY. </a:t>
            </a:r>
          </a:p>
          <a:p>
            <a:pPr>
              <a:buNone/>
            </a:pPr>
            <a:endParaRPr lang="en-GB" sz="2200" dirty="0"/>
          </a:p>
          <a:p>
            <a:pPr>
              <a:buNone/>
            </a:pPr>
            <a:r>
              <a:rPr lang="en-GB" sz="2200" dirty="0" smtClean="0"/>
              <a:t>Potentially very interesting for NHS providers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074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Qualitative study</a:t>
            </a:r>
            <a:endParaRPr lang="en-GB" dirty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700808"/>
            <a:ext cx="8295436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4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748883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4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took part?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705 participants</a:t>
            </a:r>
          </a:p>
          <a:p>
            <a:r>
              <a:rPr lang="en-GB" dirty="0" smtClean="0"/>
              <a:t>Over 65s – mean age 77 (range 65 – 99 </a:t>
            </a:r>
            <a:r>
              <a:rPr lang="en-GB" dirty="0" err="1" smtClean="0"/>
              <a:t>yrs</a:t>
            </a:r>
            <a:r>
              <a:rPr lang="en-GB" dirty="0" smtClean="0"/>
              <a:t>) </a:t>
            </a:r>
          </a:p>
          <a:p>
            <a:r>
              <a:rPr lang="en-GB" dirty="0" err="1" smtClean="0"/>
              <a:t>Whooley</a:t>
            </a:r>
            <a:r>
              <a:rPr lang="en-GB" dirty="0" smtClean="0"/>
              <a:t> +</a:t>
            </a:r>
            <a:r>
              <a:rPr lang="en-GB" dirty="0" err="1" smtClean="0"/>
              <a:t>ve</a:t>
            </a:r>
            <a:r>
              <a:rPr lang="en-GB" dirty="0" smtClean="0"/>
              <a:t> with DSM-IV Subthreshold depression</a:t>
            </a:r>
          </a:p>
          <a:p>
            <a:r>
              <a:rPr lang="en-GB" dirty="0" smtClean="0"/>
              <a:t>Very few exclusions</a:t>
            </a:r>
          </a:p>
          <a:p>
            <a:pPr lvl="1"/>
            <a:r>
              <a:rPr lang="en-GB" sz="1900" dirty="0" smtClean="0"/>
              <a:t>Recently bereaved</a:t>
            </a:r>
          </a:p>
          <a:p>
            <a:pPr lvl="1"/>
            <a:r>
              <a:rPr lang="en-GB" sz="1900" dirty="0" smtClean="0"/>
              <a:t>Alcohol dependence</a:t>
            </a:r>
          </a:p>
          <a:p>
            <a:pPr lvl="1"/>
            <a:r>
              <a:rPr lang="en-GB" sz="1900" dirty="0" smtClean="0"/>
              <a:t>Terminal illness</a:t>
            </a:r>
          </a:p>
          <a:p>
            <a:pPr lvl="1"/>
            <a:r>
              <a:rPr lang="en-GB" sz="1900" dirty="0" smtClean="0"/>
              <a:t>Cognitive impairment (ascertained by the GP)</a:t>
            </a:r>
          </a:p>
          <a:p>
            <a:r>
              <a:rPr lang="en-GB" dirty="0" smtClean="0"/>
              <a:t>Comorbidity OK – 80% or more had 2+ LTCs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6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Intervention</a:t>
            </a:r>
            <a:endParaRPr lang="en-GB" sz="4000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45307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Case management (PWPs)</a:t>
            </a:r>
          </a:p>
          <a:p>
            <a:pPr lvl="1">
              <a:lnSpc>
                <a:spcPct val="90000"/>
              </a:lnSpc>
            </a:pPr>
            <a:r>
              <a:rPr lang="en-GB" b="1" dirty="0" smtClean="0"/>
              <a:t>Brief psychological intervention – Behavioural Activation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 6-8 sessions over the phone</a:t>
            </a:r>
          </a:p>
          <a:p>
            <a:pPr marL="344487" lvl="1" indent="0">
              <a:lnSpc>
                <a:spcPct val="90000"/>
              </a:lnSpc>
              <a:buNone/>
            </a:pPr>
            <a:endParaRPr lang="el-GR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GP liaison as needed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 smtClean="0"/>
              <a:t>Scheduled follow up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Session by session symptom profiling – GDS10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Medication management if needed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Stepping up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 smtClean="0"/>
              <a:t>Vs TAU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3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PHQ9 scores at 4 and 12 months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70362"/>
            <a:ext cx="8496944" cy="5287638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79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Is there a preventative element to BA in this delivery model ?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8064896" cy="4104456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835696" y="1988840"/>
            <a:ext cx="2088232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691680" y="3068960"/>
            <a:ext cx="2528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Odds of case level depression were halved at 12 months </a:t>
            </a:r>
          </a:p>
          <a:p>
            <a:endParaRPr lang="en-GB" dirty="0" smtClean="0"/>
          </a:p>
          <a:p>
            <a:r>
              <a:rPr lang="en-GB" dirty="0" smtClean="0"/>
              <a:t>OR = 1.98 (1.21 to 3.25)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1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Behavioural Activation – what is it?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Contextual rational for depression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Places depression in our relationship with our world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Largely forgotten with advent of CBT in 1980s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GB" sz="2400" dirty="0"/>
              <a:t>Simple – ‘parsimonious’ therapy with ‘less moving parts</a:t>
            </a:r>
            <a:r>
              <a:rPr lang="en-GB" sz="2400" dirty="0" smtClean="0"/>
              <a:t>’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This may lend BA to wider dissemination</a:t>
            </a:r>
            <a:endParaRPr lang="en-GB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28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Implications from studies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 smtClean="0"/>
              <a:t>BA delivered by less experienced mental health workers leads </a:t>
            </a:r>
            <a:r>
              <a:rPr lang="en-GB" sz="2400" dirty="0"/>
              <a:t>to identical clinical </a:t>
            </a:r>
            <a:r>
              <a:rPr lang="en-GB" sz="2400" dirty="0" smtClean="0"/>
              <a:t>outcomes than those of specialists at </a:t>
            </a:r>
            <a:r>
              <a:rPr lang="en-GB" sz="2400" dirty="0"/>
              <a:t>a financial saving to clinical providers of 21% compared with the costs of providing </a:t>
            </a:r>
            <a:r>
              <a:rPr lang="en-GB" sz="2400" dirty="0" smtClean="0"/>
              <a:t>CBT. 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 smtClean="0"/>
              <a:t>Non specialists providing brief BA can work on mild symptoms and have a preventative effect in at risk groups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92880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studies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875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8" y="143933"/>
            <a:ext cx="7345362" cy="1388534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Community Pharmacy mood Intervention Study CHEMIST?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Based in community pharmacies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Health promotion/depression prevention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Provide Enhanced Support Intervention (ES Intervention) to adults with LTCs and low mood within a ‘Collaborative Care’ framework (adapted from CASPER)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Enhanced Support Intervention delivered by trained pharmacy staff (‘Healthy Living Advisors’)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247995" y="6040047"/>
            <a:ext cx="1836738" cy="64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CHEMIST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Feasibility and pilot study (NIHR PHR 3 years)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Adapt </a:t>
            </a:r>
            <a:r>
              <a:rPr lang="en-GB" sz="2400" dirty="0" smtClean="0"/>
              <a:t>existing training </a:t>
            </a:r>
            <a:r>
              <a:rPr lang="en-GB" sz="2400" dirty="0"/>
              <a:t>and self-help materials for use in community </a:t>
            </a:r>
            <a:r>
              <a:rPr lang="en-GB" sz="2400" dirty="0" smtClean="0"/>
              <a:t>pharmacies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Can we train community pharmacy staff to deliver the ES Intervention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Conduct </a:t>
            </a:r>
            <a:r>
              <a:rPr lang="en-GB" sz="2400" dirty="0"/>
              <a:t>a pilot randomised </a:t>
            </a:r>
            <a:r>
              <a:rPr lang="en-GB" sz="2400" dirty="0" smtClean="0"/>
              <a:t>controlled trial </a:t>
            </a:r>
            <a:endParaRPr lang="en-GB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247995" y="6040047"/>
            <a:ext cx="1836738" cy="64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Feasibility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Pharmacy </a:t>
            </a:r>
            <a:r>
              <a:rPr lang="en-GB" sz="2400" dirty="0" smtClean="0"/>
              <a:t>staff/participants </a:t>
            </a:r>
            <a:r>
              <a:rPr lang="en-GB" sz="2400" dirty="0"/>
              <a:t>viewed </a:t>
            </a:r>
            <a:r>
              <a:rPr lang="en-GB" sz="2400" dirty="0" smtClean="0"/>
              <a:t>community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pharmacies as appropriate to support people with mental health problems using a non-stigmatising approach.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Able to train health promotion staff with no previous background in MH to deliver the intervention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Materials were found to be helpful and acceptable to patients and staff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07027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David.ekers@nhs.net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 smtClean="0"/>
              <a:t>Thanks to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TEWV NHS FT for their support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COBRA/CASPER/CHEMIST study teams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Participants in the research studies listed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69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39825"/>
          </a:xfrm>
        </p:spPr>
        <p:txBody>
          <a:bodyPr/>
          <a:lstStyle/>
          <a:p>
            <a:r>
              <a:rPr lang="en-GB" dirty="0" smtClean="0"/>
              <a:t>Our BA Research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7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17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82444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831641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355976" y="692696"/>
            <a:ext cx="914400" cy="194421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83968" y="3861048"/>
            <a:ext cx="914400" cy="194421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3649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0364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52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82444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831641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355976" y="692696"/>
            <a:ext cx="914400" cy="194421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83968" y="3861048"/>
            <a:ext cx="914400" cy="194421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9802210">
            <a:off x="804052" y="1679676"/>
            <a:ext cx="6217723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All experienced therapists/same people different therapy doesn’t </a:t>
            </a:r>
            <a:r>
              <a:rPr lang="en-GB" sz="3200" dirty="0" smtClean="0"/>
              <a:t>help</a:t>
            </a:r>
          </a:p>
          <a:p>
            <a:r>
              <a:rPr lang="en-GB" sz="3200" dirty="0" smtClean="0"/>
              <a:t>Lots </a:t>
            </a:r>
            <a:r>
              <a:rPr lang="en-GB" sz="3200" dirty="0" smtClean="0"/>
              <a:t>of small studies variable results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01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85800"/>
          </a:xfrm>
        </p:spPr>
        <p:txBody>
          <a:bodyPr/>
          <a:lstStyle/>
          <a:p>
            <a:r>
              <a:rPr lang="en-GB" dirty="0" smtClean="0">
                <a:ea typeface="ＭＳ Ｐゴシック" charset="-128"/>
              </a:rPr>
              <a:t>MRC Methods </a:t>
            </a:r>
            <a:r>
              <a:rPr lang="en-GB" dirty="0">
                <a:ea typeface="ＭＳ Ｐゴシック" charset="-128"/>
              </a:rPr>
              <a:t>for Developing and Evaluating Complex Interventions</a:t>
            </a:r>
            <a:endParaRPr lang="en-GB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43653"/>
            <a:ext cx="7772400" cy="378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267866"/>
      </p:ext>
    </p:extLst>
  </p:cSld>
  <p:clrMapOvr>
    <a:masterClrMapping/>
  </p:clrMapOvr>
</p:sld>
</file>

<file path=ppt/theme/theme1.xml><?xml version="1.0" encoding="utf-8"?>
<a:theme xmlns:a="http://schemas.openxmlformats.org/drawingml/2006/main" name="MDC Richards">
  <a:themeElements>
    <a:clrScheme name="Exeter IAPT Templat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xeter IAPT Templat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eter IAPT Templa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eter IAPT Templa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eter IAPT Templa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eter IAPT Templa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eter IAPT Templa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eter IAPT Templa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eter IAPT Templa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ter IAPT Templa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ter IAPT Templa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5D9E34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00" charset="0"/>
            <a:ea typeface="ＭＳ Ｐゴシック" pitchFamily="100" charset="-128"/>
            <a:cs typeface="ＭＳ Ｐゴシック" pitchFamily="10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00" charset="0"/>
            <a:ea typeface="ＭＳ Ｐゴシック" pitchFamily="100" charset="-128"/>
            <a:cs typeface="ＭＳ Ｐゴシック" pitchFamily="10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MDC Richards</Template>
  <TotalTime>3531</TotalTime>
  <Words>1166</Words>
  <Application>Microsoft Office PowerPoint</Application>
  <PresentationFormat>On-screen Show (4:3)</PresentationFormat>
  <Paragraphs>282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MDC Richards</vt:lpstr>
      <vt:lpstr>Blank Presentation</vt:lpstr>
      <vt:lpstr>Behavioural Activation for Depression By the Non Specialist </vt:lpstr>
      <vt:lpstr>Overview</vt:lpstr>
      <vt:lpstr>Behavioural Activation – what is it?</vt:lpstr>
      <vt:lpstr>Our BA Research </vt:lpstr>
      <vt:lpstr>PowerPoint Presentation</vt:lpstr>
      <vt:lpstr>PowerPoint Presentation</vt:lpstr>
      <vt:lpstr>PowerPoint Presentation</vt:lpstr>
      <vt:lpstr>PowerPoint Presentation</vt:lpstr>
      <vt:lpstr>MRC Methods for Developing and Evaluating Complex Interventions</vt:lpstr>
      <vt:lpstr> Behavioural activation delivered by the non specialist: Phase II randomised controlled trial (MH Nurses)</vt:lpstr>
      <vt:lpstr>Results</vt:lpstr>
      <vt:lpstr>PowerPoint Presentation</vt:lpstr>
      <vt:lpstr>PowerPoint Presentation</vt:lpstr>
      <vt:lpstr>COBRA Study. NIHR HTA funded multi centre RCT. Open access- The Lancet  July 2016</vt:lpstr>
      <vt:lpstr>COBRA</vt:lpstr>
      <vt:lpstr>Interventions</vt:lpstr>
      <vt:lpstr>PowerPoint Presentation</vt:lpstr>
      <vt:lpstr>PowerPoint Presentation</vt:lpstr>
      <vt:lpstr>Non-Inferiority at primary endpoint</vt:lpstr>
      <vt:lpstr>Secondary Outcomes - GAD Primary analysis</vt:lpstr>
      <vt:lpstr>SCID Caseness Across Trial (repeated measures logistic regression model)</vt:lpstr>
      <vt:lpstr>Cost Effectiveness Plane</vt:lpstr>
      <vt:lpstr>Summary of Health Economics</vt:lpstr>
      <vt:lpstr>Qualitative study</vt:lpstr>
      <vt:lpstr>PowerPoint Presentation</vt:lpstr>
      <vt:lpstr>Who took part?</vt:lpstr>
      <vt:lpstr>Intervention</vt:lpstr>
      <vt:lpstr>PHQ9 scores at 4 and 12 months</vt:lpstr>
      <vt:lpstr>Is there a preventative element to BA in this delivery model ?</vt:lpstr>
      <vt:lpstr>Clinical Implications from studies </vt:lpstr>
      <vt:lpstr>New studies</vt:lpstr>
      <vt:lpstr>Community Pharmacy mood Intervention Study CHEMIST?</vt:lpstr>
      <vt:lpstr>CHEMIST study</vt:lpstr>
      <vt:lpstr>Feasibility findings</vt:lpstr>
      <vt:lpstr>Thank You</vt:lpstr>
    </vt:vector>
  </TitlesOfParts>
  <Company>University Of Exeter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COBRA (Cost and Outcome of BehaviouRal Activation)</dc:title>
  <dc:creator>Richards</dc:creator>
  <cp:lastModifiedBy>David Ekers</cp:lastModifiedBy>
  <cp:revision>196</cp:revision>
  <dcterms:created xsi:type="dcterms:W3CDTF">2011-09-29T11:50:42Z</dcterms:created>
  <dcterms:modified xsi:type="dcterms:W3CDTF">2018-05-11T13:13:43Z</dcterms:modified>
</cp:coreProperties>
</file>