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6" r:id="rId5"/>
    <p:sldId id="305" r:id="rId6"/>
    <p:sldId id="306" r:id="rId7"/>
    <p:sldId id="307" r:id="rId8"/>
    <p:sldId id="308" r:id="rId9"/>
    <p:sldId id="272" r:id="rId10"/>
    <p:sldId id="273" r:id="rId11"/>
    <p:sldId id="274" r:id="rId12"/>
    <p:sldId id="276" r:id="rId13"/>
    <p:sldId id="277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303" r:id="rId28"/>
    <p:sldId id="309" r:id="rId29"/>
    <p:sldId id="266" r:id="rId3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pos="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2C6"/>
    <a:srgbClr val="5BBF21"/>
    <a:srgbClr val="009E49"/>
    <a:srgbClr val="006B54"/>
    <a:srgbClr val="E28C05"/>
    <a:srgbClr val="00AA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86470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164"/>
        <p:guide pos="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3C1F45-14E1-44A4-9AE0-020F0DE47F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14137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13284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8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709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99740AF-A5F8-48E4-A195-20F9C9A47F93}" type="slidenum">
              <a:rPr lang="en-GB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067686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534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7"/>
          <p:cNvSpPr txBox="1">
            <a:spLocks noGrp="1" noChangeArrowheads="1"/>
          </p:cNvSpPr>
          <p:nvPr/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F63489-DE28-42BD-9046-B1EC18345EBF}" type="datetime1">
              <a:rPr lang="en-GB" altLang="en-US"/>
              <a:pPr algn="r" eaLnBrk="1" hangingPunct="1">
                <a:spcBef>
                  <a:spcPct val="0"/>
                </a:spcBef>
              </a:pPr>
              <a:t>10/05/2018</a:t>
            </a:fld>
            <a:endParaRPr lang="en-GB" altLang="en-US"/>
          </a:p>
        </p:txBody>
      </p:sp>
      <p:sp>
        <p:nvSpPr>
          <p:cNvPr id="59395" name="Rectangle 1030"/>
          <p:cNvSpPr txBox="1">
            <a:spLocks noGrp="1" noChangeArrowheads="1"/>
          </p:cNvSpPr>
          <p:nvPr/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/>
              <a:t>www.rds.nihr.ac.uk</a:t>
            </a:r>
          </a:p>
        </p:txBody>
      </p:sp>
      <p:sp>
        <p:nvSpPr>
          <p:cNvPr id="59396" name="Rectangle 1031"/>
          <p:cNvSpPr txBox="1">
            <a:spLocks noGrp="1"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468A51-7299-4152-97AE-8AEF81D900F0}" type="slidenum">
              <a:rPr lang="en-GB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GB" altLang="en-US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640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93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6650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2871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1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90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1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953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98AC63F-4FDE-462C-A1A9-AF25434E3BCB}" type="slidenum">
              <a:rPr lang="en-GB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40838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1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8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F45-14E1-44A4-9AE0-020F0DE47F1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86416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9613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7"/>
          <p:cNvSpPr txBox="1">
            <a:spLocks noGrp="1" noChangeArrowheads="1"/>
          </p:cNvSpPr>
          <p:nvPr/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DA644A-8B1B-416F-B1FB-054F282A81B0}" type="datetime1">
              <a:rPr lang="en-GB" altLang="en-US"/>
              <a:pPr algn="r" eaLnBrk="1" hangingPunct="1">
                <a:spcBef>
                  <a:spcPct val="0"/>
                </a:spcBef>
              </a:pPr>
              <a:t>10/05/2018</a:t>
            </a:fld>
            <a:endParaRPr lang="en-GB" altLang="en-US"/>
          </a:p>
        </p:txBody>
      </p:sp>
      <p:sp>
        <p:nvSpPr>
          <p:cNvPr id="53251" name="Rectangle 1030"/>
          <p:cNvSpPr txBox="1">
            <a:spLocks noGrp="1" noChangeArrowheads="1"/>
          </p:cNvSpPr>
          <p:nvPr/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/>
              <a:t>www.rds.nihr.ac.uk</a:t>
            </a:r>
          </a:p>
        </p:txBody>
      </p:sp>
      <p:sp>
        <p:nvSpPr>
          <p:cNvPr id="53252" name="Rectangle 1031"/>
          <p:cNvSpPr txBox="1">
            <a:spLocks noGrp="1"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498404-B5DE-4165-B269-17E6FF13CBC3}" type="slidenum">
              <a:rPr lang="en-GB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68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700213"/>
            <a:ext cx="6480175" cy="11525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852738"/>
            <a:ext cx="6400800" cy="102076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0825" y="6481763"/>
            <a:ext cx="2133600" cy="376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pic>
        <p:nvPicPr>
          <p:cNvPr id="102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0" y="-27384"/>
            <a:ext cx="9144000" cy="476672"/>
          </a:xfrm>
          <a:prstGeom prst="rect">
            <a:avLst/>
          </a:prstGeom>
          <a:noFill/>
        </p:spPr>
      </p:pic>
      <p:pic>
        <p:nvPicPr>
          <p:cNvPr id="7" name="Picture 9" descr="nihrcolb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689440"/>
            <a:ext cx="1871440" cy="6513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A455-2E6C-4E9B-B700-18FF9634E4B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43DE17-01BC-4C44-A5DF-CB57B4CA37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Research</a:t>
            </a:r>
            <a:r>
              <a:rPr lang="en-GB" b="1" baseline="0" dirty="0" smtClean="0"/>
              <a:t> Design Service</a:t>
            </a:r>
            <a:endParaRPr lang="en-GB" b="1" dirty="0"/>
          </a:p>
        </p:txBody>
      </p:sp>
      <p:pic>
        <p:nvPicPr>
          <p:cNvPr id="13" name="Picture 23" descr="C:\Users\fenny.gkiafi\AppData\Local\Microsoft\Windows\Temporary Internet Files\Content.Outlook\CMDBYQNH\web banner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23256"/>
            <a:ext cx="6885384" cy="7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6583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Research</a:t>
            </a:r>
            <a:r>
              <a:rPr lang="en-GB" b="1" baseline="0" dirty="0" smtClean="0"/>
              <a:t> Design Service</a:t>
            </a:r>
            <a:endParaRPr lang="en-GB" b="1" dirty="0"/>
          </a:p>
        </p:txBody>
      </p:sp>
      <p:pic>
        <p:nvPicPr>
          <p:cNvPr id="13" name="Picture 23" descr="C:\Users\fenny.gkiafi\AppData\Local\Microsoft\Windows\Temporary Internet Files\Content.Outlook\CMDBYQNH\web banner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23256"/>
            <a:ext cx="6885384" cy="7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217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Research</a:t>
            </a:r>
            <a:r>
              <a:rPr lang="en-GB" b="1" baseline="0" dirty="0" smtClean="0"/>
              <a:t> Design Service</a:t>
            </a:r>
            <a:endParaRPr lang="en-GB" b="1" dirty="0"/>
          </a:p>
        </p:txBody>
      </p:sp>
      <p:pic>
        <p:nvPicPr>
          <p:cNvPr id="13" name="Picture 23" descr="C:\Users\fenny.gkiafi\AppData\Local\Microsoft\Windows\Temporary Internet Files\Content.Outlook\CMDBYQNH\web banner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23256"/>
            <a:ext cx="6885384" cy="7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371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Research</a:t>
            </a:r>
            <a:r>
              <a:rPr lang="en-GB" b="1" baseline="0" dirty="0" smtClean="0"/>
              <a:t> Design Service</a:t>
            </a:r>
            <a:endParaRPr lang="en-GB" b="1" dirty="0"/>
          </a:p>
        </p:txBody>
      </p:sp>
      <p:pic>
        <p:nvPicPr>
          <p:cNvPr id="13" name="Picture 23" descr="C:\Users\fenny.gkiafi\AppData\Local\Microsoft\Windows\Temporary Internet Files\Content.Outlook\CMDBYQNH\web banner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23256"/>
            <a:ext cx="6885384" cy="7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128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Research</a:t>
            </a:r>
            <a:r>
              <a:rPr lang="en-GB" b="1" baseline="0" dirty="0" smtClean="0"/>
              <a:t> Design Service</a:t>
            </a:r>
            <a:endParaRPr lang="en-GB" b="1" dirty="0"/>
          </a:p>
        </p:txBody>
      </p:sp>
      <p:pic>
        <p:nvPicPr>
          <p:cNvPr id="13" name="Picture 23" descr="C:\Users\fenny.gkiafi\AppData\Local\Microsoft\Windows\Temporary Internet Files\Content.Outlook\CMDBYQNH\web banner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23256"/>
            <a:ext cx="6885384" cy="7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83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Research</a:t>
            </a:r>
            <a:r>
              <a:rPr lang="en-GB" b="1" baseline="0" dirty="0" smtClean="0"/>
              <a:t> Design Service</a:t>
            </a:r>
            <a:endParaRPr lang="en-GB" b="1" dirty="0"/>
          </a:p>
        </p:txBody>
      </p:sp>
      <p:pic>
        <p:nvPicPr>
          <p:cNvPr id="13" name="Picture 23" descr="C:\Users\fenny.gkiafi\AppData\Local\Microsoft\Windows\Temporary Internet Files\Content.Outlook\CMDBYQNH\web banner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23256"/>
            <a:ext cx="6885384" cy="7200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377" y="5229200"/>
            <a:ext cx="1022127" cy="98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609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Research</a:t>
            </a:r>
            <a:r>
              <a:rPr lang="en-GB" b="1" baseline="0" dirty="0" smtClean="0"/>
              <a:t> Design Service</a:t>
            </a:r>
            <a:endParaRPr lang="en-GB" b="1" dirty="0"/>
          </a:p>
        </p:txBody>
      </p:sp>
      <p:pic>
        <p:nvPicPr>
          <p:cNvPr id="13" name="Picture 23" descr="C:\Users\fenny.gkiafi\AppData\Local\Microsoft\Windows\Temporary Internet Files\Content.Outlook\CMDBYQNH\web banner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23256"/>
            <a:ext cx="6885384" cy="7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250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Research</a:t>
            </a:r>
            <a:r>
              <a:rPr lang="en-GB" b="1" baseline="0" dirty="0" smtClean="0"/>
              <a:t> Design Service</a:t>
            </a:r>
            <a:endParaRPr lang="en-GB" b="1" dirty="0"/>
          </a:p>
        </p:txBody>
      </p:sp>
      <p:pic>
        <p:nvPicPr>
          <p:cNvPr id="13" name="Picture 23" descr="C:\Users\fenny.gkiafi\AppData\Local\Microsoft\Windows\Temporary Internet Files\Content.Outlook\CMDBYQNH\web banner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23256"/>
            <a:ext cx="6885384" cy="7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420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Research </a:t>
            </a:r>
            <a:r>
              <a:rPr lang="en-GB" b="1" smtClean="0"/>
              <a:t>Design Service</a:t>
            </a:r>
            <a:endParaRPr lang="en-GB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35496" y="1268760"/>
            <a:ext cx="6912768" cy="74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Research</a:t>
            </a:r>
            <a:r>
              <a:rPr lang="en-GB" b="1" baseline="0" dirty="0" smtClean="0"/>
              <a:t> Design Service</a:t>
            </a:r>
            <a:endParaRPr lang="en-GB" b="1" dirty="0"/>
          </a:p>
        </p:txBody>
      </p:sp>
      <p:pic>
        <p:nvPicPr>
          <p:cNvPr id="13" name="Picture 23" descr="C:\Users\fenny.gkiafi\AppData\Local\Microsoft\Windows\Temporary Internet Files\Content.Outlook\CMDBYQNH\web banner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23256"/>
            <a:ext cx="6885384" cy="7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064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Research</a:t>
            </a:r>
            <a:r>
              <a:rPr lang="en-GB" b="1" baseline="0" dirty="0" smtClean="0"/>
              <a:t> Design Service</a:t>
            </a:r>
            <a:endParaRPr lang="en-GB" b="1" dirty="0"/>
          </a:p>
        </p:txBody>
      </p:sp>
      <p:pic>
        <p:nvPicPr>
          <p:cNvPr id="13" name="Picture 23" descr="C:\Users\fenny.gkiafi\AppData\Local\Microsoft\Windows\Temporary Internet Files\Content.Outlook\CMDBYQNH\web banner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23256"/>
            <a:ext cx="6885384" cy="7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447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Research</a:t>
            </a:r>
            <a:r>
              <a:rPr lang="en-GB" b="1" baseline="0" dirty="0" smtClean="0"/>
              <a:t> Design Service</a:t>
            </a:r>
            <a:endParaRPr lang="en-GB" b="1" dirty="0"/>
          </a:p>
        </p:txBody>
      </p:sp>
      <p:pic>
        <p:nvPicPr>
          <p:cNvPr id="13" name="Picture 23" descr="C:\Users\fenny.gkiafi\AppData\Local\Microsoft\Windows\Temporary Internet Files\Content.Outlook\CMDBYQNH\web banner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23256"/>
            <a:ext cx="6885384" cy="7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8443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Research</a:t>
            </a:r>
            <a:r>
              <a:rPr lang="en-GB" b="1" baseline="0" dirty="0" smtClean="0"/>
              <a:t> Design Service</a:t>
            </a:r>
            <a:endParaRPr lang="en-GB" b="1" dirty="0"/>
          </a:p>
        </p:txBody>
      </p:sp>
      <p:pic>
        <p:nvPicPr>
          <p:cNvPr id="13" name="Picture 23" descr="C:\Users\fenny.gkiafi\AppData\Local\Microsoft\Windows\Temporary Internet Files\Content.Outlook\CMDBYQNH\web banner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23256"/>
            <a:ext cx="6885384" cy="7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880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Research</a:t>
            </a:r>
            <a:r>
              <a:rPr lang="en-GB" b="1" baseline="0" dirty="0" smtClean="0"/>
              <a:t> Design Service</a:t>
            </a:r>
            <a:endParaRPr lang="en-GB" b="1" dirty="0"/>
          </a:p>
        </p:txBody>
      </p:sp>
      <p:pic>
        <p:nvPicPr>
          <p:cNvPr id="13" name="Picture 23" descr="C:\Users\fenny.gkiafi\AppData\Local\Microsoft\Windows\Temporary Internet Files\Content.Outlook\CMDBYQNH\web banner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23256"/>
            <a:ext cx="6885384" cy="7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732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 Research</a:t>
            </a:r>
            <a:r>
              <a:rPr lang="en-GB" b="1" baseline="0" dirty="0" smtClean="0"/>
              <a:t> Design Service</a:t>
            </a:r>
            <a:endParaRPr lang="en-GB" b="1" dirty="0"/>
          </a:p>
        </p:txBody>
      </p:sp>
      <p:pic>
        <p:nvPicPr>
          <p:cNvPr id="13" name="Picture 23" descr="C:\Users\fenny.gkiafi\AppData\Local\Microsoft\Windows\Temporary Internet Files\Content.Outlook\CMDBYQNH\web banner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23256"/>
            <a:ext cx="6885384" cy="7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46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D3108F-A058-4C43-AC29-FCA6ABCF09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628FAB-2957-4DB7-B2C9-57415A6ABF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D962B5-68D3-4A1E-9115-292E841C79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C55C70-8CFB-4C00-ADD0-3264D3B13F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58BA62-5E2B-41B1-AD91-6F02A6540D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127081-22CF-4F07-AE9F-CA8C8A78D2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DC0669-0403-42B3-8D85-D98F4DC324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pic>
        <p:nvPicPr>
          <p:cNvPr id="9" name="Picture 9" descr="nihrcolb_logo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77024" y="260648"/>
            <a:ext cx="1871440" cy="65132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71zAufavf6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9e4SJSJ9a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rds-ne.nihr.ac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FrfnM9JBaI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95536" y="1700808"/>
            <a:ext cx="8424936" cy="4608512"/>
          </a:xfrm>
          <a:noFill/>
        </p:spPr>
        <p:txBody>
          <a:bodyPr anchor="ctr"/>
          <a:lstStyle/>
          <a:p>
            <a:r>
              <a:rPr lang="en-GB" dirty="0" smtClean="0">
                <a:solidFill>
                  <a:srgbClr val="0072C6"/>
                </a:solidFill>
              </a:rPr>
              <a:t>Designing Research that Improves Health and Wellbeing for All</a:t>
            </a:r>
            <a:br>
              <a:rPr lang="en-GB" dirty="0" smtClean="0">
                <a:solidFill>
                  <a:srgbClr val="0072C6"/>
                </a:solidFill>
              </a:rPr>
            </a:br>
            <a:r>
              <a:rPr lang="en-GB" b="1" dirty="0" smtClean="0">
                <a:solidFill>
                  <a:srgbClr val="5BBF21"/>
                </a:solidFill>
              </a:rPr>
              <a:t/>
            </a:r>
            <a:br>
              <a:rPr lang="en-GB" b="1" dirty="0" smtClean="0">
                <a:solidFill>
                  <a:srgbClr val="5BBF21"/>
                </a:solidFill>
              </a:rPr>
            </a:br>
            <a:r>
              <a:rPr lang="en-GB" b="1" dirty="0" smtClean="0">
                <a:solidFill>
                  <a:srgbClr val="5BBF21"/>
                </a:solidFill>
              </a:rPr>
              <a:t>How </a:t>
            </a:r>
            <a:r>
              <a:rPr lang="en-GB" b="1" dirty="0">
                <a:solidFill>
                  <a:srgbClr val="5BBF21"/>
                </a:solidFill>
              </a:rPr>
              <a:t>the NIHR </a:t>
            </a:r>
            <a:br>
              <a:rPr lang="en-GB" b="1" dirty="0">
                <a:solidFill>
                  <a:srgbClr val="5BBF21"/>
                </a:solidFill>
              </a:rPr>
            </a:br>
            <a:r>
              <a:rPr lang="en-GB" b="1" dirty="0">
                <a:solidFill>
                  <a:srgbClr val="5BBF21"/>
                </a:solidFill>
              </a:rPr>
              <a:t>Research Design Service </a:t>
            </a:r>
            <a:r>
              <a:rPr lang="en-GB" b="1" dirty="0" smtClean="0">
                <a:solidFill>
                  <a:srgbClr val="5BBF21"/>
                </a:solidFill>
              </a:rPr>
              <a:t>North East</a:t>
            </a:r>
            <a:br>
              <a:rPr lang="en-GB" b="1" dirty="0" smtClean="0">
                <a:solidFill>
                  <a:srgbClr val="5BBF21"/>
                </a:solidFill>
              </a:rPr>
            </a:br>
            <a:r>
              <a:rPr lang="en-GB" b="1" dirty="0" smtClean="0">
                <a:solidFill>
                  <a:srgbClr val="5BBF21"/>
                </a:solidFill>
              </a:rPr>
              <a:t>can </a:t>
            </a:r>
            <a:r>
              <a:rPr lang="en-GB" b="1" dirty="0">
                <a:solidFill>
                  <a:srgbClr val="5BBF21"/>
                </a:solidFill>
              </a:rPr>
              <a:t>help</a:t>
            </a:r>
            <a:br>
              <a:rPr lang="en-GB" b="1" dirty="0">
                <a:solidFill>
                  <a:srgbClr val="5BBF21"/>
                </a:solidFill>
              </a:rPr>
            </a:br>
            <a:endParaRPr lang="en-GB" dirty="0">
              <a:solidFill>
                <a:srgbClr val="5BBF21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403350" y="3068315"/>
            <a:ext cx="6400800" cy="324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5BBF21"/>
                </a:solidFill>
              </a:rPr>
              <a:t>Which funder? </a:t>
            </a:r>
            <a:endParaRPr lang="en-US" dirty="0">
              <a:solidFill>
                <a:srgbClr val="5BBF2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70" y="3356992"/>
            <a:ext cx="4799229" cy="1520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02901"/>
            <a:ext cx="2232248" cy="2198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556792"/>
            <a:ext cx="4153138" cy="144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85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 rot="1582705">
            <a:off x="1968500" y="4594225"/>
            <a:ext cx="1657350" cy="433388"/>
          </a:xfrm>
          <a:prstGeom prst="rightArrow">
            <a:avLst>
              <a:gd name="adj1" fmla="val 50000"/>
              <a:gd name="adj2" fmla="val 95604"/>
            </a:avLst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827088" y="3716338"/>
            <a:ext cx="1439862" cy="863600"/>
          </a:xfrm>
          <a:prstGeom prst="roundRect">
            <a:avLst>
              <a:gd name="adj" fmla="val 16667"/>
            </a:avLst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Appropriate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funding stream </a:t>
            </a:r>
            <a:endParaRPr lang="en-GB" altLang="en-US" sz="140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835150" y="5732463"/>
            <a:ext cx="1657350" cy="434975"/>
          </a:xfrm>
          <a:prstGeom prst="rightArrow">
            <a:avLst>
              <a:gd name="adj1" fmla="val 50000"/>
              <a:gd name="adj2" fmla="val 95255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827088" y="5445125"/>
            <a:ext cx="1512887" cy="935038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Literature</a:t>
            </a:r>
            <a:endParaRPr lang="en-GB" altLang="en-US" sz="18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>
              <a:solidFill>
                <a:schemeClr val="bg1"/>
              </a:solidFill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1187450" y="2563813"/>
            <a:ext cx="1439863" cy="936625"/>
          </a:xfrm>
          <a:prstGeom prst="roundRect">
            <a:avLst>
              <a:gd name="adj" fmla="val 16667"/>
            </a:avLst>
          </a:prstGeom>
          <a:solidFill>
            <a:srgbClr val="5392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Study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Design  </a:t>
            </a:r>
            <a:endParaRPr lang="en-GB" altLang="en-US" sz="14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06813" y="4437063"/>
            <a:ext cx="2160587" cy="2016125"/>
            <a:chOff x="2290" y="2523"/>
            <a:chExt cx="1361" cy="1270"/>
          </a:xfrm>
        </p:grpSpPr>
        <p:sp>
          <p:nvSpPr>
            <p:cNvPr id="18446" name="Oval 14"/>
            <p:cNvSpPr>
              <a:spLocks noChangeArrowheads="1"/>
            </p:cNvSpPr>
            <p:nvPr/>
          </p:nvSpPr>
          <p:spPr bwMode="auto">
            <a:xfrm>
              <a:off x="2290" y="2523"/>
              <a:ext cx="1361" cy="1270"/>
            </a:xfrm>
            <a:prstGeom prst="ellipse">
              <a:avLst/>
            </a:prstGeom>
            <a:solidFill>
              <a:srgbClr val="C3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2463" y="2795"/>
              <a:ext cx="1188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Research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Question</a:t>
              </a:r>
            </a:p>
          </p:txBody>
        </p:sp>
      </p:grpSp>
      <p:sp>
        <p:nvSpPr>
          <p:cNvPr id="18440" name="Rounded Rectangular Callout 8"/>
          <p:cNvSpPr>
            <a:spLocks noChangeArrowheads="1"/>
          </p:cNvSpPr>
          <p:nvPr/>
        </p:nvSpPr>
        <p:spPr bwMode="auto">
          <a:xfrm>
            <a:off x="107950" y="4797425"/>
            <a:ext cx="2376488" cy="609600"/>
          </a:xfrm>
          <a:prstGeom prst="wedgeRoundRectCallout">
            <a:avLst>
              <a:gd name="adj1" fmla="val 23236"/>
              <a:gd name="adj2" fmla="val 80310"/>
              <a:gd name="adj3" fmla="val 16667"/>
            </a:avLst>
          </a:prstGeom>
          <a:solidFill>
            <a:srgbClr val="365590">
              <a:alpha val="4509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Peer-reviewed journals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Grey literature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Registered trials database</a:t>
            </a:r>
          </a:p>
        </p:txBody>
      </p:sp>
      <p:sp>
        <p:nvSpPr>
          <p:cNvPr id="18441" name="Rounded Rectangular Callout 7"/>
          <p:cNvSpPr>
            <a:spLocks noChangeArrowheads="1"/>
          </p:cNvSpPr>
          <p:nvPr/>
        </p:nvSpPr>
        <p:spPr bwMode="auto">
          <a:xfrm>
            <a:off x="179388" y="3357563"/>
            <a:ext cx="935037" cy="284162"/>
          </a:xfrm>
          <a:prstGeom prst="wedgeRoundRectCallout">
            <a:avLst>
              <a:gd name="adj1" fmla="val 59208"/>
              <a:gd name="adj2" fmla="val 114000"/>
              <a:gd name="adj3" fmla="val 16667"/>
            </a:avLst>
          </a:prstGeom>
          <a:solidFill>
            <a:srgbClr val="5BBF21">
              <a:alpha val="4196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Scope </a:t>
            </a:r>
          </a:p>
        </p:txBody>
      </p:sp>
      <p:sp>
        <p:nvSpPr>
          <p:cNvPr id="18442" name="AutoShape 20"/>
          <p:cNvSpPr>
            <a:spLocks noChangeArrowheads="1"/>
          </p:cNvSpPr>
          <p:nvPr/>
        </p:nvSpPr>
        <p:spPr bwMode="auto">
          <a:xfrm rot="2494894">
            <a:off x="2341563" y="3771900"/>
            <a:ext cx="1728787" cy="433388"/>
          </a:xfrm>
          <a:prstGeom prst="rightArrow">
            <a:avLst>
              <a:gd name="adj1" fmla="val 50000"/>
              <a:gd name="adj2" fmla="val 99725"/>
            </a:avLst>
          </a:prstGeom>
          <a:solidFill>
            <a:srgbClr val="5392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3" name="Rounded Rectangular Callout 6"/>
          <p:cNvSpPr>
            <a:spLocks noChangeArrowheads="1"/>
          </p:cNvSpPr>
          <p:nvPr/>
        </p:nvSpPr>
        <p:spPr bwMode="auto">
          <a:xfrm>
            <a:off x="179388" y="1905000"/>
            <a:ext cx="2160587" cy="587375"/>
          </a:xfrm>
          <a:prstGeom prst="wedgeRoundRectCallout">
            <a:avLst>
              <a:gd name="adj1" fmla="val 45005"/>
              <a:gd name="adj2" fmla="val 82375"/>
              <a:gd name="adj3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Cohort, case-control, RCT, ethnographic, interview 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dirty="0" smtClean="0">
                <a:cs typeface="+mj-cs"/>
              </a:rPr>
              <a:t>How can the RDS help?</a:t>
            </a:r>
            <a:endParaRPr lang="en-GB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131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1" y="332656"/>
            <a:ext cx="5144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b="1" dirty="0" smtClean="0">
              <a:latin typeface="Calibri" panose="020F0502020204030204" pitchFamily="34" charset="0"/>
            </a:endParaRPr>
          </a:p>
          <a:p>
            <a:r>
              <a:rPr lang="en-GB" altLang="en-US" sz="3600" dirty="0" smtClean="0">
                <a:solidFill>
                  <a:srgbClr val="5BBF21"/>
                </a:solidFill>
                <a:latin typeface="+mj-lt"/>
              </a:rPr>
              <a:t>RDS </a:t>
            </a:r>
            <a:r>
              <a:rPr lang="en-GB" altLang="en-US" sz="3600" dirty="0">
                <a:solidFill>
                  <a:srgbClr val="5BBF21"/>
                </a:solidFill>
                <a:latin typeface="+mj-lt"/>
              </a:rPr>
              <a:t>Expertise</a:t>
            </a:r>
            <a:endParaRPr lang="en-GB" sz="3600" dirty="0">
              <a:solidFill>
                <a:srgbClr val="5BBF2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340769"/>
            <a:ext cx="864096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+mn-lt"/>
              </a:rPr>
              <a:t>Specialist </a:t>
            </a:r>
            <a:r>
              <a:rPr lang="en-GB" altLang="en-US" sz="2400" dirty="0">
                <a:latin typeface="+mn-lt"/>
              </a:rPr>
              <a:t>methodological </a:t>
            </a:r>
            <a:r>
              <a:rPr lang="en-GB" altLang="en-US" sz="2400" dirty="0" smtClean="0">
                <a:latin typeface="+mn-lt"/>
              </a:rPr>
              <a:t>advisors: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+mn-lt"/>
              </a:rPr>
              <a:t>Statistics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+mn-lt"/>
              </a:rPr>
              <a:t>Clinical Trials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+mn-lt"/>
              </a:rPr>
              <a:t>Qualitative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+mn-lt"/>
              </a:rPr>
              <a:t>Health Economics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+mn-lt"/>
              </a:rPr>
              <a:t>Health Psychology 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+mn-lt"/>
              </a:rPr>
              <a:t>Epidemiology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+mn-lt"/>
              </a:rPr>
              <a:t>Evidence Synthesis </a:t>
            </a:r>
            <a:endParaRPr lang="en-GB" altLang="en-US" sz="10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12360" y="5019571"/>
            <a:ext cx="1331640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7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 rot="1582705">
            <a:off x="1968500" y="4594225"/>
            <a:ext cx="1657350" cy="433388"/>
          </a:xfrm>
          <a:prstGeom prst="rightArrow">
            <a:avLst>
              <a:gd name="adj1" fmla="val 50000"/>
              <a:gd name="adj2" fmla="val 95604"/>
            </a:avLst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827088" y="3716338"/>
            <a:ext cx="1439862" cy="863600"/>
          </a:xfrm>
          <a:prstGeom prst="roundRect">
            <a:avLst>
              <a:gd name="adj" fmla="val 16667"/>
            </a:avLst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Appropriate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funding stream </a:t>
            </a:r>
            <a:endParaRPr lang="en-GB" altLang="en-US" sz="1400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835150" y="5732463"/>
            <a:ext cx="1657350" cy="434975"/>
          </a:xfrm>
          <a:prstGeom prst="rightArrow">
            <a:avLst>
              <a:gd name="adj1" fmla="val 50000"/>
              <a:gd name="adj2" fmla="val 95255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827088" y="5445125"/>
            <a:ext cx="1512887" cy="935038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Literature</a:t>
            </a:r>
            <a:endParaRPr lang="en-GB" altLang="en-US" sz="18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>
              <a:solidFill>
                <a:schemeClr val="bg1"/>
              </a:solidFill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1187450" y="2563813"/>
            <a:ext cx="1439863" cy="936625"/>
          </a:xfrm>
          <a:prstGeom prst="roundRect">
            <a:avLst>
              <a:gd name="adj" fmla="val 16667"/>
            </a:avLst>
          </a:prstGeom>
          <a:solidFill>
            <a:srgbClr val="5392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Study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Design  </a:t>
            </a:r>
            <a:endParaRPr lang="en-GB" altLang="en-US" sz="14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06813" y="4437063"/>
            <a:ext cx="2160587" cy="2016125"/>
            <a:chOff x="2290" y="2523"/>
            <a:chExt cx="1361" cy="1270"/>
          </a:xfrm>
        </p:grpSpPr>
        <p:sp>
          <p:nvSpPr>
            <p:cNvPr id="19473" name="Oval 14"/>
            <p:cNvSpPr>
              <a:spLocks noChangeArrowheads="1"/>
            </p:cNvSpPr>
            <p:nvPr/>
          </p:nvSpPr>
          <p:spPr bwMode="auto">
            <a:xfrm>
              <a:off x="2290" y="2523"/>
              <a:ext cx="1361" cy="1270"/>
            </a:xfrm>
            <a:prstGeom prst="ellipse">
              <a:avLst/>
            </a:prstGeom>
            <a:solidFill>
              <a:srgbClr val="C3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9474" name="Text Box 15"/>
            <p:cNvSpPr txBox="1">
              <a:spLocks noChangeArrowheads="1"/>
            </p:cNvSpPr>
            <p:nvPr/>
          </p:nvSpPr>
          <p:spPr bwMode="auto">
            <a:xfrm>
              <a:off x="2463" y="2795"/>
              <a:ext cx="1188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Research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Question</a:t>
              </a:r>
            </a:p>
          </p:txBody>
        </p:sp>
      </p:grpSp>
      <p:sp>
        <p:nvSpPr>
          <p:cNvPr id="19464" name="Rounded Rectangular Callout 8"/>
          <p:cNvSpPr>
            <a:spLocks noChangeArrowheads="1"/>
          </p:cNvSpPr>
          <p:nvPr/>
        </p:nvSpPr>
        <p:spPr bwMode="auto">
          <a:xfrm>
            <a:off x="107950" y="4797425"/>
            <a:ext cx="2376488" cy="609600"/>
          </a:xfrm>
          <a:prstGeom prst="wedgeRoundRectCallout">
            <a:avLst>
              <a:gd name="adj1" fmla="val 23236"/>
              <a:gd name="adj2" fmla="val 80310"/>
              <a:gd name="adj3" fmla="val 16667"/>
            </a:avLst>
          </a:prstGeom>
          <a:solidFill>
            <a:srgbClr val="365590">
              <a:alpha val="4509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Peer-reviewed journals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Grey literature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Registered trials database</a:t>
            </a:r>
          </a:p>
        </p:txBody>
      </p:sp>
      <p:sp>
        <p:nvSpPr>
          <p:cNvPr id="19465" name="Rounded Rectangular Callout 7"/>
          <p:cNvSpPr>
            <a:spLocks noChangeArrowheads="1"/>
          </p:cNvSpPr>
          <p:nvPr/>
        </p:nvSpPr>
        <p:spPr bwMode="auto">
          <a:xfrm>
            <a:off x="179388" y="3357563"/>
            <a:ext cx="935037" cy="284162"/>
          </a:xfrm>
          <a:prstGeom prst="wedgeRoundRectCallout">
            <a:avLst>
              <a:gd name="adj1" fmla="val 59208"/>
              <a:gd name="adj2" fmla="val 114000"/>
              <a:gd name="adj3" fmla="val 16667"/>
            </a:avLst>
          </a:prstGeom>
          <a:solidFill>
            <a:srgbClr val="5BBF21">
              <a:alpha val="4196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Scope </a:t>
            </a:r>
          </a:p>
        </p:txBody>
      </p:sp>
      <p:sp>
        <p:nvSpPr>
          <p:cNvPr id="19466" name="AutoShape 20"/>
          <p:cNvSpPr>
            <a:spLocks noChangeArrowheads="1"/>
          </p:cNvSpPr>
          <p:nvPr/>
        </p:nvSpPr>
        <p:spPr bwMode="auto">
          <a:xfrm rot="2494894">
            <a:off x="2341563" y="3771900"/>
            <a:ext cx="1728787" cy="433388"/>
          </a:xfrm>
          <a:prstGeom prst="rightArrow">
            <a:avLst>
              <a:gd name="adj1" fmla="val 50000"/>
              <a:gd name="adj2" fmla="val 99725"/>
            </a:avLst>
          </a:prstGeom>
          <a:solidFill>
            <a:srgbClr val="5392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7" name="AutoShape 25"/>
          <p:cNvSpPr>
            <a:spLocks noChangeArrowheads="1"/>
          </p:cNvSpPr>
          <p:nvPr/>
        </p:nvSpPr>
        <p:spPr bwMode="auto">
          <a:xfrm>
            <a:off x="2771775" y="1771650"/>
            <a:ext cx="1439863" cy="936625"/>
          </a:xfrm>
          <a:prstGeom prst="roundRect">
            <a:avLst>
              <a:gd name="adj" fmla="val 16667"/>
            </a:avLst>
          </a:prstGeom>
          <a:solidFill>
            <a:srgbClr val="1D72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Feasibility</a:t>
            </a:r>
            <a:endParaRPr lang="en-GB" altLang="en-US" sz="1400"/>
          </a:p>
        </p:txBody>
      </p:sp>
      <p:sp>
        <p:nvSpPr>
          <p:cNvPr id="19468" name="AutoShape 26"/>
          <p:cNvSpPr>
            <a:spLocks noChangeArrowheads="1"/>
          </p:cNvSpPr>
          <p:nvPr/>
        </p:nvSpPr>
        <p:spPr bwMode="auto">
          <a:xfrm rot="4541595">
            <a:off x="3123406" y="3236119"/>
            <a:ext cx="1870075" cy="433388"/>
          </a:xfrm>
          <a:prstGeom prst="rightArrow">
            <a:avLst>
              <a:gd name="adj1" fmla="val 50000"/>
              <a:gd name="adj2" fmla="val 99705"/>
            </a:avLst>
          </a:prstGeom>
          <a:solidFill>
            <a:srgbClr val="1D72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9" name="Rounded Rectangular Callout 6"/>
          <p:cNvSpPr>
            <a:spLocks noChangeArrowheads="1"/>
          </p:cNvSpPr>
          <p:nvPr/>
        </p:nvSpPr>
        <p:spPr bwMode="auto">
          <a:xfrm>
            <a:off x="179388" y="1905000"/>
            <a:ext cx="2160587" cy="587375"/>
          </a:xfrm>
          <a:prstGeom prst="wedgeRoundRectCallout">
            <a:avLst>
              <a:gd name="adj1" fmla="val 45005"/>
              <a:gd name="adj2" fmla="val 82375"/>
              <a:gd name="adj3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Cohort, case-control, RCT, ethnographic, interview </a:t>
            </a:r>
          </a:p>
        </p:txBody>
      </p:sp>
      <p:sp>
        <p:nvSpPr>
          <p:cNvPr id="19470" name="Rounded Rectangular Callout 5"/>
          <p:cNvSpPr>
            <a:spLocks noChangeArrowheads="1"/>
          </p:cNvSpPr>
          <p:nvPr/>
        </p:nvSpPr>
        <p:spPr bwMode="auto">
          <a:xfrm>
            <a:off x="1763713" y="908050"/>
            <a:ext cx="2592387" cy="793750"/>
          </a:xfrm>
          <a:prstGeom prst="wedgeRoundRectCallout">
            <a:avLst>
              <a:gd name="adj1" fmla="val -4338"/>
              <a:gd name="adj2" fmla="val 74944"/>
              <a:gd name="adj3" fmla="val 16667"/>
            </a:avLst>
          </a:prstGeom>
          <a:solidFill>
            <a:srgbClr val="9ED3D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Cost issues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 Recruitment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Appropriate time scale?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400" i="1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dirty="0" smtClean="0">
                <a:cs typeface="+mj-cs"/>
              </a:rPr>
              <a:t>How can the RDS help?</a:t>
            </a:r>
            <a:endParaRPr lang="en-GB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656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6248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5BBF21"/>
                </a:solidFill>
              </a:rPr>
              <a:t>What to cost &amp; who will pay?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23850" y="1614488"/>
            <a:ext cx="869473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540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311275" indent="-4572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 smtClean="0"/>
              <a:t>Costing signposting  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 sz="2400" dirty="0" smtClean="0">
                <a:latin typeface="Calibri" pitchFamily="34" charset="0"/>
              </a:rPr>
              <a:t> </a:t>
            </a:r>
            <a:r>
              <a:rPr lang="en-GB" altLang="en-US" dirty="0" smtClean="0">
                <a:latin typeface="Calibri" pitchFamily="34" charset="0"/>
              </a:rPr>
              <a:t>Costs </a:t>
            </a:r>
            <a:r>
              <a:rPr lang="en-GB" altLang="en-US" dirty="0">
                <a:latin typeface="Calibri" pitchFamily="34" charset="0"/>
              </a:rPr>
              <a:t>of R&amp;D in the NHS are split into </a:t>
            </a:r>
            <a:r>
              <a:rPr lang="en-GB" altLang="en-US" b="1" dirty="0" smtClean="0">
                <a:latin typeface="Calibri" pitchFamily="34" charset="0"/>
              </a:rPr>
              <a:t>3 </a:t>
            </a:r>
            <a:r>
              <a:rPr lang="en-GB" altLang="en-US" b="1" dirty="0">
                <a:latin typeface="Calibri" pitchFamily="34" charset="0"/>
              </a:rPr>
              <a:t>categories</a:t>
            </a:r>
            <a:r>
              <a:rPr lang="en-GB" altLang="en-US" dirty="0">
                <a:latin typeface="Calibri" pitchFamily="34" charset="0"/>
              </a:rPr>
              <a:t>: </a:t>
            </a:r>
          </a:p>
          <a:p>
            <a:pPr lvl="2" eaLnBrk="1" hangingPunct="1">
              <a:spcBef>
                <a:spcPct val="50000"/>
              </a:spcBef>
            </a:pPr>
            <a:r>
              <a:rPr lang="en-GB" altLang="en-US" dirty="0">
                <a:latin typeface="Calibri" pitchFamily="34" charset="0"/>
              </a:rPr>
              <a:t>Research Costs</a:t>
            </a:r>
          </a:p>
          <a:p>
            <a:pPr lvl="2" eaLnBrk="1" hangingPunct="1">
              <a:spcBef>
                <a:spcPct val="50000"/>
              </a:spcBef>
            </a:pPr>
            <a:r>
              <a:rPr lang="en-GB" altLang="en-US" dirty="0">
                <a:latin typeface="Calibri" pitchFamily="34" charset="0"/>
              </a:rPr>
              <a:t>NHS Support Costs (service support) </a:t>
            </a:r>
          </a:p>
          <a:p>
            <a:pPr lvl="2" eaLnBrk="1" hangingPunct="1">
              <a:spcBef>
                <a:spcPct val="50000"/>
              </a:spcBef>
            </a:pPr>
            <a:r>
              <a:rPr lang="en-GB" altLang="en-US" dirty="0">
                <a:latin typeface="Calibri" pitchFamily="34" charset="0"/>
              </a:rPr>
              <a:t>Treatment Costs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dirty="0" smtClean="0">
              <a:latin typeface="Calibri" pitchFamily="34" charset="0"/>
              <a:hlinkClick r:id="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dirty="0" smtClean="0">
                <a:latin typeface="Calibri" pitchFamily="34" charset="0"/>
                <a:hlinkClick r:id=""/>
              </a:rPr>
              <a:t>https</a:t>
            </a:r>
            <a:r>
              <a:rPr lang="en-GB" altLang="en-US" dirty="0">
                <a:latin typeface="Calibri" pitchFamily="34" charset="0"/>
                <a:hlinkClick r:id=""/>
              </a:rPr>
              <a:t>://</a:t>
            </a:r>
            <a:r>
              <a:rPr lang="en-GB" altLang="en-US" dirty="0" smtClean="0">
                <a:latin typeface="Calibri" pitchFamily="34" charset="0"/>
                <a:hlinkClick r:id=""/>
              </a:rPr>
              <a:t>www.gov.uk/government/news/attributing-the-costs-of-health-social-care-research-development-acord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04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3"/>
          <p:cNvSpPr>
            <a:spLocks noChangeArrowheads="1"/>
          </p:cNvSpPr>
          <p:nvPr/>
        </p:nvSpPr>
        <p:spPr bwMode="auto">
          <a:xfrm rot="6120637">
            <a:off x="4058444" y="3161506"/>
            <a:ext cx="2012950" cy="433388"/>
          </a:xfrm>
          <a:prstGeom prst="rightArrow">
            <a:avLst>
              <a:gd name="adj1" fmla="val 50000"/>
              <a:gd name="adj2" fmla="val 94055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 rot="1582705">
            <a:off x="1968500" y="4594225"/>
            <a:ext cx="1657350" cy="433388"/>
          </a:xfrm>
          <a:prstGeom prst="rightArrow">
            <a:avLst>
              <a:gd name="adj1" fmla="val 50000"/>
              <a:gd name="adj2" fmla="val 95604"/>
            </a:avLst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827088" y="3716338"/>
            <a:ext cx="1439862" cy="863600"/>
          </a:xfrm>
          <a:prstGeom prst="roundRect">
            <a:avLst>
              <a:gd name="adj" fmla="val 16667"/>
            </a:avLst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Appropriate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funding stream </a:t>
            </a:r>
            <a:endParaRPr lang="en-GB" altLang="en-US" sz="1400"/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1835150" y="5732463"/>
            <a:ext cx="1657350" cy="434975"/>
          </a:xfrm>
          <a:prstGeom prst="rightArrow">
            <a:avLst>
              <a:gd name="adj1" fmla="val 50000"/>
              <a:gd name="adj2" fmla="val 95255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827088" y="5445125"/>
            <a:ext cx="1512887" cy="935038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Literature</a:t>
            </a:r>
            <a:endParaRPr lang="en-GB" altLang="en-US" sz="18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>
              <a:solidFill>
                <a:schemeClr val="bg1"/>
              </a:solidFill>
            </a:endParaRPr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1187450" y="2563813"/>
            <a:ext cx="1439863" cy="936625"/>
          </a:xfrm>
          <a:prstGeom prst="roundRect">
            <a:avLst>
              <a:gd name="adj" fmla="val 16667"/>
            </a:avLst>
          </a:prstGeom>
          <a:solidFill>
            <a:srgbClr val="5392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Study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Design  </a:t>
            </a:r>
            <a:endParaRPr lang="en-GB" altLang="en-US" sz="14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06813" y="4437063"/>
            <a:ext cx="2160587" cy="2016125"/>
            <a:chOff x="2290" y="2523"/>
            <a:chExt cx="1361" cy="1270"/>
          </a:xfrm>
        </p:grpSpPr>
        <p:sp>
          <p:nvSpPr>
            <p:cNvPr id="21524" name="Oval 14"/>
            <p:cNvSpPr>
              <a:spLocks noChangeArrowheads="1"/>
            </p:cNvSpPr>
            <p:nvPr/>
          </p:nvSpPr>
          <p:spPr bwMode="auto">
            <a:xfrm>
              <a:off x="2290" y="2523"/>
              <a:ext cx="1361" cy="1270"/>
            </a:xfrm>
            <a:prstGeom prst="ellipse">
              <a:avLst/>
            </a:prstGeom>
            <a:solidFill>
              <a:srgbClr val="C3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1525" name="Text Box 15"/>
            <p:cNvSpPr txBox="1">
              <a:spLocks noChangeArrowheads="1"/>
            </p:cNvSpPr>
            <p:nvPr/>
          </p:nvSpPr>
          <p:spPr bwMode="auto">
            <a:xfrm>
              <a:off x="2463" y="2795"/>
              <a:ext cx="1188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Research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Question</a:t>
              </a:r>
            </a:p>
          </p:txBody>
        </p:sp>
      </p:grpSp>
      <p:sp>
        <p:nvSpPr>
          <p:cNvPr id="21513" name="Rounded Rectangular Callout 8"/>
          <p:cNvSpPr>
            <a:spLocks noChangeArrowheads="1"/>
          </p:cNvSpPr>
          <p:nvPr/>
        </p:nvSpPr>
        <p:spPr bwMode="auto">
          <a:xfrm>
            <a:off x="107950" y="4797425"/>
            <a:ext cx="2376488" cy="609600"/>
          </a:xfrm>
          <a:prstGeom prst="wedgeRoundRectCallout">
            <a:avLst>
              <a:gd name="adj1" fmla="val 23236"/>
              <a:gd name="adj2" fmla="val 80310"/>
              <a:gd name="adj3" fmla="val 16667"/>
            </a:avLst>
          </a:prstGeom>
          <a:solidFill>
            <a:srgbClr val="365590">
              <a:alpha val="4509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Peer-reviewed journals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Grey literature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Registered trials database</a:t>
            </a:r>
          </a:p>
        </p:txBody>
      </p:sp>
      <p:sp>
        <p:nvSpPr>
          <p:cNvPr id="21514" name="Rounded Rectangular Callout 7"/>
          <p:cNvSpPr>
            <a:spLocks noChangeArrowheads="1"/>
          </p:cNvSpPr>
          <p:nvPr/>
        </p:nvSpPr>
        <p:spPr bwMode="auto">
          <a:xfrm>
            <a:off x="179388" y="3357563"/>
            <a:ext cx="935037" cy="284162"/>
          </a:xfrm>
          <a:prstGeom prst="wedgeRoundRectCallout">
            <a:avLst>
              <a:gd name="adj1" fmla="val 59208"/>
              <a:gd name="adj2" fmla="val 114000"/>
              <a:gd name="adj3" fmla="val 16667"/>
            </a:avLst>
          </a:prstGeom>
          <a:solidFill>
            <a:srgbClr val="5BBF21">
              <a:alpha val="4196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Scope </a:t>
            </a:r>
          </a:p>
        </p:txBody>
      </p:sp>
      <p:sp>
        <p:nvSpPr>
          <p:cNvPr id="21515" name="AutoShape 20"/>
          <p:cNvSpPr>
            <a:spLocks noChangeArrowheads="1"/>
          </p:cNvSpPr>
          <p:nvPr/>
        </p:nvSpPr>
        <p:spPr bwMode="auto">
          <a:xfrm rot="2494894">
            <a:off x="2341563" y="3771900"/>
            <a:ext cx="1728787" cy="433388"/>
          </a:xfrm>
          <a:prstGeom prst="rightArrow">
            <a:avLst>
              <a:gd name="adj1" fmla="val 50000"/>
              <a:gd name="adj2" fmla="val 99725"/>
            </a:avLst>
          </a:prstGeom>
          <a:solidFill>
            <a:srgbClr val="5392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6" name="AutoShape 22"/>
          <p:cNvSpPr>
            <a:spLocks noChangeArrowheads="1"/>
          </p:cNvSpPr>
          <p:nvPr/>
        </p:nvSpPr>
        <p:spPr bwMode="auto">
          <a:xfrm>
            <a:off x="4716463" y="1773238"/>
            <a:ext cx="1511300" cy="86518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Involvement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of patients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and public</a:t>
            </a:r>
            <a:endParaRPr lang="en-GB" altLang="en-US" sz="1400"/>
          </a:p>
        </p:txBody>
      </p:sp>
      <p:sp>
        <p:nvSpPr>
          <p:cNvPr id="21517" name="AutoShape 25"/>
          <p:cNvSpPr>
            <a:spLocks noChangeArrowheads="1"/>
          </p:cNvSpPr>
          <p:nvPr/>
        </p:nvSpPr>
        <p:spPr bwMode="auto">
          <a:xfrm>
            <a:off x="2771775" y="1771650"/>
            <a:ext cx="1439863" cy="936625"/>
          </a:xfrm>
          <a:prstGeom prst="roundRect">
            <a:avLst>
              <a:gd name="adj" fmla="val 16667"/>
            </a:avLst>
          </a:prstGeom>
          <a:solidFill>
            <a:srgbClr val="1D72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Feasibility</a:t>
            </a:r>
            <a:endParaRPr lang="en-GB" altLang="en-US" sz="1400"/>
          </a:p>
        </p:txBody>
      </p:sp>
      <p:sp>
        <p:nvSpPr>
          <p:cNvPr id="21518" name="AutoShape 26"/>
          <p:cNvSpPr>
            <a:spLocks noChangeArrowheads="1"/>
          </p:cNvSpPr>
          <p:nvPr/>
        </p:nvSpPr>
        <p:spPr bwMode="auto">
          <a:xfrm rot="4541595">
            <a:off x="3123406" y="3236119"/>
            <a:ext cx="1870075" cy="433388"/>
          </a:xfrm>
          <a:prstGeom prst="rightArrow">
            <a:avLst>
              <a:gd name="adj1" fmla="val 50000"/>
              <a:gd name="adj2" fmla="val 99705"/>
            </a:avLst>
          </a:prstGeom>
          <a:solidFill>
            <a:srgbClr val="1D72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9" name="Rounded Rectangular Callout 6"/>
          <p:cNvSpPr>
            <a:spLocks noChangeArrowheads="1"/>
          </p:cNvSpPr>
          <p:nvPr/>
        </p:nvSpPr>
        <p:spPr bwMode="auto">
          <a:xfrm>
            <a:off x="179388" y="1905000"/>
            <a:ext cx="2160587" cy="587375"/>
          </a:xfrm>
          <a:prstGeom prst="wedgeRoundRectCallout">
            <a:avLst>
              <a:gd name="adj1" fmla="val 45005"/>
              <a:gd name="adj2" fmla="val 82375"/>
              <a:gd name="adj3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Cohort, case-control, RCT, ethnographic, interview </a:t>
            </a:r>
          </a:p>
        </p:txBody>
      </p:sp>
      <p:sp>
        <p:nvSpPr>
          <p:cNvPr id="21520" name="Rounded Rectangular Callout 5"/>
          <p:cNvSpPr>
            <a:spLocks noChangeArrowheads="1"/>
          </p:cNvSpPr>
          <p:nvPr/>
        </p:nvSpPr>
        <p:spPr bwMode="auto">
          <a:xfrm>
            <a:off x="1763713" y="908050"/>
            <a:ext cx="2592387" cy="793750"/>
          </a:xfrm>
          <a:prstGeom prst="wedgeRoundRectCallout">
            <a:avLst>
              <a:gd name="adj1" fmla="val -4338"/>
              <a:gd name="adj2" fmla="val 74944"/>
              <a:gd name="adj3" fmla="val 16667"/>
            </a:avLst>
          </a:prstGeom>
          <a:solidFill>
            <a:srgbClr val="9ED3D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Cost issues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 Recruitment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Appropriate time scale?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400" i="1"/>
          </a:p>
        </p:txBody>
      </p:sp>
      <p:sp>
        <p:nvSpPr>
          <p:cNvPr id="21521" name="Rounded Rectangular Callout 5"/>
          <p:cNvSpPr>
            <a:spLocks noChangeArrowheads="1"/>
          </p:cNvSpPr>
          <p:nvPr/>
        </p:nvSpPr>
        <p:spPr bwMode="auto">
          <a:xfrm>
            <a:off x="4932363" y="1138238"/>
            <a:ext cx="2057400" cy="419100"/>
          </a:xfrm>
          <a:prstGeom prst="wedgeRoundRectCallout">
            <a:avLst>
              <a:gd name="adj1" fmla="val -56852"/>
              <a:gd name="adj2" fmla="val 122537"/>
              <a:gd name="adj3" fmla="val 16667"/>
            </a:avLst>
          </a:prstGeom>
          <a:solidFill>
            <a:srgbClr val="FF6600">
              <a:alpha val="5098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Meaningful &amp; appropriate 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46088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dirty="0" smtClean="0">
                <a:latin typeface="Calibri" panose="020F0502020204030204" pitchFamily="34" charset="0"/>
                <a:cs typeface="+mj-cs"/>
              </a:rPr>
              <a:t>How can the RDS help?</a:t>
            </a:r>
            <a:endParaRPr lang="en-GB" dirty="0">
              <a:latin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524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28498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Definition of ‘public’ includes:</a:t>
            </a:r>
          </a:p>
          <a:p>
            <a:endParaRPr lang="en-GB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 Patients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 Potential patients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 Carers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 People who use health and social care services</a:t>
            </a:r>
            <a:endParaRPr lang="en-GB" sz="2400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048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5BBF2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What is Public Involvement?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5BBF2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7008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Defined as </a:t>
            </a:r>
            <a:r>
              <a:rPr lang="en-GB" sz="2400" dirty="0">
                <a:latin typeface="+mn-lt"/>
              </a:rPr>
              <a:t>research being carried out ‘</a:t>
            </a:r>
            <a:r>
              <a:rPr lang="en-GB" sz="2400" b="1" dirty="0">
                <a:latin typeface="+mn-lt"/>
              </a:rPr>
              <a:t>with</a:t>
            </a:r>
            <a:r>
              <a:rPr lang="en-GB" sz="2400" dirty="0" smtClean="0">
                <a:latin typeface="+mn-lt"/>
              </a:rPr>
              <a:t>’ or</a:t>
            </a:r>
            <a:r>
              <a:rPr lang="en-GB" sz="2400" dirty="0">
                <a:latin typeface="+mn-lt"/>
              </a:rPr>
              <a:t> ‘</a:t>
            </a:r>
            <a:r>
              <a:rPr lang="en-GB" sz="2400" b="1" dirty="0">
                <a:latin typeface="+mn-lt"/>
              </a:rPr>
              <a:t>by</a:t>
            </a:r>
            <a:r>
              <a:rPr lang="en-GB" sz="2400" dirty="0">
                <a:latin typeface="+mn-lt"/>
              </a:rPr>
              <a:t>’ members of the public rather than ‘</a:t>
            </a:r>
            <a:r>
              <a:rPr lang="en-GB" sz="2400" b="1" dirty="0">
                <a:latin typeface="+mn-lt"/>
              </a:rPr>
              <a:t>to</a:t>
            </a:r>
            <a:r>
              <a:rPr lang="en-GB" sz="2400" dirty="0">
                <a:latin typeface="+mn-lt"/>
              </a:rPr>
              <a:t>’, ‘</a:t>
            </a:r>
            <a:r>
              <a:rPr lang="en-GB" sz="2400" b="1" dirty="0">
                <a:latin typeface="+mn-lt"/>
              </a:rPr>
              <a:t>about</a:t>
            </a:r>
            <a:r>
              <a:rPr lang="en-GB" sz="2400" dirty="0">
                <a:latin typeface="+mn-lt"/>
              </a:rPr>
              <a:t>’ or ‘</a:t>
            </a:r>
            <a:r>
              <a:rPr lang="en-GB" sz="2400" b="1" dirty="0">
                <a:latin typeface="+mn-lt"/>
              </a:rPr>
              <a:t>for</a:t>
            </a:r>
            <a:r>
              <a:rPr lang="en-GB" sz="2400" dirty="0">
                <a:latin typeface="+mn-lt"/>
              </a:rPr>
              <a:t>’ them.</a:t>
            </a:r>
          </a:p>
        </p:txBody>
      </p:sp>
    </p:spTree>
    <p:extLst>
      <p:ext uri="{BB962C8B-B14F-4D97-AF65-F5344CB8AC3E}">
        <p14:creationId xmlns="" xmlns:p14="http://schemas.microsoft.com/office/powerpoint/2010/main" val="40258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048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5BBF2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RDS NE</a:t>
            </a:r>
            <a:r>
              <a:rPr kumimoji="0" lang="en-GB" sz="3600" b="0" i="0" u="none" strike="noStrike" kern="0" cap="none" spc="0" normalizeH="0" noProof="0" dirty="0" smtClean="0">
                <a:ln>
                  <a:noFill/>
                </a:ln>
                <a:solidFill>
                  <a:srgbClr val="5BBF2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Consumer Panel 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5BBF2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3" name="Picture 2" descr="consumer panel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320480" cy="2879735"/>
          </a:xfrm>
          <a:prstGeom prst="rect">
            <a:avLst/>
          </a:prstGeom>
        </p:spPr>
      </p:pic>
      <p:pic>
        <p:nvPicPr>
          <p:cNvPr id="4" name="Picture 3" descr="consumer panel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068960"/>
            <a:ext cx="4464028" cy="2977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03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3"/>
          <p:cNvSpPr>
            <a:spLocks noChangeArrowheads="1"/>
          </p:cNvSpPr>
          <p:nvPr/>
        </p:nvSpPr>
        <p:spPr bwMode="auto">
          <a:xfrm rot="6120637">
            <a:off x="4058444" y="3161506"/>
            <a:ext cx="2012950" cy="433388"/>
          </a:xfrm>
          <a:prstGeom prst="rightArrow">
            <a:avLst>
              <a:gd name="adj1" fmla="val 50000"/>
              <a:gd name="adj2" fmla="val 94055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 rot="1582705">
            <a:off x="1968500" y="4594225"/>
            <a:ext cx="1657350" cy="433388"/>
          </a:xfrm>
          <a:prstGeom prst="rightArrow">
            <a:avLst>
              <a:gd name="adj1" fmla="val 50000"/>
              <a:gd name="adj2" fmla="val 95604"/>
            </a:avLst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827088" y="3716338"/>
            <a:ext cx="1439862" cy="863600"/>
          </a:xfrm>
          <a:prstGeom prst="roundRect">
            <a:avLst>
              <a:gd name="adj" fmla="val 16667"/>
            </a:avLst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Appropriate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funding stream </a:t>
            </a:r>
            <a:endParaRPr lang="en-GB" altLang="en-US" sz="1400"/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auto">
          <a:xfrm>
            <a:off x="1835150" y="5732463"/>
            <a:ext cx="1657350" cy="434975"/>
          </a:xfrm>
          <a:prstGeom prst="rightArrow">
            <a:avLst>
              <a:gd name="adj1" fmla="val 50000"/>
              <a:gd name="adj2" fmla="val 95255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8" name="AutoShape 5"/>
          <p:cNvSpPr>
            <a:spLocks noChangeArrowheads="1"/>
          </p:cNvSpPr>
          <p:nvPr/>
        </p:nvSpPr>
        <p:spPr bwMode="auto">
          <a:xfrm>
            <a:off x="827088" y="5445125"/>
            <a:ext cx="1512887" cy="935038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Literature</a:t>
            </a:r>
            <a:endParaRPr lang="en-GB" altLang="en-US" sz="18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>
              <a:solidFill>
                <a:schemeClr val="bg1"/>
              </a:solidFill>
            </a:endParaRPr>
          </a:p>
        </p:txBody>
      </p:sp>
      <p:sp>
        <p:nvSpPr>
          <p:cNvPr id="23559" name="AutoShape 6"/>
          <p:cNvSpPr>
            <a:spLocks noChangeArrowheads="1"/>
          </p:cNvSpPr>
          <p:nvPr/>
        </p:nvSpPr>
        <p:spPr bwMode="auto">
          <a:xfrm>
            <a:off x="1187450" y="2563813"/>
            <a:ext cx="1439863" cy="936625"/>
          </a:xfrm>
          <a:prstGeom prst="roundRect">
            <a:avLst>
              <a:gd name="adj" fmla="val 16667"/>
            </a:avLst>
          </a:prstGeom>
          <a:solidFill>
            <a:srgbClr val="5392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Study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Design  </a:t>
            </a:r>
            <a:endParaRPr lang="en-GB" altLang="en-US" sz="1400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rot="7373805">
            <a:off x="5383213" y="3683000"/>
            <a:ext cx="1512888" cy="433387"/>
          </a:xfrm>
          <a:prstGeom prst="rightArrow">
            <a:avLst>
              <a:gd name="adj1" fmla="val 50000"/>
              <a:gd name="adj2" fmla="val 78851"/>
            </a:avLst>
          </a:prstGeom>
          <a:solidFill>
            <a:srgbClr val="6EA46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6372225" y="2636838"/>
            <a:ext cx="1512888" cy="863600"/>
          </a:xfrm>
          <a:prstGeom prst="roundRect">
            <a:avLst>
              <a:gd name="adj" fmla="val 16667"/>
            </a:avLst>
          </a:prstGeom>
          <a:solidFill>
            <a:srgbClr val="6EA46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Research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team </a:t>
            </a:r>
            <a:endParaRPr lang="en-GB" altLang="en-US" sz="14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06813" y="4437063"/>
            <a:ext cx="2160587" cy="2016125"/>
            <a:chOff x="2290" y="2523"/>
            <a:chExt cx="1361" cy="1270"/>
          </a:xfrm>
        </p:grpSpPr>
        <p:sp>
          <p:nvSpPr>
            <p:cNvPr id="23575" name="Oval 14"/>
            <p:cNvSpPr>
              <a:spLocks noChangeArrowheads="1"/>
            </p:cNvSpPr>
            <p:nvPr/>
          </p:nvSpPr>
          <p:spPr bwMode="auto">
            <a:xfrm>
              <a:off x="2290" y="2523"/>
              <a:ext cx="1361" cy="1270"/>
            </a:xfrm>
            <a:prstGeom prst="ellipse">
              <a:avLst/>
            </a:prstGeom>
            <a:solidFill>
              <a:srgbClr val="C3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3576" name="Text Box 15"/>
            <p:cNvSpPr txBox="1">
              <a:spLocks noChangeArrowheads="1"/>
            </p:cNvSpPr>
            <p:nvPr/>
          </p:nvSpPr>
          <p:spPr bwMode="auto">
            <a:xfrm>
              <a:off x="2463" y="2795"/>
              <a:ext cx="1188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Research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Question</a:t>
              </a:r>
            </a:p>
          </p:txBody>
        </p:sp>
      </p:grpSp>
      <p:sp>
        <p:nvSpPr>
          <p:cNvPr id="23563" name="Rounded Rectangular Callout 8"/>
          <p:cNvSpPr>
            <a:spLocks noChangeArrowheads="1"/>
          </p:cNvSpPr>
          <p:nvPr/>
        </p:nvSpPr>
        <p:spPr bwMode="auto">
          <a:xfrm>
            <a:off x="107950" y="4797425"/>
            <a:ext cx="2376488" cy="609600"/>
          </a:xfrm>
          <a:prstGeom prst="wedgeRoundRectCallout">
            <a:avLst>
              <a:gd name="adj1" fmla="val 23236"/>
              <a:gd name="adj2" fmla="val 80310"/>
              <a:gd name="adj3" fmla="val 16667"/>
            </a:avLst>
          </a:prstGeom>
          <a:solidFill>
            <a:srgbClr val="365590">
              <a:alpha val="4509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Peer-reviewed journals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Grey literature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Registered trials database</a:t>
            </a:r>
          </a:p>
        </p:txBody>
      </p:sp>
      <p:sp>
        <p:nvSpPr>
          <p:cNvPr id="23564" name="Rounded Rectangular Callout 7"/>
          <p:cNvSpPr>
            <a:spLocks noChangeArrowheads="1"/>
          </p:cNvSpPr>
          <p:nvPr/>
        </p:nvSpPr>
        <p:spPr bwMode="auto">
          <a:xfrm>
            <a:off x="179388" y="3357563"/>
            <a:ext cx="935037" cy="284162"/>
          </a:xfrm>
          <a:prstGeom prst="wedgeRoundRectCallout">
            <a:avLst>
              <a:gd name="adj1" fmla="val 59208"/>
              <a:gd name="adj2" fmla="val 114000"/>
              <a:gd name="adj3" fmla="val 16667"/>
            </a:avLst>
          </a:prstGeom>
          <a:solidFill>
            <a:srgbClr val="5BBF21">
              <a:alpha val="4196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Scope </a:t>
            </a:r>
          </a:p>
        </p:txBody>
      </p:sp>
      <p:sp>
        <p:nvSpPr>
          <p:cNvPr id="23565" name="Rounded Rectangular Callout 5"/>
          <p:cNvSpPr>
            <a:spLocks noChangeArrowheads="1"/>
          </p:cNvSpPr>
          <p:nvPr/>
        </p:nvSpPr>
        <p:spPr bwMode="auto">
          <a:xfrm>
            <a:off x="6588125" y="2060575"/>
            <a:ext cx="1657350" cy="487363"/>
          </a:xfrm>
          <a:prstGeom prst="wedgeRoundRectCallout">
            <a:avLst>
              <a:gd name="adj1" fmla="val -49477"/>
              <a:gd name="adj2" fmla="val 89778"/>
              <a:gd name="adj3" fmla="val 16667"/>
            </a:avLst>
          </a:prstGeom>
          <a:solidFill>
            <a:srgbClr val="6EA46E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Multidisciplinary team</a:t>
            </a:r>
          </a:p>
        </p:txBody>
      </p:sp>
      <p:sp>
        <p:nvSpPr>
          <p:cNvPr id="23566" name="AutoShape 20"/>
          <p:cNvSpPr>
            <a:spLocks noChangeArrowheads="1"/>
          </p:cNvSpPr>
          <p:nvPr/>
        </p:nvSpPr>
        <p:spPr bwMode="auto">
          <a:xfrm rot="2494894">
            <a:off x="2341563" y="3771900"/>
            <a:ext cx="1728787" cy="433388"/>
          </a:xfrm>
          <a:prstGeom prst="rightArrow">
            <a:avLst>
              <a:gd name="adj1" fmla="val 50000"/>
              <a:gd name="adj2" fmla="val 99725"/>
            </a:avLst>
          </a:prstGeom>
          <a:solidFill>
            <a:srgbClr val="5392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7" name="AutoShape 22"/>
          <p:cNvSpPr>
            <a:spLocks noChangeArrowheads="1"/>
          </p:cNvSpPr>
          <p:nvPr/>
        </p:nvSpPr>
        <p:spPr bwMode="auto">
          <a:xfrm>
            <a:off x="4716463" y="1773238"/>
            <a:ext cx="1511300" cy="86518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Involvement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of patients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and public</a:t>
            </a:r>
            <a:endParaRPr lang="en-GB" altLang="en-US" sz="1400"/>
          </a:p>
        </p:txBody>
      </p:sp>
      <p:sp>
        <p:nvSpPr>
          <p:cNvPr id="23568" name="AutoShape 25"/>
          <p:cNvSpPr>
            <a:spLocks noChangeArrowheads="1"/>
          </p:cNvSpPr>
          <p:nvPr/>
        </p:nvSpPr>
        <p:spPr bwMode="auto">
          <a:xfrm>
            <a:off x="2771775" y="1771650"/>
            <a:ext cx="1439863" cy="936625"/>
          </a:xfrm>
          <a:prstGeom prst="roundRect">
            <a:avLst>
              <a:gd name="adj" fmla="val 16667"/>
            </a:avLst>
          </a:prstGeom>
          <a:solidFill>
            <a:srgbClr val="1D72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Feasibility</a:t>
            </a:r>
            <a:endParaRPr lang="en-GB" altLang="en-US" sz="1400"/>
          </a:p>
        </p:txBody>
      </p:sp>
      <p:sp>
        <p:nvSpPr>
          <p:cNvPr id="23569" name="AutoShape 26"/>
          <p:cNvSpPr>
            <a:spLocks noChangeArrowheads="1"/>
          </p:cNvSpPr>
          <p:nvPr/>
        </p:nvSpPr>
        <p:spPr bwMode="auto">
          <a:xfrm rot="4541595">
            <a:off x="3123406" y="3236119"/>
            <a:ext cx="1870075" cy="433388"/>
          </a:xfrm>
          <a:prstGeom prst="rightArrow">
            <a:avLst>
              <a:gd name="adj1" fmla="val 50000"/>
              <a:gd name="adj2" fmla="val 99705"/>
            </a:avLst>
          </a:prstGeom>
          <a:solidFill>
            <a:srgbClr val="1D72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0" name="Rounded Rectangular Callout 6"/>
          <p:cNvSpPr>
            <a:spLocks noChangeArrowheads="1"/>
          </p:cNvSpPr>
          <p:nvPr/>
        </p:nvSpPr>
        <p:spPr bwMode="auto">
          <a:xfrm>
            <a:off x="179388" y="1905000"/>
            <a:ext cx="2160587" cy="587375"/>
          </a:xfrm>
          <a:prstGeom prst="wedgeRoundRectCallout">
            <a:avLst>
              <a:gd name="adj1" fmla="val 45005"/>
              <a:gd name="adj2" fmla="val 82375"/>
              <a:gd name="adj3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Cohort, case-control, RCT, ethnographic, interview </a:t>
            </a:r>
          </a:p>
        </p:txBody>
      </p:sp>
      <p:sp>
        <p:nvSpPr>
          <p:cNvPr id="23571" name="Rounded Rectangular Callout 5"/>
          <p:cNvSpPr>
            <a:spLocks noChangeArrowheads="1"/>
          </p:cNvSpPr>
          <p:nvPr/>
        </p:nvSpPr>
        <p:spPr bwMode="auto">
          <a:xfrm>
            <a:off x="1763713" y="908050"/>
            <a:ext cx="2592387" cy="793750"/>
          </a:xfrm>
          <a:prstGeom prst="wedgeRoundRectCallout">
            <a:avLst>
              <a:gd name="adj1" fmla="val -4338"/>
              <a:gd name="adj2" fmla="val 74944"/>
              <a:gd name="adj3" fmla="val 16667"/>
            </a:avLst>
          </a:prstGeom>
          <a:solidFill>
            <a:srgbClr val="9ED3D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Cost issues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 Recruitment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Appropriate time scale?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400" i="1"/>
          </a:p>
        </p:txBody>
      </p:sp>
      <p:sp>
        <p:nvSpPr>
          <p:cNvPr id="23572" name="Rounded Rectangular Callout 5"/>
          <p:cNvSpPr>
            <a:spLocks noChangeArrowheads="1"/>
          </p:cNvSpPr>
          <p:nvPr/>
        </p:nvSpPr>
        <p:spPr bwMode="auto">
          <a:xfrm>
            <a:off x="4932363" y="1138238"/>
            <a:ext cx="2057400" cy="419100"/>
          </a:xfrm>
          <a:prstGeom prst="wedgeRoundRectCallout">
            <a:avLst>
              <a:gd name="adj1" fmla="val -56852"/>
              <a:gd name="adj2" fmla="val 122537"/>
              <a:gd name="adj3" fmla="val 16667"/>
            </a:avLst>
          </a:prstGeom>
          <a:solidFill>
            <a:srgbClr val="FF6600">
              <a:alpha val="5098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Meaningful &amp; appropriate 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dirty="0" smtClean="0">
                <a:cs typeface="+mj-cs"/>
              </a:rPr>
              <a:t>How can the RDS help?</a:t>
            </a:r>
            <a:endParaRPr lang="en-GB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943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229600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5BBF21"/>
                </a:solidFill>
                <a:latin typeface="+mn-lt"/>
              </a:rPr>
              <a:t>Highlight the skill mix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4294967295"/>
          </p:nvPr>
        </p:nvSpPr>
        <p:spPr>
          <a:xfrm>
            <a:off x="0" y="1927225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900" b="1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Relevant skills and experience of the team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GB" altLang="en-US" sz="2400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Different components of the project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GB" altLang="ja-JP" sz="2400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GB" altLang="ja-JP" sz="2400" dirty="0" smtClean="0">
                <a:ea typeface="ＭＳ Ｐゴシック" pitchFamily="34" charset="-128"/>
              </a:rPr>
              <a:t>‘Sell</a:t>
            </a:r>
            <a:r>
              <a:rPr lang="ja-JP" altLang="en-GB" sz="2400" dirty="0" smtClean="0">
                <a:ea typeface="ＭＳ Ｐゴシック" pitchFamily="34" charset="-128"/>
              </a:rPr>
              <a:t>’</a:t>
            </a:r>
            <a:r>
              <a:rPr lang="en-GB" altLang="ja-JP" sz="2400" dirty="0" smtClean="0">
                <a:ea typeface="ＭＳ Ｐゴシック" pitchFamily="34" charset="-128"/>
              </a:rPr>
              <a:t>previous experience of the team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GB" altLang="en-US" sz="2400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Track-record in delivering research to time and budget?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GB" altLang="en-US" sz="2400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en-GB" altLang="en-US" dirty="0" smtClean="0">
                <a:ea typeface="ＭＳ Ｐゴシック" pitchFamily="34" charset="-128"/>
              </a:rPr>
              <a:t>Can also help to identifying collaborators</a:t>
            </a:r>
          </a:p>
        </p:txBody>
      </p:sp>
    </p:spTree>
    <p:extLst>
      <p:ext uri="{BB962C8B-B14F-4D97-AF65-F5344CB8AC3E}">
        <p14:creationId xmlns="" xmlns:p14="http://schemas.microsoft.com/office/powerpoint/2010/main" val="4530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BBF21"/>
                </a:solidFill>
              </a:rPr>
              <a:t>RDS Remit</a:t>
            </a:r>
            <a:endParaRPr lang="en-GB" dirty="0">
              <a:solidFill>
                <a:srgbClr val="5BBF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 smtClean="0"/>
              <a:t>"</a:t>
            </a:r>
            <a:r>
              <a:rPr lang="en-US" sz="2400" dirty="0"/>
              <a:t>to increase the number and proportion of applications for NIHR research funding that are high quality” </a:t>
            </a:r>
            <a:endParaRPr lang="en-GB" sz="2400" dirty="0"/>
          </a:p>
          <a:p>
            <a:pPr marL="0" indent="0" algn="ctr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0138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3"/>
          <p:cNvSpPr>
            <a:spLocks noChangeArrowheads="1"/>
          </p:cNvSpPr>
          <p:nvPr/>
        </p:nvSpPr>
        <p:spPr bwMode="auto">
          <a:xfrm rot="6120637">
            <a:off x="4058444" y="3161506"/>
            <a:ext cx="2012950" cy="433388"/>
          </a:xfrm>
          <a:prstGeom prst="rightArrow">
            <a:avLst>
              <a:gd name="adj1" fmla="val 50000"/>
              <a:gd name="adj2" fmla="val 94055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 rot="1582705">
            <a:off x="1968500" y="4594225"/>
            <a:ext cx="1657350" cy="433388"/>
          </a:xfrm>
          <a:prstGeom prst="rightArrow">
            <a:avLst>
              <a:gd name="adj1" fmla="val 50000"/>
              <a:gd name="adj2" fmla="val 95604"/>
            </a:avLst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827088" y="3716338"/>
            <a:ext cx="1439862" cy="863600"/>
          </a:xfrm>
          <a:prstGeom prst="roundRect">
            <a:avLst>
              <a:gd name="adj" fmla="val 16667"/>
            </a:avLst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Appropriate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funding stream </a:t>
            </a:r>
            <a:endParaRPr lang="en-GB" altLang="en-US" sz="1400"/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1835150" y="5732463"/>
            <a:ext cx="1657350" cy="434975"/>
          </a:xfrm>
          <a:prstGeom prst="rightArrow">
            <a:avLst>
              <a:gd name="adj1" fmla="val 50000"/>
              <a:gd name="adj2" fmla="val 95255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827088" y="5445125"/>
            <a:ext cx="1512887" cy="935038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Literature</a:t>
            </a:r>
            <a:endParaRPr lang="en-GB" altLang="en-US" sz="18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>
              <a:solidFill>
                <a:schemeClr val="bg1"/>
              </a:solidFill>
            </a:endParaRP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187450" y="2563813"/>
            <a:ext cx="1439863" cy="936625"/>
          </a:xfrm>
          <a:prstGeom prst="roundRect">
            <a:avLst>
              <a:gd name="adj" fmla="val 16667"/>
            </a:avLst>
          </a:prstGeom>
          <a:solidFill>
            <a:srgbClr val="5392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Study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Design  </a:t>
            </a:r>
            <a:endParaRPr lang="en-GB" altLang="en-US" sz="1400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 rot="7373805">
            <a:off x="5383213" y="3683000"/>
            <a:ext cx="1512888" cy="433387"/>
          </a:xfrm>
          <a:prstGeom prst="rightArrow">
            <a:avLst>
              <a:gd name="adj1" fmla="val 50000"/>
              <a:gd name="adj2" fmla="val 78851"/>
            </a:avLst>
          </a:prstGeom>
          <a:solidFill>
            <a:srgbClr val="6EA46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6372225" y="2636838"/>
            <a:ext cx="1512888" cy="863600"/>
          </a:xfrm>
          <a:prstGeom prst="roundRect">
            <a:avLst>
              <a:gd name="adj" fmla="val 16667"/>
            </a:avLst>
          </a:prstGeom>
          <a:solidFill>
            <a:srgbClr val="6EA46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Research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team </a:t>
            </a:r>
            <a:endParaRPr lang="en-GB" altLang="en-US" sz="1400"/>
          </a:p>
        </p:txBody>
      </p:sp>
      <p:sp>
        <p:nvSpPr>
          <p:cNvPr id="25610" name="AutoShape 11"/>
          <p:cNvSpPr>
            <a:spLocks noChangeArrowheads="1"/>
          </p:cNvSpPr>
          <p:nvPr/>
        </p:nvSpPr>
        <p:spPr bwMode="auto">
          <a:xfrm rot="8440619">
            <a:off x="5892800" y="4748213"/>
            <a:ext cx="1441450" cy="433387"/>
          </a:xfrm>
          <a:prstGeom prst="rightArrow">
            <a:avLst>
              <a:gd name="adj1" fmla="val 50000"/>
              <a:gd name="adj2" fmla="val 95607"/>
            </a:avLst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3" name="AutoShape 12"/>
          <p:cNvSpPr>
            <a:spLocks noChangeArrowheads="1"/>
          </p:cNvSpPr>
          <p:nvPr/>
        </p:nvSpPr>
        <p:spPr bwMode="auto">
          <a:xfrm>
            <a:off x="7021513" y="3789363"/>
            <a:ext cx="1511300" cy="863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GB" sz="14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Ethical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considerations</a:t>
            </a:r>
            <a:endParaRPr lang="en-GB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GB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06813" y="4437063"/>
            <a:ext cx="2160587" cy="2016125"/>
            <a:chOff x="2290" y="2523"/>
            <a:chExt cx="1361" cy="1270"/>
          </a:xfrm>
        </p:grpSpPr>
        <p:sp>
          <p:nvSpPr>
            <p:cNvPr id="25626" name="Oval 14"/>
            <p:cNvSpPr>
              <a:spLocks noChangeArrowheads="1"/>
            </p:cNvSpPr>
            <p:nvPr/>
          </p:nvSpPr>
          <p:spPr bwMode="auto">
            <a:xfrm>
              <a:off x="2290" y="2523"/>
              <a:ext cx="1361" cy="1270"/>
            </a:xfrm>
            <a:prstGeom prst="ellipse">
              <a:avLst/>
            </a:prstGeom>
            <a:solidFill>
              <a:srgbClr val="C3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5627" name="Text Box 15"/>
            <p:cNvSpPr txBox="1">
              <a:spLocks noChangeArrowheads="1"/>
            </p:cNvSpPr>
            <p:nvPr/>
          </p:nvSpPr>
          <p:spPr bwMode="auto">
            <a:xfrm>
              <a:off x="2463" y="2795"/>
              <a:ext cx="1188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Research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Question</a:t>
              </a:r>
            </a:p>
          </p:txBody>
        </p:sp>
      </p:grpSp>
      <p:sp>
        <p:nvSpPr>
          <p:cNvPr id="25613" name="Rounded Rectangular Callout 8"/>
          <p:cNvSpPr>
            <a:spLocks noChangeArrowheads="1"/>
          </p:cNvSpPr>
          <p:nvPr/>
        </p:nvSpPr>
        <p:spPr bwMode="auto">
          <a:xfrm>
            <a:off x="107950" y="4797425"/>
            <a:ext cx="2376488" cy="609600"/>
          </a:xfrm>
          <a:prstGeom prst="wedgeRoundRectCallout">
            <a:avLst>
              <a:gd name="adj1" fmla="val 23236"/>
              <a:gd name="adj2" fmla="val 80310"/>
              <a:gd name="adj3" fmla="val 16667"/>
            </a:avLst>
          </a:prstGeom>
          <a:solidFill>
            <a:srgbClr val="365590">
              <a:alpha val="4509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Peer-reviewed journals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Grey literature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Registered trials database</a:t>
            </a:r>
          </a:p>
        </p:txBody>
      </p:sp>
      <p:sp>
        <p:nvSpPr>
          <p:cNvPr id="25614" name="Rounded Rectangular Callout 5"/>
          <p:cNvSpPr>
            <a:spLocks noChangeArrowheads="1"/>
          </p:cNvSpPr>
          <p:nvPr/>
        </p:nvSpPr>
        <p:spPr bwMode="auto">
          <a:xfrm>
            <a:off x="7897813" y="3357563"/>
            <a:ext cx="1066800" cy="381000"/>
          </a:xfrm>
          <a:prstGeom prst="wedgeRoundRectCallout">
            <a:avLst>
              <a:gd name="adj1" fmla="val -84630"/>
              <a:gd name="adj2" fmla="val 84537"/>
              <a:gd name="adj3" fmla="val 16667"/>
            </a:avLst>
          </a:prstGeom>
          <a:solidFill>
            <a:srgbClr val="2D2D8A">
              <a:alpha val="2392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Consent</a:t>
            </a:r>
          </a:p>
        </p:txBody>
      </p:sp>
      <p:sp>
        <p:nvSpPr>
          <p:cNvPr id="25615" name="Rounded Rectangular Callout 7"/>
          <p:cNvSpPr>
            <a:spLocks noChangeArrowheads="1"/>
          </p:cNvSpPr>
          <p:nvPr/>
        </p:nvSpPr>
        <p:spPr bwMode="auto">
          <a:xfrm>
            <a:off x="179388" y="3357563"/>
            <a:ext cx="935037" cy="284162"/>
          </a:xfrm>
          <a:prstGeom prst="wedgeRoundRectCallout">
            <a:avLst>
              <a:gd name="adj1" fmla="val 59208"/>
              <a:gd name="adj2" fmla="val 114000"/>
              <a:gd name="adj3" fmla="val 16667"/>
            </a:avLst>
          </a:prstGeom>
          <a:solidFill>
            <a:srgbClr val="5BBF21">
              <a:alpha val="4196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Scope </a:t>
            </a:r>
          </a:p>
        </p:txBody>
      </p:sp>
      <p:sp>
        <p:nvSpPr>
          <p:cNvPr id="25616" name="Rounded Rectangular Callout 5"/>
          <p:cNvSpPr>
            <a:spLocks noChangeArrowheads="1"/>
          </p:cNvSpPr>
          <p:nvPr/>
        </p:nvSpPr>
        <p:spPr bwMode="auto">
          <a:xfrm>
            <a:off x="6588125" y="2060575"/>
            <a:ext cx="1657350" cy="487363"/>
          </a:xfrm>
          <a:prstGeom prst="wedgeRoundRectCallout">
            <a:avLst>
              <a:gd name="adj1" fmla="val -49477"/>
              <a:gd name="adj2" fmla="val 89778"/>
              <a:gd name="adj3" fmla="val 16667"/>
            </a:avLst>
          </a:prstGeom>
          <a:solidFill>
            <a:srgbClr val="6EA46E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Multidisciplinary team</a:t>
            </a:r>
          </a:p>
        </p:txBody>
      </p:sp>
      <p:sp>
        <p:nvSpPr>
          <p:cNvPr id="25617" name="AutoShape 20"/>
          <p:cNvSpPr>
            <a:spLocks noChangeArrowheads="1"/>
          </p:cNvSpPr>
          <p:nvPr/>
        </p:nvSpPr>
        <p:spPr bwMode="auto">
          <a:xfrm rot="2494894">
            <a:off x="2341563" y="3771900"/>
            <a:ext cx="1728787" cy="433388"/>
          </a:xfrm>
          <a:prstGeom prst="rightArrow">
            <a:avLst>
              <a:gd name="adj1" fmla="val 50000"/>
              <a:gd name="adj2" fmla="val 99725"/>
            </a:avLst>
          </a:prstGeom>
          <a:solidFill>
            <a:srgbClr val="5392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18" name="AutoShape 22"/>
          <p:cNvSpPr>
            <a:spLocks noChangeArrowheads="1"/>
          </p:cNvSpPr>
          <p:nvPr/>
        </p:nvSpPr>
        <p:spPr bwMode="auto">
          <a:xfrm>
            <a:off x="4716463" y="1773238"/>
            <a:ext cx="1511300" cy="86518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Involvement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of patients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and public</a:t>
            </a:r>
            <a:endParaRPr lang="en-GB" altLang="en-US" sz="1400"/>
          </a:p>
        </p:txBody>
      </p:sp>
      <p:sp>
        <p:nvSpPr>
          <p:cNvPr id="25619" name="AutoShape 25"/>
          <p:cNvSpPr>
            <a:spLocks noChangeArrowheads="1"/>
          </p:cNvSpPr>
          <p:nvPr/>
        </p:nvSpPr>
        <p:spPr bwMode="auto">
          <a:xfrm>
            <a:off x="2771775" y="1771650"/>
            <a:ext cx="1439863" cy="936625"/>
          </a:xfrm>
          <a:prstGeom prst="roundRect">
            <a:avLst>
              <a:gd name="adj" fmla="val 16667"/>
            </a:avLst>
          </a:prstGeom>
          <a:solidFill>
            <a:srgbClr val="1D72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Feasibility</a:t>
            </a:r>
            <a:endParaRPr lang="en-GB" altLang="en-US" sz="1400"/>
          </a:p>
        </p:txBody>
      </p:sp>
      <p:sp>
        <p:nvSpPr>
          <p:cNvPr id="25620" name="AutoShape 26"/>
          <p:cNvSpPr>
            <a:spLocks noChangeArrowheads="1"/>
          </p:cNvSpPr>
          <p:nvPr/>
        </p:nvSpPr>
        <p:spPr bwMode="auto">
          <a:xfrm rot="4541595">
            <a:off x="3123406" y="3236119"/>
            <a:ext cx="1870075" cy="433388"/>
          </a:xfrm>
          <a:prstGeom prst="rightArrow">
            <a:avLst>
              <a:gd name="adj1" fmla="val 50000"/>
              <a:gd name="adj2" fmla="val 99705"/>
            </a:avLst>
          </a:prstGeom>
          <a:solidFill>
            <a:srgbClr val="1D72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21" name="Rounded Rectangular Callout 6"/>
          <p:cNvSpPr>
            <a:spLocks noChangeArrowheads="1"/>
          </p:cNvSpPr>
          <p:nvPr/>
        </p:nvSpPr>
        <p:spPr bwMode="auto">
          <a:xfrm>
            <a:off x="179388" y="1905000"/>
            <a:ext cx="2160587" cy="587375"/>
          </a:xfrm>
          <a:prstGeom prst="wedgeRoundRectCallout">
            <a:avLst>
              <a:gd name="adj1" fmla="val 45005"/>
              <a:gd name="adj2" fmla="val 82375"/>
              <a:gd name="adj3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Cohort, case-control, RCT, ethnographic, interview </a:t>
            </a:r>
          </a:p>
        </p:txBody>
      </p:sp>
      <p:sp>
        <p:nvSpPr>
          <p:cNvPr id="25622" name="Rounded Rectangular Callout 5"/>
          <p:cNvSpPr>
            <a:spLocks noChangeArrowheads="1"/>
          </p:cNvSpPr>
          <p:nvPr/>
        </p:nvSpPr>
        <p:spPr bwMode="auto">
          <a:xfrm>
            <a:off x="1763713" y="908050"/>
            <a:ext cx="2592387" cy="793750"/>
          </a:xfrm>
          <a:prstGeom prst="wedgeRoundRectCallout">
            <a:avLst>
              <a:gd name="adj1" fmla="val -4338"/>
              <a:gd name="adj2" fmla="val 74944"/>
              <a:gd name="adj3" fmla="val 16667"/>
            </a:avLst>
          </a:prstGeom>
          <a:solidFill>
            <a:srgbClr val="9ED3D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Cost issues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 Recruitment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Appropriate time scale?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400" i="1"/>
          </a:p>
        </p:txBody>
      </p:sp>
      <p:sp>
        <p:nvSpPr>
          <p:cNvPr id="25623" name="Rounded Rectangular Callout 5"/>
          <p:cNvSpPr>
            <a:spLocks noChangeArrowheads="1"/>
          </p:cNvSpPr>
          <p:nvPr/>
        </p:nvSpPr>
        <p:spPr bwMode="auto">
          <a:xfrm>
            <a:off x="4932363" y="1138238"/>
            <a:ext cx="2057400" cy="419100"/>
          </a:xfrm>
          <a:prstGeom prst="wedgeRoundRectCallout">
            <a:avLst>
              <a:gd name="adj1" fmla="val -56852"/>
              <a:gd name="adj2" fmla="val 122537"/>
              <a:gd name="adj3" fmla="val 16667"/>
            </a:avLst>
          </a:prstGeom>
          <a:solidFill>
            <a:srgbClr val="FF6600">
              <a:alpha val="5098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Meaningful &amp; appropriate 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dirty="0" smtClean="0">
                <a:cs typeface="+mj-cs"/>
              </a:rPr>
              <a:t>How can the RDS help?</a:t>
            </a:r>
            <a:endParaRPr lang="en-GB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805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6248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5BBF21"/>
                </a:solidFill>
                <a:latin typeface="+mn-lt"/>
              </a:rPr>
              <a:t>Ethical issues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68313" y="1484784"/>
            <a:ext cx="8370887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+mn-lt"/>
              </a:rPr>
              <a:t>Vulnerable participants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4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+mn-lt"/>
              </a:rPr>
              <a:t>Highly sensitive topics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4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+mn-lt"/>
              </a:rPr>
              <a:t>Highly sensitive methods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4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+mn-lt"/>
              </a:rPr>
              <a:t>Patient burden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0375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3"/>
          <p:cNvSpPr>
            <a:spLocks noChangeArrowheads="1"/>
          </p:cNvSpPr>
          <p:nvPr/>
        </p:nvSpPr>
        <p:spPr bwMode="auto">
          <a:xfrm rot="6120637">
            <a:off x="4058444" y="3161506"/>
            <a:ext cx="2012950" cy="433388"/>
          </a:xfrm>
          <a:prstGeom prst="rightArrow">
            <a:avLst>
              <a:gd name="adj1" fmla="val 50000"/>
              <a:gd name="adj2" fmla="val 94055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 rot="1582705">
            <a:off x="1968500" y="4594225"/>
            <a:ext cx="1657350" cy="433388"/>
          </a:xfrm>
          <a:prstGeom prst="rightArrow">
            <a:avLst>
              <a:gd name="adj1" fmla="val 50000"/>
              <a:gd name="adj2" fmla="val 95604"/>
            </a:avLst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827088" y="3716338"/>
            <a:ext cx="1439862" cy="863600"/>
          </a:xfrm>
          <a:prstGeom prst="roundRect">
            <a:avLst>
              <a:gd name="adj" fmla="val 16667"/>
            </a:avLst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Appropriate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funding stream </a:t>
            </a:r>
            <a:endParaRPr lang="en-GB" altLang="en-US" sz="1400"/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1835150" y="5732463"/>
            <a:ext cx="1657350" cy="434975"/>
          </a:xfrm>
          <a:prstGeom prst="rightArrow">
            <a:avLst>
              <a:gd name="adj1" fmla="val 50000"/>
              <a:gd name="adj2" fmla="val 95255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827088" y="5445125"/>
            <a:ext cx="1512887" cy="935038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Literature</a:t>
            </a:r>
            <a:endParaRPr lang="en-GB" altLang="en-US" sz="18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>
              <a:solidFill>
                <a:schemeClr val="bg1"/>
              </a:solidFill>
            </a:endParaRP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187450" y="2563813"/>
            <a:ext cx="1439863" cy="936625"/>
          </a:xfrm>
          <a:prstGeom prst="roundRect">
            <a:avLst>
              <a:gd name="adj" fmla="val 16667"/>
            </a:avLst>
          </a:prstGeom>
          <a:solidFill>
            <a:srgbClr val="5392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Study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Design  </a:t>
            </a:r>
            <a:endParaRPr lang="en-GB" altLang="en-US" sz="1400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 rot="7373805">
            <a:off x="5383213" y="3683000"/>
            <a:ext cx="1512888" cy="433387"/>
          </a:xfrm>
          <a:prstGeom prst="rightArrow">
            <a:avLst>
              <a:gd name="adj1" fmla="val 50000"/>
              <a:gd name="adj2" fmla="val 78851"/>
            </a:avLst>
          </a:prstGeom>
          <a:solidFill>
            <a:srgbClr val="6EA46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6372225" y="2636838"/>
            <a:ext cx="1512888" cy="863600"/>
          </a:xfrm>
          <a:prstGeom prst="roundRect">
            <a:avLst>
              <a:gd name="adj" fmla="val 16667"/>
            </a:avLst>
          </a:prstGeom>
          <a:solidFill>
            <a:srgbClr val="6EA46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Research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team </a:t>
            </a:r>
            <a:endParaRPr lang="en-GB" altLang="en-US" sz="1400"/>
          </a:p>
        </p:txBody>
      </p:sp>
      <p:sp>
        <p:nvSpPr>
          <p:cNvPr id="25610" name="AutoShape 11"/>
          <p:cNvSpPr>
            <a:spLocks noChangeArrowheads="1"/>
          </p:cNvSpPr>
          <p:nvPr/>
        </p:nvSpPr>
        <p:spPr bwMode="auto">
          <a:xfrm rot="8440619">
            <a:off x="5892800" y="4748213"/>
            <a:ext cx="1441450" cy="433387"/>
          </a:xfrm>
          <a:prstGeom prst="rightArrow">
            <a:avLst>
              <a:gd name="adj1" fmla="val 50000"/>
              <a:gd name="adj2" fmla="val 95607"/>
            </a:avLst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3" name="AutoShape 12"/>
          <p:cNvSpPr>
            <a:spLocks noChangeArrowheads="1"/>
          </p:cNvSpPr>
          <p:nvPr/>
        </p:nvSpPr>
        <p:spPr bwMode="auto">
          <a:xfrm>
            <a:off x="7021513" y="3789363"/>
            <a:ext cx="1511300" cy="863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GB" sz="14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Ethical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considerations</a:t>
            </a:r>
            <a:endParaRPr lang="en-GB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GB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06813" y="4437063"/>
            <a:ext cx="2160587" cy="2016125"/>
            <a:chOff x="2290" y="2523"/>
            <a:chExt cx="1361" cy="1270"/>
          </a:xfrm>
        </p:grpSpPr>
        <p:sp>
          <p:nvSpPr>
            <p:cNvPr id="25626" name="Oval 14"/>
            <p:cNvSpPr>
              <a:spLocks noChangeArrowheads="1"/>
            </p:cNvSpPr>
            <p:nvPr/>
          </p:nvSpPr>
          <p:spPr bwMode="auto">
            <a:xfrm>
              <a:off x="2290" y="2523"/>
              <a:ext cx="1361" cy="1270"/>
            </a:xfrm>
            <a:prstGeom prst="ellipse">
              <a:avLst/>
            </a:prstGeom>
            <a:solidFill>
              <a:srgbClr val="C3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5627" name="Text Box 15"/>
            <p:cNvSpPr txBox="1">
              <a:spLocks noChangeArrowheads="1"/>
            </p:cNvSpPr>
            <p:nvPr/>
          </p:nvSpPr>
          <p:spPr bwMode="auto">
            <a:xfrm>
              <a:off x="2463" y="2795"/>
              <a:ext cx="1188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Research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Question</a:t>
              </a:r>
            </a:p>
          </p:txBody>
        </p:sp>
      </p:grpSp>
      <p:sp>
        <p:nvSpPr>
          <p:cNvPr id="25613" name="Rounded Rectangular Callout 8"/>
          <p:cNvSpPr>
            <a:spLocks noChangeArrowheads="1"/>
          </p:cNvSpPr>
          <p:nvPr/>
        </p:nvSpPr>
        <p:spPr bwMode="auto">
          <a:xfrm>
            <a:off x="107950" y="4797425"/>
            <a:ext cx="2376488" cy="609600"/>
          </a:xfrm>
          <a:prstGeom prst="wedgeRoundRectCallout">
            <a:avLst>
              <a:gd name="adj1" fmla="val 23236"/>
              <a:gd name="adj2" fmla="val 80310"/>
              <a:gd name="adj3" fmla="val 16667"/>
            </a:avLst>
          </a:prstGeom>
          <a:solidFill>
            <a:srgbClr val="365590">
              <a:alpha val="4509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Peer-reviewed journals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Grey literature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Registered trials database</a:t>
            </a:r>
          </a:p>
        </p:txBody>
      </p:sp>
      <p:sp>
        <p:nvSpPr>
          <p:cNvPr id="25614" name="Rounded Rectangular Callout 5"/>
          <p:cNvSpPr>
            <a:spLocks noChangeArrowheads="1"/>
          </p:cNvSpPr>
          <p:nvPr/>
        </p:nvSpPr>
        <p:spPr bwMode="auto">
          <a:xfrm>
            <a:off x="7897813" y="3357563"/>
            <a:ext cx="1066800" cy="381000"/>
          </a:xfrm>
          <a:prstGeom prst="wedgeRoundRectCallout">
            <a:avLst>
              <a:gd name="adj1" fmla="val -84630"/>
              <a:gd name="adj2" fmla="val 84537"/>
              <a:gd name="adj3" fmla="val 16667"/>
            </a:avLst>
          </a:prstGeom>
          <a:solidFill>
            <a:srgbClr val="2D2D8A">
              <a:alpha val="2392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Consent</a:t>
            </a:r>
          </a:p>
        </p:txBody>
      </p:sp>
      <p:sp>
        <p:nvSpPr>
          <p:cNvPr id="25615" name="Rounded Rectangular Callout 7"/>
          <p:cNvSpPr>
            <a:spLocks noChangeArrowheads="1"/>
          </p:cNvSpPr>
          <p:nvPr/>
        </p:nvSpPr>
        <p:spPr bwMode="auto">
          <a:xfrm>
            <a:off x="179388" y="3357563"/>
            <a:ext cx="935037" cy="284162"/>
          </a:xfrm>
          <a:prstGeom prst="wedgeRoundRectCallout">
            <a:avLst>
              <a:gd name="adj1" fmla="val 59208"/>
              <a:gd name="adj2" fmla="val 114000"/>
              <a:gd name="adj3" fmla="val 16667"/>
            </a:avLst>
          </a:prstGeom>
          <a:solidFill>
            <a:srgbClr val="5BBF21">
              <a:alpha val="4196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Scope </a:t>
            </a:r>
          </a:p>
        </p:txBody>
      </p:sp>
      <p:sp>
        <p:nvSpPr>
          <p:cNvPr id="25616" name="Rounded Rectangular Callout 5"/>
          <p:cNvSpPr>
            <a:spLocks noChangeArrowheads="1"/>
          </p:cNvSpPr>
          <p:nvPr/>
        </p:nvSpPr>
        <p:spPr bwMode="auto">
          <a:xfrm>
            <a:off x="6588125" y="2060575"/>
            <a:ext cx="1657350" cy="487363"/>
          </a:xfrm>
          <a:prstGeom prst="wedgeRoundRectCallout">
            <a:avLst>
              <a:gd name="adj1" fmla="val -49477"/>
              <a:gd name="adj2" fmla="val 89778"/>
              <a:gd name="adj3" fmla="val 16667"/>
            </a:avLst>
          </a:prstGeom>
          <a:solidFill>
            <a:srgbClr val="6EA46E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Multidisciplinary team</a:t>
            </a:r>
          </a:p>
        </p:txBody>
      </p:sp>
      <p:sp>
        <p:nvSpPr>
          <p:cNvPr id="25617" name="AutoShape 20"/>
          <p:cNvSpPr>
            <a:spLocks noChangeArrowheads="1"/>
          </p:cNvSpPr>
          <p:nvPr/>
        </p:nvSpPr>
        <p:spPr bwMode="auto">
          <a:xfrm rot="2494894">
            <a:off x="2341563" y="3771900"/>
            <a:ext cx="1728787" cy="433388"/>
          </a:xfrm>
          <a:prstGeom prst="rightArrow">
            <a:avLst>
              <a:gd name="adj1" fmla="val 50000"/>
              <a:gd name="adj2" fmla="val 99725"/>
            </a:avLst>
          </a:prstGeom>
          <a:solidFill>
            <a:srgbClr val="5392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18" name="AutoShape 22"/>
          <p:cNvSpPr>
            <a:spLocks noChangeArrowheads="1"/>
          </p:cNvSpPr>
          <p:nvPr/>
        </p:nvSpPr>
        <p:spPr bwMode="auto">
          <a:xfrm>
            <a:off x="4716463" y="1773238"/>
            <a:ext cx="1511300" cy="86518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Involvement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of patients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and public</a:t>
            </a:r>
            <a:endParaRPr lang="en-GB" altLang="en-US" sz="1400"/>
          </a:p>
        </p:txBody>
      </p:sp>
      <p:sp>
        <p:nvSpPr>
          <p:cNvPr id="25619" name="AutoShape 25"/>
          <p:cNvSpPr>
            <a:spLocks noChangeArrowheads="1"/>
          </p:cNvSpPr>
          <p:nvPr/>
        </p:nvSpPr>
        <p:spPr bwMode="auto">
          <a:xfrm>
            <a:off x="2771775" y="1771650"/>
            <a:ext cx="1439863" cy="936625"/>
          </a:xfrm>
          <a:prstGeom prst="roundRect">
            <a:avLst>
              <a:gd name="adj" fmla="val 16667"/>
            </a:avLst>
          </a:prstGeom>
          <a:solidFill>
            <a:srgbClr val="1D72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Feasibility</a:t>
            </a:r>
            <a:endParaRPr lang="en-GB" altLang="en-US" sz="1400"/>
          </a:p>
        </p:txBody>
      </p:sp>
      <p:sp>
        <p:nvSpPr>
          <p:cNvPr id="25620" name="AutoShape 26"/>
          <p:cNvSpPr>
            <a:spLocks noChangeArrowheads="1"/>
          </p:cNvSpPr>
          <p:nvPr/>
        </p:nvSpPr>
        <p:spPr bwMode="auto">
          <a:xfrm rot="4541595">
            <a:off x="3123406" y="3236119"/>
            <a:ext cx="1870075" cy="433388"/>
          </a:xfrm>
          <a:prstGeom prst="rightArrow">
            <a:avLst>
              <a:gd name="adj1" fmla="val 50000"/>
              <a:gd name="adj2" fmla="val 99705"/>
            </a:avLst>
          </a:prstGeom>
          <a:solidFill>
            <a:srgbClr val="1D72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21" name="Rounded Rectangular Callout 6"/>
          <p:cNvSpPr>
            <a:spLocks noChangeArrowheads="1"/>
          </p:cNvSpPr>
          <p:nvPr/>
        </p:nvSpPr>
        <p:spPr bwMode="auto">
          <a:xfrm>
            <a:off x="179388" y="1905000"/>
            <a:ext cx="2160587" cy="587375"/>
          </a:xfrm>
          <a:prstGeom prst="wedgeRoundRectCallout">
            <a:avLst>
              <a:gd name="adj1" fmla="val 45005"/>
              <a:gd name="adj2" fmla="val 82375"/>
              <a:gd name="adj3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Cohort, case-control, RCT, ethnographic, interview </a:t>
            </a:r>
          </a:p>
        </p:txBody>
      </p:sp>
      <p:sp>
        <p:nvSpPr>
          <p:cNvPr id="25622" name="Rounded Rectangular Callout 5"/>
          <p:cNvSpPr>
            <a:spLocks noChangeArrowheads="1"/>
          </p:cNvSpPr>
          <p:nvPr/>
        </p:nvSpPr>
        <p:spPr bwMode="auto">
          <a:xfrm>
            <a:off x="1763713" y="908050"/>
            <a:ext cx="2592387" cy="793750"/>
          </a:xfrm>
          <a:prstGeom prst="wedgeRoundRectCallout">
            <a:avLst>
              <a:gd name="adj1" fmla="val -4338"/>
              <a:gd name="adj2" fmla="val 74944"/>
              <a:gd name="adj3" fmla="val 16667"/>
            </a:avLst>
          </a:prstGeom>
          <a:solidFill>
            <a:srgbClr val="9ED3D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Cost issues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 Recruitment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Appropriate time scale?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400" i="1"/>
          </a:p>
        </p:txBody>
      </p:sp>
      <p:sp>
        <p:nvSpPr>
          <p:cNvPr id="25623" name="Rounded Rectangular Callout 5"/>
          <p:cNvSpPr>
            <a:spLocks noChangeArrowheads="1"/>
          </p:cNvSpPr>
          <p:nvPr/>
        </p:nvSpPr>
        <p:spPr bwMode="auto">
          <a:xfrm>
            <a:off x="4932363" y="1138238"/>
            <a:ext cx="2057400" cy="419100"/>
          </a:xfrm>
          <a:prstGeom prst="wedgeRoundRectCallout">
            <a:avLst>
              <a:gd name="adj1" fmla="val -56852"/>
              <a:gd name="adj2" fmla="val 122537"/>
              <a:gd name="adj3" fmla="val 16667"/>
            </a:avLst>
          </a:prstGeom>
          <a:solidFill>
            <a:srgbClr val="FF6600">
              <a:alpha val="5098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Meaningful &amp; appropriate 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dirty="0" smtClean="0">
                <a:cs typeface="+mj-cs"/>
              </a:rPr>
              <a:t>How can the RDS help?</a:t>
            </a:r>
            <a:endParaRPr lang="en-GB" dirty="0">
              <a:cs typeface="+mj-cs"/>
            </a:endParaRPr>
          </a:p>
        </p:txBody>
      </p: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5940425" y="5203825"/>
            <a:ext cx="2592388" cy="863600"/>
            <a:chOff x="3560" y="3067"/>
            <a:chExt cx="1633" cy="544"/>
          </a:xfrm>
        </p:grpSpPr>
        <p:sp>
          <p:nvSpPr>
            <p:cNvPr id="28" name="AutoShape 11"/>
            <p:cNvSpPr>
              <a:spLocks noChangeArrowheads="1"/>
            </p:cNvSpPr>
            <p:nvPr/>
          </p:nvSpPr>
          <p:spPr bwMode="auto">
            <a:xfrm rot="10800000">
              <a:off x="3560" y="3203"/>
              <a:ext cx="1044" cy="273"/>
            </a:xfrm>
            <a:prstGeom prst="rightArrow">
              <a:avLst>
                <a:gd name="adj1" fmla="val 50000"/>
                <a:gd name="adj2" fmla="val 95604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AutoShape 12"/>
            <p:cNvSpPr>
              <a:spLocks noChangeArrowheads="1"/>
            </p:cNvSpPr>
            <p:nvPr/>
          </p:nvSpPr>
          <p:spPr bwMode="auto">
            <a:xfrm>
              <a:off x="4241" y="3067"/>
              <a:ext cx="952" cy="544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 dirty="0">
                  <a:solidFill>
                    <a:schemeClr val="bg1"/>
                  </a:solidFill>
                </a:rPr>
                <a:t>Impact </a:t>
              </a:r>
              <a:endParaRPr lang="en-GB" altLang="en-US" sz="1400" dirty="0"/>
            </a:p>
          </p:txBody>
        </p:sp>
      </p:grpSp>
      <p:sp>
        <p:nvSpPr>
          <p:cNvPr id="30" name="Rounded Rectangular Callout 29"/>
          <p:cNvSpPr>
            <a:spLocks noChangeArrowheads="1"/>
          </p:cNvSpPr>
          <p:nvPr/>
        </p:nvSpPr>
        <p:spPr bwMode="auto">
          <a:xfrm>
            <a:off x="7380288" y="4700587"/>
            <a:ext cx="1435100" cy="381000"/>
          </a:xfrm>
          <a:prstGeom prst="wedgeRoundRectCallout">
            <a:avLst>
              <a:gd name="adj1" fmla="val -41083"/>
              <a:gd name="adj2" fmla="val 90588"/>
              <a:gd name="adj3" fmla="val 16667"/>
            </a:avLst>
          </a:prstGeom>
          <a:solidFill>
            <a:srgbClr val="3366FF">
              <a:alpha val="349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/>
              <a:t>Benefit to NHS and patients</a:t>
            </a:r>
          </a:p>
        </p:txBody>
      </p:sp>
    </p:spTree>
    <p:extLst>
      <p:ext uri="{BB962C8B-B14F-4D97-AF65-F5344CB8AC3E}">
        <p14:creationId xmlns="" xmlns:p14="http://schemas.microsoft.com/office/powerpoint/2010/main" val="1301011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5BBF21"/>
                </a:solidFill>
              </a:rPr>
              <a:t>Impact</a:t>
            </a:r>
            <a:endParaRPr lang="en-GB" dirty="0">
              <a:solidFill>
                <a:srgbClr val="5BBF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NIHR – Patient benefit within 5 years</a:t>
            </a:r>
          </a:p>
          <a:p>
            <a:endParaRPr lang="en-GB" sz="2400" dirty="0"/>
          </a:p>
          <a:p>
            <a:r>
              <a:rPr lang="en-GB" sz="2400" dirty="0" smtClean="0"/>
              <a:t>Dissemination 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37837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5BBF21"/>
                </a:solidFill>
              </a:rPr>
              <a:t>10 key points </a:t>
            </a:r>
            <a:br>
              <a:rPr lang="en-GB" dirty="0" smtClean="0">
                <a:solidFill>
                  <a:srgbClr val="5BBF21"/>
                </a:solidFill>
              </a:rPr>
            </a:br>
            <a:r>
              <a:rPr lang="en-GB" dirty="0" smtClean="0">
                <a:solidFill>
                  <a:srgbClr val="5BBF21"/>
                </a:solidFill>
              </a:rPr>
              <a:t>why applications struggle</a:t>
            </a:r>
            <a:endParaRPr lang="en-GB" dirty="0">
              <a:solidFill>
                <a:srgbClr val="5BBF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www.youtube.com/watch?v=71zAufavf6g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59" y="2564904"/>
            <a:ext cx="5963482" cy="3000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90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5BBF21"/>
                </a:solidFill>
              </a:rPr>
              <a:t>Success Maker Service</a:t>
            </a:r>
            <a:endParaRPr lang="en-GB" dirty="0">
              <a:solidFill>
                <a:srgbClr val="5BBF2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youtu.be/A9e4SJSJ9aM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80928"/>
            <a:ext cx="5973009" cy="2676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8941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BBF21"/>
                </a:solidFill>
              </a:rPr>
              <a:t>How to contact 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hlinkClick r:id="rId2"/>
              </a:rPr>
              <a:t>https://rds-ne.nihr.ac.uk</a:t>
            </a:r>
            <a:r>
              <a:rPr lang="en-GB" sz="2400" dirty="0" smtClean="0">
                <a:hlinkClick r:id="rId2"/>
              </a:rPr>
              <a:t>/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Capture_front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348880"/>
            <a:ext cx="5616624" cy="3732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25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5BBF21"/>
                </a:solidFill>
              </a:rPr>
              <a:t>National RDS</a:t>
            </a:r>
            <a:endParaRPr lang="en-GB" dirty="0">
              <a:solidFill>
                <a:srgbClr val="5BBF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2" descr="http://www.ccf.nihr.ac.uk/PublishingImages/Eng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6" t="4396" r="-2" b="3575"/>
          <a:stretch>
            <a:fillRect/>
          </a:stretch>
        </p:blipFill>
        <p:spPr bwMode="auto">
          <a:xfrm>
            <a:off x="2483768" y="1412776"/>
            <a:ext cx="345638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25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5BBF21"/>
                </a:solidFill>
              </a:rPr>
              <a:t/>
            </a:r>
            <a:br>
              <a:rPr lang="en-GB" dirty="0" smtClean="0">
                <a:solidFill>
                  <a:srgbClr val="5BBF21"/>
                </a:solidFill>
              </a:rPr>
            </a:br>
            <a:r>
              <a:rPr lang="en-GB" dirty="0" smtClean="0">
                <a:solidFill>
                  <a:srgbClr val="5BBF21"/>
                </a:solidFill>
              </a:rPr>
              <a:t>Who </a:t>
            </a:r>
            <a:r>
              <a:rPr lang="en-GB" dirty="0">
                <a:solidFill>
                  <a:srgbClr val="5BBF21"/>
                </a:solidFill>
              </a:rPr>
              <a:t>is eligible</a:t>
            </a:r>
            <a:r>
              <a:rPr lang="en-GB" dirty="0" smtClean="0">
                <a:solidFill>
                  <a:srgbClr val="5BBF21"/>
                </a:solidFill>
              </a:rPr>
              <a:t>?</a:t>
            </a:r>
            <a:br>
              <a:rPr lang="en-GB" dirty="0" smtClean="0">
                <a:solidFill>
                  <a:srgbClr val="5BBF21"/>
                </a:solidFill>
              </a:rPr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3"/>
          </a:xfrm>
        </p:spPr>
        <p:txBody>
          <a:bodyPr/>
          <a:lstStyle/>
          <a:p>
            <a:pPr lvl="0">
              <a:lnSpc>
                <a:spcPts val="2575"/>
              </a:lnSpc>
              <a:spcBef>
                <a:spcPts val="1800"/>
              </a:spcBef>
              <a:defRPr/>
            </a:pPr>
            <a:r>
              <a:rPr lang="en-US" altLang="en-US" sz="2400" dirty="0">
                <a:ea typeface="ＭＳ Ｐゴシック" charset="0"/>
              </a:rPr>
              <a:t>Investigators preparing research proposals for national peer-reviewed funding competitions in applied </a:t>
            </a:r>
            <a:r>
              <a:rPr lang="en-US" altLang="en-US" sz="2400" dirty="0" smtClean="0">
                <a:ea typeface="ＭＳ Ｐゴシック" charset="0"/>
              </a:rPr>
              <a:t>health, public health </a:t>
            </a:r>
            <a:r>
              <a:rPr lang="en-US" altLang="en-US" sz="2400" dirty="0">
                <a:ea typeface="ＭＳ Ｐゴシック" charset="0"/>
              </a:rPr>
              <a:t>or social care </a:t>
            </a:r>
            <a:r>
              <a:rPr lang="en-US" altLang="en-US" sz="2400" dirty="0" smtClean="0">
                <a:ea typeface="ＭＳ Ｐゴシック" charset="0"/>
              </a:rPr>
              <a:t>research* </a:t>
            </a:r>
            <a:endParaRPr lang="en-US" altLang="en-US" sz="2400" dirty="0">
              <a:ea typeface="ＭＳ Ｐゴシック" charset="0"/>
            </a:endParaRPr>
          </a:p>
          <a:p>
            <a:pPr lvl="0">
              <a:lnSpc>
                <a:spcPts val="2575"/>
              </a:lnSpc>
              <a:spcBef>
                <a:spcPts val="1800"/>
              </a:spcBef>
              <a:defRPr/>
            </a:pPr>
            <a:r>
              <a:rPr lang="en-US" altLang="en-US" sz="2400" dirty="0">
                <a:ea typeface="ＭＳ Ｐゴシック" charset="0"/>
              </a:rPr>
              <a:t>Priority given to those applying to NIHR funding bodies </a:t>
            </a:r>
          </a:p>
          <a:p>
            <a:pPr lvl="0">
              <a:lnSpc>
                <a:spcPts val="2575"/>
              </a:lnSpc>
              <a:spcBef>
                <a:spcPts val="1800"/>
              </a:spcBef>
              <a:defRPr/>
            </a:pPr>
            <a:r>
              <a:rPr lang="en-US" altLang="en-US" sz="2400" dirty="0">
                <a:ea typeface="ＭＳ Ｐゴシック" charset="0"/>
              </a:rPr>
              <a:t>Available to NHS and academics</a:t>
            </a:r>
          </a:p>
          <a:p>
            <a:pPr lvl="0">
              <a:lnSpc>
                <a:spcPts val="2575"/>
              </a:lnSpc>
              <a:spcBef>
                <a:spcPts val="1800"/>
              </a:spcBef>
              <a:defRPr/>
            </a:pPr>
            <a:r>
              <a:rPr lang="en-US" altLang="en-US" sz="2400" dirty="0">
                <a:ea typeface="ＭＳ Ｐゴシック" charset="0"/>
              </a:rPr>
              <a:t>Free service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* Not just NIHR funding streams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467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5BBF21"/>
                </a:solidFill>
              </a:rPr>
              <a:t/>
            </a:r>
            <a:br>
              <a:rPr lang="en-GB" dirty="0" smtClean="0">
                <a:solidFill>
                  <a:srgbClr val="5BBF21"/>
                </a:solidFill>
              </a:rPr>
            </a:br>
            <a:r>
              <a:rPr lang="en-GB" dirty="0" smtClean="0">
                <a:solidFill>
                  <a:srgbClr val="5BBF21"/>
                </a:solidFill>
              </a:rPr>
              <a:t>When </a:t>
            </a:r>
            <a:r>
              <a:rPr lang="en-GB" dirty="0">
                <a:solidFill>
                  <a:srgbClr val="5BBF21"/>
                </a:solidFill>
              </a:rPr>
              <a:t>can we help?</a:t>
            </a:r>
            <a:br>
              <a:rPr lang="en-GB" dirty="0">
                <a:solidFill>
                  <a:srgbClr val="5BBF21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/>
              <a:t>Come as early as possible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Support up to funding award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Limited trouble shooting available post-award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5372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40425" y="5203825"/>
            <a:ext cx="2592388" cy="863600"/>
            <a:chOff x="3560" y="3067"/>
            <a:chExt cx="1633" cy="544"/>
          </a:xfrm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 rot="10800000">
              <a:off x="3560" y="3203"/>
              <a:ext cx="1044" cy="273"/>
            </a:xfrm>
            <a:prstGeom prst="rightArrow">
              <a:avLst>
                <a:gd name="adj1" fmla="val 50000"/>
                <a:gd name="adj2" fmla="val 95604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>
              <a:off x="4241" y="3067"/>
              <a:ext cx="952" cy="544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 dirty="0">
                  <a:solidFill>
                    <a:schemeClr val="bg1"/>
                  </a:solidFill>
                </a:rPr>
                <a:t>Impact </a:t>
              </a:r>
              <a:endParaRPr lang="en-GB" altLang="en-US" sz="1400" dirty="0"/>
            </a:p>
          </p:txBody>
        </p:sp>
      </p:grpSp>
      <p:sp>
        <p:nvSpPr>
          <p:cNvPr id="5" name="AutoShape 23"/>
          <p:cNvSpPr>
            <a:spLocks noChangeArrowheads="1"/>
          </p:cNvSpPr>
          <p:nvPr/>
        </p:nvSpPr>
        <p:spPr bwMode="auto">
          <a:xfrm rot="6120637">
            <a:off x="4058444" y="2848768"/>
            <a:ext cx="2012950" cy="433388"/>
          </a:xfrm>
          <a:prstGeom prst="rightArrow">
            <a:avLst>
              <a:gd name="adj1" fmla="val 50000"/>
              <a:gd name="adj2" fmla="val 94055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1582705">
            <a:off x="1968500" y="4281487"/>
            <a:ext cx="1657350" cy="433388"/>
          </a:xfrm>
          <a:prstGeom prst="rightArrow">
            <a:avLst>
              <a:gd name="adj1" fmla="val 50000"/>
              <a:gd name="adj2" fmla="val 95604"/>
            </a:avLst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827088" y="3403600"/>
            <a:ext cx="1439862" cy="863600"/>
          </a:xfrm>
          <a:prstGeom prst="roundRect">
            <a:avLst>
              <a:gd name="adj" fmla="val 16667"/>
            </a:avLst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</a:rPr>
              <a:t>Appropriate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</a:rPr>
              <a:t>funding stream </a:t>
            </a:r>
            <a:endParaRPr lang="en-GB" altLang="en-US" sz="1400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835150" y="5419725"/>
            <a:ext cx="1657350" cy="434975"/>
          </a:xfrm>
          <a:prstGeom prst="rightArrow">
            <a:avLst>
              <a:gd name="adj1" fmla="val 50000"/>
              <a:gd name="adj2" fmla="val 95255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827088" y="5132387"/>
            <a:ext cx="1512887" cy="935038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</a:rPr>
              <a:t>Literature</a:t>
            </a:r>
            <a:endParaRPr lang="en-GB" altLang="en-US" sz="1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187450" y="2251075"/>
            <a:ext cx="1439863" cy="936625"/>
          </a:xfrm>
          <a:prstGeom prst="roundRect">
            <a:avLst>
              <a:gd name="adj" fmla="val 16667"/>
            </a:avLst>
          </a:prstGeom>
          <a:solidFill>
            <a:srgbClr val="5392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</a:rPr>
              <a:t>Study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</a:rPr>
              <a:t>Design  </a:t>
            </a:r>
            <a:endParaRPr lang="en-GB" altLang="en-US" sz="1400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7373805">
            <a:off x="5230444" y="3453386"/>
            <a:ext cx="1710888" cy="433387"/>
          </a:xfrm>
          <a:prstGeom prst="rightArrow">
            <a:avLst>
              <a:gd name="adj1" fmla="val 50000"/>
              <a:gd name="adj2" fmla="val 78851"/>
            </a:avLst>
          </a:prstGeom>
          <a:solidFill>
            <a:srgbClr val="6EA46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372225" y="2492896"/>
            <a:ext cx="1512888" cy="836090"/>
          </a:xfrm>
          <a:prstGeom prst="roundRect">
            <a:avLst>
              <a:gd name="adj" fmla="val 16667"/>
            </a:avLst>
          </a:prstGeom>
          <a:solidFill>
            <a:srgbClr val="6EA46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</a:rPr>
              <a:t>Research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</a:rPr>
              <a:t>team </a:t>
            </a:r>
            <a:endParaRPr lang="en-GB" altLang="en-US" sz="1400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8440619">
            <a:off x="5892800" y="4435475"/>
            <a:ext cx="1441450" cy="433387"/>
          </a:xfrm>
          <a:prstGeom prst="rightArrow">
            <a:avLst>
              <a:gd name="adj1" fmla="val 50000"/>
              <a:gd name="adj2" fmla="val 95607"/>
            </a:avLst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7021513" y="3476625"/>
            <a:ext cx="1511300" cy="863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GB" sz="14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Ethical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considerations</a:t>
            </a:r>
            <a:endParaRPr lang="en-GB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GB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3706813" y="4124325"/>
            <a:ext cx="2160587" cy="2016125"/>
            <a:chOff x="2290" y="2523"/>
            <a:chExt cx="1361" cy="1270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2290" y="2523"/>
              <a:ext cx="1361" cy="1270"/>
            </a:xfrm>
            <a:prstGeom prst="ellipse">
              <a:avLst/>
            </a:prstGeom>
            <a:solidFill>
              <a:srgbClr val="C3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463" y="2795"/>
              <a:ext cx="1188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Research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Question</a:t>
              </a:r>
            </a:p>
          </p:txBody>
        </p:sp>
      </p:grpSp>
      <p:sp>
        <p:nvSpPr>
          <p:cNvPr id="18" name="Rounded Rectangular Callout 8"/>
          <p:cNvSpPr>
            <a:spLocks noChangeArrowheads="1"/>
          </p:cNvSpPr>
          <p:nvPr/>
        </p:nvSpPr>
        <p:spPr bwMode="auto">
          <a:xfrm>
            <a:off x="107950" y="4484687"/>
            <a:ext cx="2376488" cy="609600"/>
          </a:xfrm>
          <a:prstGeom prst="wedgeRoundRectCallout">
            <a:avLst>
              <a:gd name="adj1" fmla="val 23236"/>
              <a:gd name="adj2" fmla="val 80310"/>
              <a:gd name="adj3" fmla="val 16667"/>
            </a:avLst>
          </a:prstGeom>
          <a:solidFill>
            <a:srgbClr val="365590">
              <a:alpha val="4509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/>
              <a:t>Peer-reviewed journals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/>
              <a:t>Grey literature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/>
              <a:t>Registered trials database</a:t>
            </a:r>
          </a:p>
        </p:txBody>
      </p:sp>
      <p:sp>
        <p:nvSpPr>
          <p:cNvPr id="19" name="Rounded Rectangular Callout 5"/>
          <p:cNvSpPr>
            <a:spLocks noChangeArrowheads="1"/>
          </p:cNvSpPr>
          <p:nvPr/>
        </p:nvSpPr>
        <p:spPr bwMode="auto">
          <a:xfrm>
            <a:off x="7897813" y="3044825"/>
            <a:ext cx="1066800" cy="381000"/>
          </a:xfrm>
          <a:prstGeom prst="wedgeRoundRectCallout">
            <a:avLst>
              <a:gd name="adj1" fmla="val -84630"/>
              <a:gd name="adj2" fmla="val 84537"/>
              <a:gd name="adj3" fmla="val 16667"/>
            </a:avLst>
          </a:prstGeom>
          <a:solidFill>
            <a:srgbClr val="2D2D8A">
              <a:alpha val="2392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Consent</a:t>
            </a:r>
          </a:p>
        </p:txBody>
      </p:sp>
      <p:sp>
        <p:nvSpPr>
          <p:cNvPr id="20" name="Rounded Rectangular Callout 7"/>
          <p:cNvSpPr>
            <a:spLocks noChangeArrowheads="1"/>
          </p:cNvSpPr>
          <p:nvPr/>
        </p:nvSpPr>
        <p:spPr bwMode="auto">
          <a:xfrm>
            <a:off x="179388" y="3044825"/>
            <a:ext cx="935037" cy="284162"/>
          </a:xfrm>
          <a:prstGeom prst="wedgeRoundRectCallout">
            <a:avLst>
              <a:gd name="adj1" fmla="val 59208"/>
              <a:gd name="adj2" fmla="val 114000"/>
              <a:gd name="adj3" fmla="val 16667"/>
            </a:avLst>
          </a:prstGeom>
          <a:solidFill>
            <a:srgbClr val="5BBF21">
              <a:alpha val="4196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/>
              <a:t>Scope </a:t>
            </a:r>
          </a:p>
        </p:txBody>
      </p:sp>
      <p:sp>
        <p:nvSpPr>
          <p:cNvPr id="21" name="Rounded Rectangular Callout 5"/>
          <p:cNvSpPr>
            <a:spLocks noChangeArrowheads="1"/>
          </p:cNvSpPr>
          <p:nvPr/>
        </p:nvSpPr>
        <p:spPr bwMode="auto">
          <a:xfrm>
            <a:off x="6588125" y="1747837"/>
            <a:ext cx="1657350" cy="487363"/>
          </a:xfrm>
          <a:prstGeom prst="wedgeRoundRectCallout">
            <a:avLst>
              <a:gd name="adj1" fmla="val -48812"/>
              <a:gd name="adj2" fmla="val 114644"/>
              <a:gd name="adj3" fmla="val 16667"/>
            </a:avLst>
          </a:prstGeom>
          <a:solidFill>
            <a:srgbClr val="6EA46E">
              <a:alpha val="4313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Multidisciplinary team</a:t>
            </a: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 rot="2494894">
            <a:off x="2341563" y="3459162"/>
            <a:ext cx="1728787" cy="433388"/>
          </a:xfrm>
          <a:prstGeom prst="rightArrow">
            <a:avLst>
              <a:gd name="adj1" fmla="val 50000"/>
              <a:gd name="adj2" fmla="val 99725"/>
            </a:avLst>
          </a:prstGeom>
          <a:solidFill>
            <a:srgbClr val="5392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4716463" y="2038120"/>
            <a:ext cx="1511300" cy="110195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</a:rPr>
              <a:t>Involvement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</a:rPr>
              <a:t>of patients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</a:rPr>
              <a:t>and public</a:t>
            </a:r>
            <a:endParaRPr lang="en-GB" altLang="en-US" sz="1400" dirty="0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2771775" y="1458912"/>
            <a:ext cx="1439863" cy="936625"/>
          </a:xfrm>
          <a:prstGeom prst="roundRect">
            <a:avLst>
              <a:gd name="adj" fmla="val 16667"/>
            </a:avLst>
          </a:prstGeom>
          <a:solidFill>
            <a:srgbClr val="1D72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Feasibility</a:t>
            </a:r>
            <a:endParaRPr lang="en-GB" altLang="en-US" sz="1400"/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 rot="4541595">
            <a:off x="3123406" y="2923381"/>
            <a:ext cx="1870075" cy="433388"/>
          </a:xfrm>
          <a:prstGeom prst="rightArrow">
            <a:avLst>
              <a:gd name="adj1" fmla="val 50000"/>
              <a:gd name="adj2" fmla="val 99705"/>
            </a:avLst>
          </a:prstGeom>
          <a:solidFill>
            <a:srgbClr val="1D727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" name="Rounded Rectangular Callout 6"/>
          <p:cNvSpPr>
            <a:spLocks noChangeArrowheads="1"/>
          </p:cNvSpPr>
          <p:nvPr/>
        </p:nvSpPr>
        <p:spPr bwMode="auto">
          <a:xfrm>
            <a:off x="179388" y="1592262"/>
            <a:ext cx="2160587" cy="587375"/>
          </a:xfrm>
          <a:prstGeom prst="wedgeRoundRectCallout">
            <a:avLst>
              <a:gd name="adj1" fmla="val 45005"/>
              <a:gd name="adj2" fmla="val 82375"/>
              <a:gd name="adj3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/>
              <a:t>Cohort, case-control, RCT, ethnographic, interview </a:t>
            </a:r>
          </a:p>
        </p:txBody>
      </p:sp>
      <p:sp>
        <p:nvSpPr>
          <p:cNvPr id="27" name="Rounded Rectangular Callout 5"/>
          <p:cNvSpPr>
            <a:spLocks noChangeArrowheads="1"/>
          </p:cNvSpPr>
          <p:nvPr/>
        </p:nvSpPr>
        <p:spPr bwMode="auto">
          <a:xfrm>
            <a:off x="5652120" y="1340767"/>
            <a:ext cx="2125043" cy="407069"/>
          </a:xfrm>
          <a:prstGeom prst="wedgeRoundRectCallout">
            <a:avLst>
              <a:gd name="adj1" fmla="val -66048"/>
              <a:gd name="adj2" fmla="val 123159"/>
              <a:gd name="adj3" fmla="val 16667"/>
            </a:avLst>
          </a:prstGeom>
          <a:solidFill>
            <a:srgbClr val="FF6600">
              <a:alpha val="5098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/>
              <a:t>Meaningful &amp; appropriate </a:t>
            </a:r>
          </a:p>
        </p:txBody>
      </p:sp>
      <p:sp>
        <p:nvSpPr>
          <p:cNvPr id="28" name="Rounded Rectangular Callout 5"/>
          <p:cNvSpPr>
            <a:spLocks noChangeArrowheads="1"/>
          </p:cNvSpPr>
          <p:nvPr/>
        </p:nvSpPr>
        <p:spPr bwMode="auto">
          <a:xfrm>
            <a:off x="7380288" y="4700587"/>
            <a:ext cx="1435100" cy="381000"/>
          </a:xfrm>
          <a:prstGeom prst="wedgeRoundRectCallout">
            <a:avLst>
              <a:gd name="adj1" fmla="val -41083"/>
              <a:gd name="adj2" fmla="val 90588"/>
              <a:gd name="adj3" fmla="val 16667"/>
            </a:avLst>
          </a:prstGeom>
          <a:solidFill>
            <a:srgbClr val="3366FF">
              <a:alpha val="3490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/>
              <a:t>Benefit to NHS and patients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706813" y="4124325"/>
            <a:ext cx="2160587" cy="2016125"/>
            <a:chOff x="5868144" y="6669360"/>
            <a:chExt cx="2160587" cy="2016125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5868144" y="6669360"/>
              <a:ext cx="2160587" cy="2016125"/>
            </a:xfrm>
            <a:prstGeom prst="ellipse">
              <a:avLst/>
            </a:prstGeom>
            <a:solidFill>
              <a:srgbClr val="C3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6070426" y="7101408"/>
              <a:ext cx="180154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</a:rPr>
                <a:t>Research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bg1"/>
                  </a:solidFill>
                </a:rPr>
                <a:t>Proposal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79512" y="332656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5BBF21"/>
                </a:solidFill>
                <a:latin typeface="+mj-lt"/>
              </a:rPr>
              <a:t>Where to start? </a:t>
            </a:r>
            <a:endParaRPr lang="en-GB" sz="3600" dirty="0">
              <a:solidFill>
                <a:srgbClr val="5BBF2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5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835150" y="5372571"/>
            <a:ext cx="1657350" cy="434975"/>
          </a:xfrm>
          <a:prstGeom prst="rightArrow">
            <a:avLst>
              <a:gd name="adj1" fmla="val 50000"/>
              <a:gd name="adj2" fmla="val 95255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827088" y="5085233"/>
            <a:ext cx="1512887" cy="935038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</a:rPr>
              <a:t>Literature</a:t>
            </a:r>
            <a:endParaRPr lang="en-GB" altLang="en-US" sz="1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 dirty="0">
              <a:solidFill>
                <a:schemeClr val="bg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06813" y="4077171"/>
            <a:ext cx="2160587" cy="2016125"/>
            <a:chOff x="2290" y="2523"/>
            <a:chExt cx="1361" cy="1270"/>
          </a:xfrm>
        </p:grpSpPr>
        <p:sp>
          <p:nvSpPr>
            <p:cNvPr id="14347" name="Oval 14"/>
            <p:cNvSpPr>
              <a:spLocks noChangeArrowheads="1"/>
            </p:cNvSpPr>
            <p:nvPr/>
          </p:nvSpPr>
          <p:spPr bwMode="auto">
            <a:xfrm>
              <a:off x="2290" y="2523"/>
              <a:ext cx="1361" cy="1270"/>
            </a:xfrm>
            <a:prstGeom prst="ellipse">
              <a:avLst/>
            </a:prstGeom>
            <a:solidFill>
              <a:srgbClr val="C3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4348" name="Text Box 15"/>
            <p:cNvSpPr txBox="1">
              <a:spLocks noChangeArrowheads="1"/>
            </p:cNvSpPr>
            <p:nvPr/>
          </p:nvSpPr>
          <p:spPr bwMode="auto">
            <a:xfrm>
              <a:off x="2463" y="2795"/>
              <a:ext cx="1188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Research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Question</a:t>
              </a:r>
            </a:p>
          </p:txBody>
        </p:sp>
      </p:grpSp>
      <p:sp>
        <p:nvSpPr>
          <p:cNvPr id="14343" name="Rounded Rectangular Callout 8"/>
          <p:cNvSpPr>
            <a:spLocks noChangeArrowheads="1"/>
          </p:cNvSpPr>
          <p:nvPr/>
        </p:nvSpPr>
        <p:spPr bwMode="auto">
          <a:xfrm>
            <a:off x="107950" y="4437533"/>
            <a:ext cx="2376488" cy="609600"/>
          </a:xfrm>
          <a:prstGeom prst="wedgeRoundRectCallout">
            <a:avLst>
              <a:gd name="adj1" fmla="val 23236"/>
              <a:gd name="adj2" fmla="val 80310"/>
              <a:gd name="adj3" fmla="val 16667"/>
            </a:avLst>
          </a:prstGeom>
          <a:solidFill>
            <a:srgbClr val="365590">
              <a:alpha val="4509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/>
              <a:t>Peer-reviewed journals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/>
              <a:t>Grey literature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/>
              <a:t>Registered trials database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dirty="0" smtClean="0">
                <a:cs typeface="+mj-cs"/>
              </a:rPr>
              <a:t>How can the RDS help?</a:t>
            </a:r>
            <a:endParaRPr lang="en-GB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671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07504" y="22073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5BBF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en-GB" alt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5BBF2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it the right question?</a:t>
            </a:r>
            <a:endParaRPr kumimoji="0" lang="en-GB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5BBF2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Does it fit the problem?</a:t>
            </a:r>
          </a:p>
          <a:p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Is it timely? Is it important?</a:t>
            </a:r>
          </a:p>
          <a:p>
            <a:pPr>
              <a:buFont typeface="Arial" pitchFamily="34" charset="0"/>
              <a:buChar char="•"/>
            </a:pPr>
            <a:endParaRPr lang="en-GB" sz="2800" dirty="0"/>
          </a:p>
          <a:p>
            <a:pPr>
              <a:buFont typeface="Arial" pitchFamily="34" charset="0"/>
              <a:buChar char="•"/>
            </a:pPr>
            <a:r>
              <a:rPr lang="en-GB" sz="2800" dirty="0"/>
              <a:t> </a:t>
            </a:r>
            <a:r>
              <a:rPr lang="en-GB" sz="2800" dirty="0" smtClean="0"/>
              <a:t>Is it answerable?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Is it original? Has it been answered before?</a:t>
            </a:r>
          </a:p>
          <a:p>
            <a:pPr lvl="1">
              <a:defRPr/>
            </a:pPr>
            <a:endParaRPr lang="en-US" altLang="en-US" sz="2400" dirty="0">
              <a:ea typeface="ＭＳ Ｐゴシック" pitchFamily="34" charset="-128"/>
            </a:endParaRPr>
          </a:p>
          <a:p>
            <a:pPr lvl="1" algn="ctr"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 “</a:t>
            </a:r>
            <a:r>
              <a:rPr lang="en-US" altLang="en-US" sz="2400" dirty="0">
                <a:ea typeface="ＭＳ Ｐゴシック" pitchFamily="34" charset="-128"/>
              </a:rPr>
              <a:t>Checking that a research idea is really </a:t>
            </a:r>
            <a:r>
              <a:rPr lang="en-US" altLang="en-US" sz="2400" dirty="0" smtClean="0">
                <a:ea typeface="ＭＳ Ｐゴシック" pitchFamily="34" charset="-128"/>
              </a:rPr>
              <a:t>novel”</a:t>
            </a:r>
          </a:p>
          <a:p>
            <a:pPr lvl="1" algn="ctr">
              <a:defRPr/>
            </a:pPr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youtu.be/jFrfnM9JBaI</a:t>
            </a:r>
            <a:r>
              <a:rPr lang="en-GB" sz="2800" dirty="0" smtClean="0"/>
              <a:t>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16389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 rot="1582705">
            <a:off x="1968500" y="4234333"/>
            <a:ext cx="1657350" cy="433388"/>
          </a:xfrm>
          <a:prstGeom prst="rightArrow">
            <a:avLst>
              <a:gd name="adj1" fmla="val 50000"/>
              <a:gd name="adj2" fmla="val 95604"/>
            </a:avLst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827088" y="3356446"/>
            <a:ext cx="1439862" cy="863600"/>
          </a:xfrm>
          <a:prstGeom prst="roundRect">
            <a:avLst>
              <a:gd name="adj" fmla="val 16667"/>
            </a:avLst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Appropriate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</a:rPr>
              <a:t>funding stream </a:t>
            </a:r>
            <a:endParaRPr lang="en-GB" altLang="en-US" sz="140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835150" y="5372571"/>
            <a:ext cx="1657350" cy="434975"/>
          </a:xfrm>
          <a:prstGeom prst="rightArrow">
            <a:avLst>
              <a:gd name="adj1" fmla="val 50000"/>
              <a:gd name="adj2" fmla="val 95255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827088" y="5085233"/>
            <a:ext cx="1512887" cy="935038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Literature</a:t>
            </a:r>
            <a:endParaRPr lang="en-GB" altLang="en-US" sz="18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>
              <a:solidFill>
                <a:schemeClr val="bg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06813" y="4077171"/>
            <a:ext cx="2160587" cy="2016125"/>
            <a:chOff x="2290" y="2523"/>
            <a:chExt cx="1361" cy="1270"/>
          </a:xfrm>
        </p:grpSpPr>
        <p:sp>
          <p:nvSpPr>
            <p:cNvPr id="14347" name="Oval 14"/>
            <p:cNvSpPr>
              <a:spLocks noChangeArrowheads="1"/>
            </p:cNvSpPr>
            <p:nvPr/>
          </p:nvSpPr>
          <p:spPr bwMode="auto">
            <a:xfrm>
              <a:off x="2290" y="2523"/>
              <a:ext cx="1361" cy="1270"/>
            </a:xfrm>
            <a:prstGeom prst="ellipse">
              <a:avLst/>
            </a:prstGeom>
            <a:solidFill>
              <a:srgbClr val="C3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4348" name="Text Box 15"/>
            <p:cNvSpPr txBox="1">
              <a:spLocks noChangeArrowheads="1"/>
            </p:cNvSpPr>
            <p:nvPr/>
          </p:nvSpPr>
          <p:spPr bwMode="auto">
            <a:xfrm>
              <a:off x="2463" y="2795"/>
              <a:ext cx="1188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Research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bg1"/>
                  </a:solidFill>
                </a:rPr>
                <a:t>Question</a:t>
              </a:r>
            </a:p>
          </p:txBody>
        </p:sp>
      </p:grpSp>
      <p:sp>
        <p:nvSpPr>
          <p:cNvPr id="14343" name="Rounded Rectangular Callout 8"/>
          <p:cNvSpPr>
            <a:spLocks noChangeArrowheads="1"/>
          </p:cNvSpPr>
          <p:nvPr/>
        </p:nvSpPr>
        <p:spPr bwMode="auto">
          <a:xfrm>
            <a:off x="107950" y="4437533"/>
            <a:ext cx="2376488" cy="609600"/>
          </a:xfrm>
          <a:prstGeom prst="wedgeRoundRectCallout">
            <a:avLst>
              <a:gd name="adj1" fmla="val 23236"/>
              <a:gd name="adj2" fmla="val 80310"/>
              <a:gd name="adj3" fmla="val 16667"/>
            </a:avLst>
          </a:prstGeom>
          <a:solidFill>
            <a:srgbClr val="365590">
              <a:alpha val="4509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Peer-reviewed journals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Grey literature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Registered trials database</a:t>
            </a:r>
          </a:p>
        </p:txBody>
      </p:sp>
      <p:sp>
        <p:nvSpPr>
          <p:cNvPr id="14344" name="Rounded Rectangular Callout 7"/>
          <p:cNvSpPr>
            <a:spLocks noChangeArrowheads="1"/>
          </p:cNvSpPr>
          <p:nvPr/>
        </p:nvSpPr>
        <p:spPr bwMode="auto">
          <a:xfrm>
            <a:off x="179388" y="2997671"/>
            <a:ext cx="935037" cy="284162"/>
          </a:xfrm>
          <a:prstGeom prst="wedgeRoundRectCallout">
            <a:avLst>
              <a:gd name="adj1" fmla="val 59208"/>
              <a:gd name="adj2" fmla="val 114000"/>
              <a:gd name="adj3" fmla="val 16667"/>
            </a:avLst>
          </a:prstGeom>
          <a:solidFill>
            <a:srgbClr val="5BBF21">
              <a:alpha val="4196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/>
              <a:t>Scope 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BBF2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dirty="0" smtClean="0">
                <a:cs typeface="+mj-cs"/>
              </a:rPr>
              <a:t>How can the RDS help?</a:t>
            </a:r>
            <a:endParaRPr lang="en-GB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2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50718474EAA341847F4F1398B5282C" ma:contentTypeVersion="0" ma:contentTypeDescription="Create a new document." ma:contentTypeScope="" ma:versionID="fe7ef508cdeef51c65110aac9aafaaf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D304DA-A82C-4A7C-8375-98460F17716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9C77472-4A0F-4151-89FA-DEB382319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041ABEE-9C8D-4EB2-A61B-303023B912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705</Words>
  <Application>Microsoft Office PowerPoint</Application>
  <PresentationFormat>On-screen Show (4:3)</PresentationFormat>
  <Paragraphs>294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Designing Research that Improves Health and Wellbeing for All  How the NIHR  Research Design Service North East can help </vt:lpstr>
      <vt:lpstr>RDS Remit</vt:lpstr>
      <vt:lpstr>National RDS</vt:lpstr>
      <vt:lpstr> Who is eligible? </vt:lpstr>
      <vt:lpstr> When can we help? </vt:lpstr>
      <vt:lpstr>Slide 6</vt:lpstr>
      <vt:lpstr>Slide 7</vt:lpstr>
      <vt:lpstr>Slide 8</vt:lpstr>
      <vt:lpstr>Slide 9</vt:lpstr>
      <vt:lpstr>Which funder? </vt:lpstr>
      <vt:lpstr>Slide 11</vt:lpstr>
      <vt:lpstr>Slide 12</vt:lpstr>
      <vt:lpstr>Slide 13</vt:lpstr>
      <vt:lpstr>What to cost &amp; who will pay?</vt:lpstr>
      <vt:lpstr>Slide 15</vt:lpstr>
      <vt:lpstr>Slide 16</vt:lpstr>
      <vt:lpstr>Slide 17</vt:lpstr>
      <vt:lpstr>Slide 18</vt:lpstr>
      <vt:lpstr>Highlight the skill mix</vt:lpstr>
      <vt:lpstr>Slide 20</vt:lpstr>
      <vt:lpstr>Ethical issues</vt:lpstr>
      <vt:lpstr>Slide 22</vt:lpstr>
      <vt:lpstr>Impact</vt:lpstr>
      <vt:lpstr>10 key points  why applications struggle</vt:lpstr>
      <vt:lpstr>Success Maker Service</vt:lpstr>
      <vt:lpstr>How to contact us</vt:lpstr>
    </vt:vector>
  </TitlesOfParts>
  <Company>COI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Davey</dc:creator>
  <cp:lastModifiedBy>Arnott</cp:lastModifiedBy>
  <cp:revision>89</cp:revision>
  <dcterms:created xsi:type="dcterms:W3CDTF">2008-03-06T14:42:26Z</dcterms:created>
  <dcterms:modified xsi:type="dcterms:W3CDTF">2018-05-10T10:26:22Z</dcterms:modified>
</cp:coreProperties>
</file>