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70" r:id="rId6"/>
    <p:sldId id="259" r:id="rId7"/>
    <p:sldId id="265" r:id="rId8"/>
    <p:sldId id="276" r:id="rId9"/>
    <p:sldId id="261" r:id="rId10"/>
    <p:sldId id="26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5D2A9-6DBE-4130-BBCD-622D92CDA191}" type="datetimeFigureOut">
              <a:rPr lang="en-GB" smtClean="0"/>
              <a:t>19/06/2018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EF012-190F-4A91-A02B-AF2EF530CD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8944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5D2A9-6DBE-4130-BBCD-622D92CDA191}" type="datetimeFigureOut">
              <a:rPr lang="en-GB" smtClean="0"/>
              <a:t>19/06/2018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EF012-190F-4A91-A02B-AF2EF530CD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9116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5D2A9-6DBE-4130-BBCD-622D92CDA191}" type="datetimeFigureOut">
              <a:rPr lang="en-GB" smtClean="0"/>
              <a:t>19/06/2018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EF012-190F-4A91-A02B-AF2EF530CD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0129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5D2A9-6DBE-4130-BBCD-622D92CDA191}" type="datetimeFigureOut">
              <a:rPr lang="en-GB" smtClean="0"/>
              <a:t>19/06/2018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EF012-190F-4A91-A02B-AF2EF530CD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3694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5D2A9-6DBE-4130-BBCD-622D92CDA191}" type="datetimeFigureOut">
              <a:rPr lang="en-GB" smtClean="0"/>
              <a:t>19/06/2018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EF012-190F-4A91-A02B-AF2EF530CD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273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5D2A9-6DBE-4130-BBCD-622D92CDA191}" type="datetimeFigureOut">
              <a:rPr lang="en-GB" smtClean="0"/>
              <a:t>19/06/2018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EF012-190F-4A91-A02B-AF2EF530CD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04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5D2A9-6DBE-4130-BBCD-622D92CDA191}" type="datetimeFigureOut">
              <a:rPr lang="en-GB" smtClean="0"/>
              <a:t>19/06/2018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EF012-190F-4A91-A02B-AF2EF530CD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0751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5D2A9-6DBE-4130-BBCD-622D92CDA191}" type="datetimeFigureOut">
              <a:rPr lang="en-GB" smtClean="0"/>
              <a:t>19/06/2018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EF012-190F-4A91-A02B-AF2EF530CD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6889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5D2A9-6DBE-4130-BBCD-622D92CDA191}" type="datetimeFigureOut">
              <a:rPr lang="en-GB" smtClean="0"/>
              <a:t>19/06/2018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EF012-190F-4A91-A02B-AF2EF530CD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0992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5D2A9-6DBE-4130-BBCD-622D92CDA191}" type="datetimeFigureOut">
              <a:rPr lang="en-GB" smtClean="0"/>
              <a:t>19/06/2018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EF012-190F-4A91-A02B-AF2EF530CD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615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5D2A9-6DBE-4130-BBCD-622D92CDA191}" type="datetimeFigureOut">
              <a:rPr lang="en-GB" smtClean="0"/>
              <a:t>19/06/2018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EF012-190F-4A91-A02B-AF2EF530CD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6675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15D2A9-6DBE-4130-BBCD-622D92CDA191}" type="datetimeFigureOut">
              <a:rPr lang="en-GB" smtClean="0"/>
              <a:t>19/06/2018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EF012-190F-4A91-A02B-AF2EF530CD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5199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Barry.ingham@ntw.nhs.uk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tinyurl.com/ASDadultdiagnosis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87388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GB" sz="5300" u="sng" dirty="0"/>
              <a:t>Developing an adult autism diagnosis tool incorporating autistic adults’ experiences of </a:t>
            </a:r>
            <a:r>
              <a:rPr lang="en-GB" sz="5300" u="sng" dirty="0" smtClean="0"/>
              <a:t>diagnosis</a:t>
            </a:r>
            <a:br>
              <a:rPr lang="en-GB" sz="5300" u="sng" dirty="0" smtClean="0"/>
            </a:br>
            <a:r>
              <a:rPr lang="en-GB" sz="5600" u="sng" dirty="0" smtClean="0"/>
              <a:t/>
            </a:r>
            <a:br>
              <a:rPr lang="en-GB" sz="5600" u="sng" dirty="0" smtClean="0"/>
            </a:br>
            <a:r>
              <a:rPr lang="en-GB" sz="3600" dirty="0" smtClean="0"/>
              <a:t>Research and Development Conference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495237"/>
            <a:ext cx="9144000" cy="1655762"/>
          </a:xfrm>
        </p:spPr>
        <p:txBody>
          <a:bodyPr/>
          <a:lstStyle/>
          <a:p>
            <a:r>
              <a:rPr lang="en-GB" dirty="0" smtClean="0"/>
              <a:t>Barry </a:t>
            </a:r>
            <a:r>
              <a:rPr lang="en-GB" dirty="0" err="1" smtClean="0"/>
              <a:t>Ingham</a:t>
            </a:r>
            <a:r>
              <a:rPr lang="en-GB" dirty="0" smtClean="0"/>
              <a:t> (Consultant Clinical Psychologist/Honorary Clinical Senior Lecturer) &amp; Stephen Patterson (Autistic Self-advocate)</a:t>
            </a:r>
            <a:endParaRPr lang="en-GB" dirty="0"/>
          </a:p>
        </p:txBody>
      </p:sp>
      <p:pic>
        <p:nvPicPr>
          <p:cNvPr id="4" name="Picture 3" descr="Newcastle Master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571" y="394479"/>
            <a:ext cx="2647950" cy="9690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32183" y="394479"/>
            <a:ext cx="1871634" cy="120711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24571" y="683749"/>
            <a:ext cx="2342857" cy="628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3131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5400" b="1" dirty="0"/>
              <a:t>C</a:t>
            </a:r>
            <a:r>
              <a:rPr lang="en-GB" sz="5400" b="1" dirty="0" smtClean="0"/>
              <a:t>ontact</a:t>
            </a:r>
            <a:endParaRPr lang="en-GB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hlinkClick r:id="rId2"/>
              </a:rPr>
              <a:t>Barry.ingham@ntw.nhs.uk</a:t>
            </a:r>
            <a:endParaRPr lang="en-GB" dirty="0"/>
          </a:p>
          <a:p>
            <a:r>
              <a:rPr lang="en-GB" dirty="0" smtClean="0"/>
              <a:t>Psychological Services, Northgate Hospital, Morpeth, Northumberland Tyne &amp; Wear NHS Foundation Trust</a:t>
            </a:r>
          </a:p>
          <a:p>
            <a:r>
              <a:rPr lang="en-GB" dirty="0" smtClean="0"/>
              <a:t>Institute of Neuroscience, Sir James Spence Institute, Newcastle University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520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Acknowledgements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Sarah </a:t>
            </a:r>
            <a:r>
              <a:rPr lang="en-GB" dirty="0" smtClean="0"/>
              <a:t>Wigham </a:t>
            </a:r>
          </a:p>
          <a:p>
            <a:r>
              <a:rPr lang="en-GB" dirty="0" smtClean="0"/>
              <a:t>Joan Macintosh </a:t>
            </a:r>
          </a:p>
          <a:p>
            <a:r>
              <a:rPr lang="en-GB" dirty="0" smtClean="0"/>
              <a:t>Tracy Finch </a:t>
            </a:r>
          </a:p>
          <a:p>
            <a:r>
              <a:rPr lang="en-GB" dirty="0" smtClean="0"/>
              <a:t>Alex </a:t>
            </a:r>
            <a:r>
              <a:rPr lang="en-GB" dirty="0" err="1" smtClean="0"/>
              <a:t>Petrou</a:t>
            </a:r>
            <a:r>
              <a:rPr lang="en-GB" dirty="0" smtClean="0"/>
              <a:t> </a:t>
            </a:r>
          </a:p>
          <a:p>
            <a:r>
              <a:rPr lang="en-GB" dirty="0" smtClean="0"/>
              <a:t>Tom </a:t>
            </a:r>
            <a:r>
              <a:rPr lang="en-GB" dirty="0" err="1" smtClean="0"/>
              <a:t>Berney</a:t>
            </a:r>
            <a:r>
              <a:rPr lang="en-GB" dirty="0" smtClean="0"/>
              <a:t> </a:t>
            </a:r>
          </a:p>
          <a:p>
            <a:r>
              <a:rPr lang="en-GB" dirty="0" smtClean="0"/>
              <a:t>Ann </a:t>
            </a:r>
            <a:r>
              <a:rPr lang="en-GB" dirty="0" err="1" smtClean="0"/>
              <a:t>LeCouteur</a:t>
            </a:r>
            <a:endParaRPr lang="en-GB" dirty="0" smtClean="0"/>
          </a:p>
          <a:p>
            <a:r>
              <a:rPr lang="en-GB" dirty="0" smtClean="0"/>
              <a:t>Marc Woodbury-Smith</a:t>
            </a:r>
          </a:p>
          <a:p>
            <a:r>
              <a:rPr lang="en-GB" dirty="0" smtClean="0"/>
              <a:t>Jeremy </a:t>
            </a:r>
            <a:r>
              <a:rPr lang="en-GB" dirty="0"/>
              <a:t>Parr </a:t>
            </a:r>
            <a:endParaRPr lang="en-GB" dirty="0" smtClean="0"/>
          </a:p>
          <a:p>
            <a:r>
              <a:rPr lang="en-GB" dirty="0" err="1" smtClean="0"/>
              <a:t>Autistica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9575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5400" b="1" dirty="0" smtClean="0"/>
              <a:t>Overview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sz="4400" dirty="0" smtClean="0"/>
              <a:t>Review of tools and screeners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4400" dirty="0" smtClean="0"/>
              <a:t>Experiences of diagnosis in adulthood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4400" dirty="0"/>
              <a:t>Clinician </a:t>
            </a:r>
            <a:r>
              <a:rPr lang="en-GB" sz="4400" dirty="0" smtClean="0"/>
              <a:t>views </a:t>
            </a:r>
            <a:endParaRPr lang="en-GB" sz="4400" dirty="0"/>
          </a:p>
          <a:p>
            <a:pPr marL="514350" indent="-514350">
              <a:buFont typeface="+mj-lt"/>
              <a:buAutoNum type="arabicPeriod"/>
            </a:pPr>
            <a:r>
              <a:rPr lang="en-GB" sz="4400" dirty="0" smtClean="0"/>
              <a:t>Autism Clinical Interview for Adults (ACIA)</a:t>
            </a:r>
          </a:p>
          <a:p>
            <a:pPr marL="0" indent="0">
              <a:buNone/>
            </a:pPr>
            <a:endParaRPr lang="en-GB" sz="4400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4485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sz="5400" b="1" dirty="0" smtClean="0"/>
              <a:t>Review of </a:t>
            </a:r>
            <a:r>
              <a:rPr lang="en-GB" sz="5400" b="1" dirty="0"/>
              <a:t>d</a:t>
            </a:r>
            <a:r>
              <a:rPr lang="en-GB" sz="5400" b="1" dirty="0" smtClean="0"/>
              <a:t>iagnostic tools and screeners</a:t>
            </a:r>
            <a:endParaRPr lang="en-GB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567152" cy="4351338"/>
          </a:xfrm>
        </p:spPr>
        <p:txBody>
          <a:bodyPr>
            <a:normAutofit lnSpcReduction="10000"/>
          </a:bodyPr>
          <a:lstStyle/>
          <a:p>
            <a:r>
              <a:rPr lang="en-GB" sz="4000" dirty="0" smtClean="0"/>
              <a:t>NICE recommendations</a:t>
            </a:r>
          </a:p>
          <a:p>
            <a:r>
              <a:rPr lang="en-GB" sz="4000" dirty="0" smtClean="0"/>
              <a:t>Updated review</a:t>
            </a:r>
          </a:p>
          <a:p>
            <a:pPr lvl="1"/>
            <a:r>
              <a:rPr lang="en-GB" sz="3600" dirty="0"/>
              <a:t>What did it say about diagnostic </a:t>
            </a:r>
            <a:r>
              <a:rPr lang="en-GB" sz="3600" dirty="0" smtClean="0"/>
              <a:t>measures? </a:t>
            </a:r>
            <a:endParaRPr lang="en-GB" sz="3600" dirty="0"/>
          </a:p>
          <a:p>
            <a:pPr lvl="1"/>
            <a:r>
              <a:rPr lang="en-GB" sz="3600" dirty="0"/>
              <a:t>What did it say about </a:t>
            </a:r>
            <a:r>
              <a:rPr lang="en-GB" sz="3600" dirty="0" smtClean="0"/>
              <a:t>structured questionnaires? </a:t>
            </a:r>
            <a:endParaRPr lang="en-GB" sz="3600" dirty="0"/>
          </a:p>
          <a:p>
            <a:pPr lvl="1"/>
            <a:r>
              <a:rPr lang="en-GB" sz="3600" dirty="0"/>
              <a:t>Clinical implications?</a:t>
            </a:r>
          </a:p>
          <a:p>
            <a:r>
              <a:rPr lang="en-GB" sz="4000" dirty="0"/>
              <a:t>P</a:t>
            </a:r>
            <a:r>
              <a:rPr lang="en-GB" sz="4000" dirty="0" smtClean="0"/>
              <a:t>ublished in Autism</a:t>
            </a:r>
          </a:p>
          <a:p>
            <a:pPr lvl="1"/>
            <a:endParaRPr lang="en-GB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15955" y="2338699"/>
            <a:ext cx="5276045" cy="4221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573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Review of diagnostic tools and screeners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sz="3500" dirty="0" smtClean="0"/>
              <a:t>Findings</a:t>
            </a:r>
            <a:endParaRPr lang="en-GB" dirty="0" smtClean="0"/>
          </a:p>
          <a:p>
            <a:r>
              <a:rPr lang="en-GB" sz="3000" dirty="0" smtClean="0"/>
              <a:t>Sensitivity </a:t>
            </a:r>
            <a:r>
              <a:rPr lang="en-GB" sz="3000" dirty="0"/>
              <a:t>and specificity of structured </a:t>
            </a:r>
            <a:r>
              <a:rPr lang="en-GB" sz="3000" dirty="0" smtClean="0"/>
              <a:t>questionnaires limited.</a:t>
            </a:r>
            <a:endParaRPr lang="en-GB" sz="3000" dirty="0"/>
          </a:p>
          <a:p>
            <a:r>
              <a:rPr lang="en-GB" sz="3000" dirty="0"/>
              <a:t>For adults with intellectual disability, diagnostic accuracy increased </a:t>
            </a:r>
            <a:r>
              <a:rPr lang="en-GB" sz="3000" dirty="0" smtClean="0"/>
              <a:t>with </a:t>
            </a:r>
            <a:r>
              <a:rPr lang="en-GB" sz="3000" dirty="0"/>
              <a:t>a combination of </a:t>
            </a:r>
            <a:r>
              <a:rPr lang="en-GB" sz="3000" dirty="0" smtClean="0"/>
              <a:t>questionnaires.</a:t>
            </a:r>
            <a:endParaRPr lang="en-GB" sz="3000" dirty="0"/>
          </a:p>
          <a:p>
            <a:r>
              <a:rPr lang="en-GB" sz="3000" dirty="0" smtClean="0"/>
              <a:t>In </a:t>
            </a:r>
            <a:r>
              <a:rPr lang="en-GB" sz="3000" dirty="0"/>
              <a:t>mental health settings</a:t>
            </a:r>
            <a:r>
              <a:rPr lang="en-GB" sz="3000" dirty="0" smtClean="0"/>
              <a:t>, </a:t>
            </a:r>
            <a:r>
              <a:rPr lang="en-GB" sz="3000" dirty="0"/>
              <a:t>single structured questionnaire </a:t>
            </a:r>
            <a:r>
              <a:rPr lang="en-GB" sz="3000" dirty="0" smtClean="0"/>
              <a:t>unlikely </a:t>
            </a:r>
            <a:r>
              <a:rPr lang="en-GB" sz="3000" dirty="0"/>
              <a:t>to accurately identify adults without autism </a:t>
            </a:r>
            <a:r>
              <a:rPr lang="en-GB" sz="3000" dirty="0" smtClean="0"/>
              <a:t>or </a:t>
            </a:r>
            <a:r>
              <a:rPr lang="en-GB" sz="3000" dirty="0"/>
              <a:t>from mental health </a:t>
            </a:r>
            <a:r>
              <a:rPr lang="en-GB" sz="3000" dirty="0" smtClean="0"/>
              <a:t>conditions.</a:t>
            </a:r>
          </a:p>
          <a:p>
            <a:r>
              <a:rPr lang="en-GB" sz="3000" dirty="0"/>
              <a:t>Some utility of diagnostic measures in identifying autism </a:t>
            </a:r>
            <a:r>
              <a:rPr lang="en-GB" sz="3000" dirty="0" smtClean="0"/>
              <a:t>but </a:t>
            </a:r>
            <a:r>
              <a:rPr lang="en-GB" sz="3000" dirty="0"/>
              <a:t>specificity for diagnosis was relatively low.</a:t>
            </a:r>
          </a:p>
          <a:p>
            <a:r>
              <a:rPr lang="en-GB" sz="3000" dirty="0" smtClean="0"/>
              <a:t>Need robust adult autism </a:t>
            </a:r>
            <a:r>
              <a:rPr lang="en-GB" sz="3000" dirty="0"/>
              <a:t>assessment tools </a:t>
            </a:r>
            <a:r>
              <a:rPr lang="en-GB" sz="3000" dirty="0" smtClean="0"/>
              <a:t>(particularly in </a:t>
            </a:r>
            <a:r>
              <a:rPr lang="en-GB" sz="3000" dirty="0"/>
              <a:t>the presence of co-occurring mental health and </a:t>
            </a:r>
            <a:r>
              <a:rPr lang="en-GB" sz="3000" dirty="0" smtClean="0"/>
              <a:t>neurodevelopmental disorders).</a:t>
            </a:r>
            <a:endParaRPr lang="en-GB" sz="3000" dirty="0"/>
          </a:p>
        </p:txBody>
      </p:sp>
    </p:spTree>
    <p:extLst>
      <p:ext uri="{BB962C8B-B14F-4D97-AF65-F5344CB8AC3E}">
        <p14:creationId xmlns:p14="http://schemas.microsoft.com/office/powerpoint/2010/main" val="24909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GB" sz="3600" b="1" dirty="0" smtClean="0"/>
              <a:t>Receiving an autism spectrum diagnosis in adulthood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3200" dirty="0" smtClean="0"/>
              <a:t>Survey of people who had received a diagnosis during adulthood</a:t>
            </a:r>
          </a:p>
          <a:p>
            <a:r>
              <a:rPr lang="en-GB" sz="3200" dirty="0" smtClean="0"/>
              <a:t>Interviewing some of these</a:t>
            </a:r>
          </a:p>
          <a:p>
            <a:r>
              <a:rPr lang="en-GB" sz="3200" dirty="0"/>
              <a:t>C</a:t>
            </a:r>
            <a:r>
              <a:rPr lang="en-GB" sz="3200" dirty="0" smtClean="0"/>
              <a:t>haracteristics </a:t>
            </a:r>
            <a:r>
              <a:rPr lang="en-GB" sz="3200" dirty="0"/>
              <a:t>of a cohort of individuals diagnosed during </a:t>
            </a:r>
            <a:r>
              <a:rPr lang="en-GB" sz="3200" dirty="0" smtClean="0"/>
              <a:t>adulthood</a:t>
            </a:r>
          </a:p>
          <a:p>
            <a:r>
              <a:rPr lang="en-GB" sz="3200" dirty="0" smtClean="0"/>
              <a:t>Experience </a:t>
            </a:r>
            <a:r>
              <a:rPr lang="en-GB" sz="3200" dirty="0"/>
              <a:t>of the diagnostic process and the </a:t>
            </a:r>
            <a:r>
              <a:rPr lang="en-GB" sz="3200" dirty="0" smtClean="0"/>
              <a:t>impact </a:t>
            </a:r>
            <a:r>
              <a:rPr lang="en-GB" sz="3200" dirty="0"/>
              <a:t>of </a:t>
            </a:r>
            <a:r>
              <a:rPr lang="en-GB" sz="3200" dirty="0" smtClean="0"/>
              <a:t>diagnosis </a:t>
            </a:r>
          </a:p>
          <a:p>
            <a:r>
              <a:rPr lang="en-GB" sz="3200" dirty="0" smtClean="0"/>
              <a:t>Post-diagnosis support received</a:t>
            </a:r>
          </a:p>
          <a:p>
            <a:r>
              <a:rPr lang="en-GB" sz="3200" dirty="0" smtClean="0"/>
              <a:t>What are the implications?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1400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GB" sz="4800" b="1" dirty="0" smtClean="0"/>
              <a:t>Clinician views on diagnosis in adulthood</a:t>
            </a:r>
            <a:endParaRPr lang="en-GB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Interviews</a:t>
            </a:r>
          </a:p>
          <a:p>
            <a:r>
              <a:rPr lang="en-GB" sz="3600" dirty="0" smtClean="0"/>
              <a:t>Survey of teams</a:t>
            </a:r>
          </a:p>
          <a:p>
            <a:r>
              <a:rPr lang="en-GB" sz="3600" dirty="0" smtClean="0"/>
              <a:t>Measures used</a:t>
            </a:r>
          </a:p>
          <a:p>
            <a:r>
              <a:rPr lang="en-GB" sz="3600" dirty="0" smtClean="0"/>
              <a:t>Approaches taken</a:t>
            </a:r>
          </a:p>
          <a:p>
            <a:r>
              <a:rPr lang="en-GB" sz="3600" dirty="0" smtClean="0"/>
              <a:t>Post diagnostic support </a:t>
            </a:r>
            <a:endParaRPr lang="en-GB" sz="3600" dirty="0"/>
          </a:p>
          <a:p>
            <a:r>
              <a:rPr lang="en-GB" sz="3600" dirty="0" smtClean="0"/>
              <a:t>Can we develop a consistent pathway for assessment methods and measures?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28841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9284" y="234571"/>
            <a:ext cx="10932695" cy="6222375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lnSpc>
                <a:spcPct val="170000"/>
              </a:lnSpc>
              <a:spcBef>
                <a:spcPts val="0"/>
              </a:spcBef>
              <a:buNone/>
            </a:pPr>
            <a:r>
              <a:rPr lang="en-GB" sz="8000" b="1" dirty="0" smtClean="0">
                <a:solidFill>
                  <a:schemeClr val="tx1"/>
                </a:solidFill>
              </a:rPr>
              <a:t>New study starting March 2018</a:t>
            </a:r>
          </a:p>
          <a:p>
            <a:pPr marL="0" indent="0" algn="ctr">
              <a:lnSpc>
                <a:spcPct val="170000"/>
              </a:lnSpc>
              <a:spcBef>
                <a:spcPts val="0"/>
              </a:spcBef>
              <a:buNone/>
            </a:pPr>
            <a:r>
              <a:rPr lang="en-GB" sz="14400" b="1" dirty="0" smtClean="0">
                <a:solidFill>
                  <a:schemeClr val="tx1"/>
                </a:solidFill>
              </a:rPr>
              <a:t>Methods </a:t>
            </a:r>
            <a:r>
              <a:rPr lang="en-GB" sz="14400" b="1" dirty="0">
                <a:solidFill>
                  <a:schemeClr val="tx1"/>
                </a:solidFill>
              </a:rPr>
              <a:t>of Diagnosing </a:t>
            </a:r>
            <a:r>
              <a:rPr lang="en-GB" sz="14400" b="1" dirty="0" smtClean="0">
                <a:solidFill>
                  <a:schemeClr val="tx1"/>
                </a:solidFill>
              </a:rPr>
              <a:t>ASD </a:t>
            </a:r>
            <a:r>
              <a:rPr lang="en-GB" sz="14400" b="1" dirty="0">
                <a:solidFill>
                  <a:schemeClr val="tx1"/>
                </a:solidFill>
              </a:rPr>
              <a:t>in </a:t>
            </a:r>
            <a:r>
              <a:rPr lang="en-GB" sz="14400" b="1" dirty="0" smtClean="0">
                <a:solidFill>
                  <a:schemeClr val="tx1"/>
                </a:solidFill>
              </a:rPr>
              <a:t>adults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GB" sz="4400" b="1" dirty="0" smtClean="0"/>
          </a:p>
          <a:p>
            <a:pPr marL="0" indent="0" algn="ctr">
              <a:lnSpc>
                <a:spcPct val="170000"/>
              </a:lnSpc>
              <a:spcBef>
                <a:spcPts val="0"/>
              </a:spcBef>
              <a:buNone/>
            </a:pPr>
            <a:r>
              <a:rPr lang="en-GB" sz="9600" b="1" u="sng" dirty="0" smtClean="0">
                <a:solidFill>
                  <a:schemeClr val="accent1">
                    <a:lumMod val="75000"/>
                  </a:schemeClr>
                </a:solidFill>
              </a:rPr>
              <a:t>We are particularly interested in the views of clinicians on the best combinations of ASD screening and diagnostic measures for clinical settings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endParaRPr lang="en-GB" sz="4400" b="1" dirty="0" smtClean="0"/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GB" sz="9600" b="1" dirty="0" smtClean="0"/>
              <a:t>If you would like to give your view on this please use this link to access the survey:</a:t>
            </a:r>
          </a:p>
          <a:p>
            <a:endParaRPr lang="en-GB" sz="800" dirty="0"/>
          </a:p>
          <a:p>
            <a:pPr marL="0" indent="0">
              <a:buNone/>
            </a:pPr>
            <a:r>
              <a:rPr lang="en-GB" sz="9600" u="sng" dirty="0" smtClean="0">
                <a:hlinkClick r:id="rId2"/>
              </a:rPr>
              <a:t>tinyurl.com/</a:t>
            </a:r>
            <a:r>
              <a:rPr lang="en-GB" sz="9600" u="sng" dirty="0" err="1" smtClean="0">
                <a:hlinkClick r:id="rId2"/>
              </a:rPr>
              <a:t>ASDadultdiagnosis</a:t>
            </a:r>
            <a:endParaRPr lang="en-GB" sz="9600" u="sng" dirty="0" smtClean="0"/>
          </a:p>
          <a:p>
            <a:pPr marL="0" indent="0">
              <a:buNone/>
            </a:pPr>
            <a:endParaRPr lang="en-GB" sz="9600" u="sng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GB" sz="8000" b="1" dirty="0" smtClean="0"/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GB" sz="9600" b="1" dirty="0" smtClean="0"/>
              <a:t>For further details contact: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9600" dirty="0" smtClean="0">
                <a:solidFill>
                  <a:schemeClr val="tx1"/>
                </a:solidFill>
              </a:rPr>
              <a:t>Dr Sarah Wigham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9600" dirty="0" smtClean="0"/>
              <a:t>Newcastle University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9600" dirty="0" smtClean="0"/>
              <a:t>Tel: </a:t>
            </a:r>
            <a:r>
              <a:rPr lang="en-GB" sz="9600" b="1" dirty="0" smtClean="0">
                <a:solidFill>
                  <a:schemeClr val="accent1">
                    <a:lumMod val="75000"/>
                  </a:schemeClr>
                </a:solidFill>
              </a:rPr>
              <a:t>0191 208 3274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9600" dirty="0" smtClean="0">
                <a:solidFill>
                  <a:schemeClr val="tx1"/>
                </a:solidFill>
              </a:rPr>
              <a:t>Email: </a:t>
            </a:r>
            <a:r>
              <a:rPr lang="en-GB" sz="9600" b="1" dirty="0" smtClean="0">
                <a:solidFill>
                  <a:schemeClr val="accent1">
                    <a:lumMod val="75000"/>
                  </a:schemeClr>
                </a:solidFill>
              </a:rPr>
              <a:t>sarah.wigham@ncl.ac.uk</a:t>
            </a:r>
          </a:p>
          <a:p>
            <a:endParaRPr lang="en-GB" sz="4000" dirty="0" smtClean="0"/>
          </a:p>
          <a:p>
            <a:pPr marL="0" indent="0">
              <a:buNone/>
            </a:pPr>
            <a:endParaRPr lang="en-GB" sz="5400" dirty="0"/>
          </a:p>
        </p:txBody>
      </p:sp>
    </p:spTree>
    <p:extLst>
      <p:ext uri="{BB962C8B-B14F-4D97-AF65-F5344CB8AC3E}">
        <p14:creationId xmlns:p14="http://schemas.microsoft.com/office/powerpoint/2010/main" val="588351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sz="6000" b="1" dirty="0" smtClean="0"/>
              <a:t>Autism </a:t>
            </a:r>
            <a:r>
              <a:rPr lang="en-GB" sz="6000" b="1" dirty="0"/>
              <a:t>Clinical Interview for Adults (ACIA)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Semi-structured interview to inform diagnosis</a:t>
            </a:r>
          </a:p>
          <a:p>
            <a:pPr lvl="1"/>
            <a:r>
              <a:rPr lang="en-GB" dirty="0" smtClean="0"/>
              <a:t>Developmental &amp; current </a:t>
            </a:r>
          </a:p>
          <a:p>
            <a:pPr lvl="1"/>
            <a:r>
              <a:rPr lang="en-GB" dirty="0" smtClean="0"/>
              <a:t>Pre-interview questionnaire</a:t>
            </a:r>
          </a:p>
          <a:p>
            <a:pPr lvl="1"/>
            <a:r>
              <a:rPr lang="en-GB" dirty="0" smtClean="0"/>
              <a:t>With the person</a:t>
            </a:r>
          </a:p>
          <a:p>
            <a:pPr lvl="1"/>
            <a:r>
              <a:rPr lang="en-GB" dirty="0" smtClean="0"/>
              <a:t>With a relative/supporter</a:t>
            </a:r>
          </a:p>
          <a:p>
            <a:r>
              <a:rPr lang="en-GB" dirty="0" smtClean="0"/>
              <a:t>Begun pilot within local autism diagnosis service (approx. 20)</a:t>
            </a:r>
          </a:p>
          <a:p>
            <a:r>
              <a:rPr lang="en-GB" dirty="0" smtClean="0"/>
              <a:t>Reliability and validity</a:t>
            </a:r>
          </a:p>
          <a:p>
            <a:r>
              <a:rPr lang="en-GB" dirty="0" smtClean="0"/>
              <a:t>Attendees &amp; clinician experience</a:t>
            </a:r>
          </a:p>
          <a:p>
            <a:r>
              <a:rPr lang="en-GB" dirty="0" smtClean="0"/>
              <a:t>How will it inform next steps clinically? E.g. formulation, treatment planning, signposting</a:t>
            </a:r>
          </a:p>
        </p:txBody>
      </p:sp>
    </p:spTree>
    <p:extLst>
      <p:ext uri="{BB962C8B-B14F-4D97-AF65-F5344CB8AC3E}">
        <p14:creationId xmlns:p14="http://schemas.microsoft.com/office/powerpoint/2010/main" val="118785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5791</TotalTime>
  <Words>422</Words>
  <Application>Microsoft Office PowerPoint</Application>
  <PresentationFormat>Widescreen</PresentationFormat>
  <Paragraphs>74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Developing an adult autism diagnosis tool incorporating autistic adults’ experiences of diagnosis  Research and Development Conference</vt:lpstr>
      <vt:lpstr>Acknowledgements </vt:lpstr>
      <vt:lpstr>Overview </vt:lpstr>
      <vt:lpstr>Review of diagnostic tools and screeners</vt:lpstr>
      <vt:lpstr>Review of diagnostic tools and screeners</vt:lpstr>
      <vt:lpstr>Receiving an autism spectrum diagnosis in adulthood</vt:lpstr>
      <vt:lpstr>Clinician views on diagnosis in adulthood</vt:lpstr>
      <vt:lpstr>PowerPoint Presentation</vt:lpstr>
      <vt:lpstr>Autism Clinical Interview for Adults (ACIA) </vt:lpstr>
      <vt:lpstr>Contact</vt:lpstr>
    </vt:vector>
  </TitlesOfParts>
  <Company>NTW NHS Trust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Autism Society Professionals Conference</dc:title>
  <dc:creator>Ingham, Barry</dc:creator>
  <cp:lastModifiedBy>Ingham, Barry</cp:lastModifiedBy>
  <cp:revision>44</cp:revision>
  <dcterms:created xsi:type="dcterms:W3CDTF">2018-01-24T13:44:19Z</dcterms:created>
  <dcterms:modified xsi:type="dcterms:W3CDTF">2018-06-19T20:45:15Z</dcterms:modified>
</cp:coreProperties>
</file>