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1DBD4"/>
    <a:srgbClr val="005EB8"/>
    <a:srgbClr val="141B4D"/>
    <a:srgbClr val="FFC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D948-0927-4D40-A1E2-89BDD5FD645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0571-1576-4546-9EA9-5F6E1D1199F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383" y="44624"/>
            <a:ext cx="2197100" cy="77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64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D948-0927-4D40-A1E2-89BDD5FD645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0571-1576-4546-9EA9-5F6E1D1199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9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D948-0927-4D40-A1E2-89BDD5FD645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0571-1576-4546-9EA9-5F6E1D1199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49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D948-0927-4D40-A1E2-89BDD5FD645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0571-1576-4546-9EA9-5F6E1D1199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10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D948-0927-4D40-A1E2-89BDD5FD645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0571-1576-4546-9EA9-5F6E1D1199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38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D948-0927-4D40-A1E2-89BDD5FD645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0571-1576-4546-9EA9-5F6E1D1199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2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D948-0927-4D40-A1E2-89BDD5FD645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0571-1576-4546-9EA9-5F6E1D1199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D948-0927-4D40-A1E2-89BDD5FD645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0571-1576-4546-9EA9-5F6E1D1199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8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D948-0927-4D40-A1E2-89BDD5FD645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0571-1576-4546-9EA9-5F6E1D1199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5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D948-0927-4D40-A1E2-89BDD5FD645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0571-1576-4546-9EA9-5F6E1D1199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87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D948-0927-4D40-A1E2-89BDD5FD645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0571-1576-4546-9EA9-5F6E1D1199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75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8D948-0927-4D40-A1E2-89BDD5FD645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40571-1576-4546-9EA9-5F6E1D1199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66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04422"/>
            <a:ext cx="7364066" cy="511307"/>
          </a:xfrm>
          <a:prstGeom prst="rect">
            <a:avLst/>
          </a:prstGeom>
        </p:spPr>
      </p:pic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817563" y="838846"/>
            <a:ext cx="730885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GB" sz="1000" b="1" dirty="0" smtClean="0">
              <a:solidFill>
                <a:srgbClr val="3333FF"/>
              </a:solidFill>
            </a:endParaRPr>
          </a:p>
          <a:p>
            <a:pPr>
              <a:defRPr/>
            </a:pPr>
            <a:endParaRPr lang="en-GB" sz="1000" b="1" dirty="0">
              <a:solidFill>
                <a:srgbClr val="3333FF"/>
              </a:solidFill>
            </a:endParaRPr>
          </a:p>
          <a:p>
            <a:pPr>
              <a:defRPr/>
            </a:pPr>
            <a:endParaRPr lang="en-GB" sz="1000" b="1" dirty="0" smtClean="0">
              <a:solidFill>
                <a:srgbClr val="3333FF"/>
              </a:solidFill>
            </a:endParaRPr>
          </a:p>
          <a:p>
            <a:pPr>
              <a:defRPr/>
            </a:pPr>
            <a:endParaRPr lang="en-GB" sz="1000" b="1" dirty="0">
              <a:solidFill>
                <a:srgbClr val="3333FF"/>
              </a:solidFill>
            </a:endParaRPr>
          </a:p>
          <a:p>
            <a:pPr>
              <a:defRPr/>
            </a:pPr>
            <a:r>
              <a:rPr lang="en-GB" sz="1000" b="1" dirty="0" smtClean="0">
                <a:solidFill>
                  <a:srgbClr val="3333FF"/>
                </a:solidFill>
              </a:rPr>
              <a:t>MM </a:t>
            </a:r>
            <a:r>
              <a:rPr lang="en-GB" sz="1000" b="1" dirty="0">
                <a:solidFill>
                  <a:srgbClr val="3333FF"/>
                </a:solidFill>
              </a:rPr>
              <a:t>Comp </a:t>
            </a:r>
            <a:r>
              <a:rPr lang="en-GB" sz="1000" b="1" dirty="0" smtClean="0">
                <a:solidFill>
                  <a:srgbClr val="3333FF"/>
                </a:solidFill>
              </a:rPr>
              <a:t>8 </a:t>
            </a:r>
            <a:r>
              <a:rPr lang="en-GB" sz="1000" b="1" dirty="0">
                <a:solidFill>
                  <a:srgbClr val="3333FF"/>
                </a:solidFill>
              </a:rPr>
              <a:t>– V02 – Issue </a:t>
            </a:r>
            <a:r>
              <a:rPr lang="en-GB" sz="1000" b="1" dirty="0">
                <a:solidFill>
                  <a:srgbClr val="3333FF"/>
                </a:solidFill>
              </a:rPr>
              <a:t>4</a:t>
            </a:r>
            <a:endParaRPr lang="en-US" sz="1000" dirty="0">
              <a:solidFill>
                <a:srgbClr val="3333FF"/>
              </a:solidFill>
            </a:endParaRPr>
          </a:p>
          <a:p>
            <a:pPr>
              <a:defRPr/>
            </a:pPr>
            <a:r>
              <a:rPr lang="en-GB" sz="1000" b="1" dirty="0">
                <a:solidFill>
                  <a:srgbClr val="FF0000"/>
                </a:solidFill>
              </a:rPr>
              <a:t>Ratified MMC </a:t>
            </a:r>
            <a:r>
              <a:rPr lang="en-GB" sz="1000" b="1" dirty="0" smtClean="0">
                <a:solidFill>
                  <a:srgbClr val="FF0000"/>
                </a:solidFill>
              </a:rPr>
              <a:t>– Oct 2018– </a:t>
            </a:r>
            <a:r>
              <a:rPr lang="en-GB" sz="1000" b="1" dirty="0">
                <a:solidFill>
                  <a:srgbClr val="FF0000"/>
                </a:solidFill>
              </a:rPr>
              <a:t>Issued </a:t>
            </a:r>
            <a:r>
              <a:rPr lang="en-GB" sz="1000" b="1" dirty="0" smtClean="0">
                <a:solidFill>
                  <a:srgbClr val="FF0000"/>
                </a:solidFill>
              </a:rPr>
              <a:t>Jan 2020</a:t>
            </a:r>
            <a:endParaRPr lang="en-US" sz="10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GB" sz="1000" b="1" dirty="0">
                <a:solidFill>
                  <a:srgbClr val="FF0000"/>
                </a:solidFill>
              </a:rPr>
              <a:t>Review </a:t>
            </a:r>
            <a:r>
              <a:rPr lang="en-GB" sz="1000" b="1" dirty="0" smtClean="0">
                <a:solidFill>
                  <a:srgbClr val="FF0000"/>
                </a:solidFill>
              </a:rPr>
              <a:t>– </a:t>
            </a:r>
            <a:r>
              <a:rPr lang="en-GB" sz="1000" b="1" dirty="0" smtClean="0">
                <a:solidFill>
                  <a:srgbClr val="FF0000"/>
                </a:solidFill>
              </a:rPr>
              <a:t>Mar</a:t>
            </a:r>
            <a:r>
              <a:rPr lang="en-GB" sz="1000" b="1" dirty="0" smtClean="0">
                <a:solidFill>
                  <a:srgbClr val="FF0000"/>
                </a:solidFill>
              </a:rPr>
              <a:t> </a:t>
            </a:r>
            <a:r>
              <a:rPr lang="en-GB" sz="1000" b="1" dirty="0" smtClean="0">
                <a:solidFill>
                  <a:srgbClr val="FF0000"/>
                </a:solidFill>
              </a:rPr>
              <a:t>2020</a:t>
            </a:r>
            <a:endParaRPr lang="en-US" sz="1000" dirty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en-GB" altLang="en-US" sz="1000" dirty="0" smtClean="0"/>
          </a:p>
          <a:p>
            <a:pPr algn="ctr" eaLnBrk="1" hangingPunct="1">
              <a:defRPr/>
            </a:pPr>
            <a:endParaRPr lang="en-GB" altLang="en-US" sz="1200" dirty="0" smtClean="0"/>
          </a:p>
          <a:p>
            <a:pPr algn="ctr" eaLnBrk="1" hangingPunct="1">
              <a:defRPr/>
            </a:pPr>
            <a:endParaRPr lang="en-GB" altLang="en-US" dirty="0" smtClean="0"/>
          </a:p>
          <a:p>
            <a:pPr algn="ctr" eaLnBrk="1" hangingPunct="1">
              <a:defRPr/>
            </a:pPr>
            <a:endParaRPr lang="en-GB" altLang="en-US" dirty="0" smtClean="0"/>
          </a:p>
          <a:p>
            <a:pPr algn="ctr" eaLnBrk="1" hangingPunct="1">
              <a:defRPr/>
            </a:pPr>
            <a:r>
              <a:rPr lang="en-GB" altLang="en-US" sz="2400" b="1" dirty="0" smtClean="0"/>
              <a:t>Checking the Administration Controlled Drugs </a:t>
            </a:r>
          </a:p>
          <a:p>
            <a:pPr algn="ctr" eaLnBrk="1" hangingPunct="1">
              <a:defRPr/>
            </a:pPr>
            <a:endParaRPr lang="en-GB" altLang="en-US" sz="2400" b="1" dirty="0" smtClean="0"/>
          </a:p>
          <a:p>
            <a:pPr algn="ctr" eaLnBrk="1" hangingPunct="1">
              <a:defRPr/>
            </a:pPr>
            <a:r>
              <a:rPr lang="en-GB" altLang="en-US" sz="2400" b="1" dirty="0" smtClean="0"/>
              <a:t>Training Programme for Nursing Assistants</a:t>
            </a:r>
            <a:endParaRPr lang="en-GB" altLang="en-US" sz="2400" b="1" strike="sngStrike" dirty="0" smtClean="0"/>
          </a:p>
          <a:p>
            <a:pPr algn="ctr" eaLnBrk="1" hangingPunct="1">
              <a:defRPr/>
            </a:pPr>
            <a:endParaRPr lang="en-GB" altLang="en-US" sz="2400" b="1" dirty="0" smtClean="0"/>
          </a:p>
          <a:p>
            <a:pPr algn="ctr" eaLnBrk="1" hangingPunct="1">
              <a:defRPr/>
            </a:pPr>
            <a:endParaRPr lang="en-GB" altLang="en-US" sz="1200" dirty="0" smtClean="0"/>
          </a:p>
          <a:p>
            <a:pPr algn="ctr" eaLnBrk="1" hangingPunct="1">
              <a:defRPr/>
            </a:pPr>
            <a:endParaRPr lang="en-GB" altLang="en-US" sz="1200" dirty="0" smtClean="0"/>
          </a:p>
          <a:p>
            <a:pPr algn="ctr" eaLnBrk="1" hangingPunct="1">
              <a:defRPr/>
            </a:pPr>
            <a:endParaRPr lang="en-GB" altLang="en-US" sz="1200" dirty="0" smtClean="0"/>
          </a:p>
          <a:p>
            <a:pPr algn="ctr" eaLnBrk="1" hangingPunct="1">
              <a:defRPr/>
            </a:pPr>
            <a:endParaRPr lang="en-GB" altLang="en-US" sz="1200" dirty="0" smtClean="0"/>
          </a:p>
          <a:p>
            <a:pPr algn="ctr" eaLnBrk="1" hangingPunct="1">
              <a:defRPr/>
            </a:pPr>
            <a:endParaRPr lang="en-GB" alt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15132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04422"/>
            <a:ext cx="7364066" cy="5113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086" y="908720"/>
            <a:ext cx="8291279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031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04422"/>
            <a:ext cx="7364066" cy="5113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9790" y="877603"/>
            <a:ext cx="5584420" cy="510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92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04422"/>
            <a:ext cx="7364066" cy="511307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7544" y="908720"/>
            <a:ext cx="8229600" cy="48469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Rationale for a Competency Assessment for Witnessing the Administration of Controlled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Drugs (CDs) by Nursing Assistants</a:t>
            </a:r>
            <a:endParaRPr lang="en-GB" altLang="en-US" sz="1400" b="1" u="sng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Tx/>
              <a:buNone/>
              <a:defRPr/>
            </a:pPr>
            <a:endParaRPr lang="en-GB" alt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staff should be compliant with Cumbria Northumberland, Tyne and Wear NHS Foundation Trust (the Trust)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Medicines Policy </a:t>
            </a: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CNTW</a:t>
            </a: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(C)17 </a:t>
            </a: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states that the administration of controlled drugs should ideally be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undertaken by two qualified staff. This would usually be two Registered Nurses or sometimes one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Registered Nurse and another practitioner (e.g. a doctor or a pharmacist)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endParaRPr lang="en-GB" alt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circumstances where a 2</a:t>
            </a:r>
            <a:r>
              <a:rPr lang="en-GB" altLang="en-US" sz="14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Registered Nurse is not available, in the interests of patient care,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of the witness (second signatory) may be undertaken by an appropriately trained and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competent Nursing Assistant or Student Nurse/Trainee Nursing Associate . 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essential  that the second signatory witnesses the whole administration and recording process.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endParaRPr lang="en-GB" alt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a qualified or appropriately trained witness is not available then the Registered Nurse needs to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their professional judgment to determine the risk to the patient of not administering the drug and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in these circumstances administer and check as an individual practitioner following the clinical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and the Trust Medicines Policy. 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endParaRPr lang="en-GB" alt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 this should be a last resort and staff should aim to follow this procedure and use a trained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competent non-registered nurse whenever possible.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procedure enables non-registered nurses working within </a:t>
            </a: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CNTW </a:t>
            </a: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 to support timely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 of  Controlled Drugs by acting as witnesses to the procedure and providing the second </a:t>
            </a:r>
          </a:p>
          <a:p>
            <a:pPr algn="just">
              <a:lnSpc>
                <a:spcPct val="80000"/>
              </a:lnSpc>
              <a:buFontTx/>
              <a:buNone/>
              <a:defRPr/>
            </a:pPr>
            <a:r>
              <a:rPr lang="en-GB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signature. </a:t>
            </a:r>
          </a:p>
        </p:txBody>
      </p:sp>
    </p:spTree>
    <p:extLst>
      <p:ext uri="{BB962C8B-B14F-4D97-AF65-F5344CB8AC3E}">
        <p14:creationId xmlns:p14="http://schemas.microsoft.com/office/powerpoint/2010/main" val="396715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04422"/>
            <a:ext cx="7364066" cy="511307"/>
          </a:xfrm>
          <a:prstGeom prst="rect">
            <a:avLst/>
          </a:prstGeom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79512" y="1052736"/>
            <a:ext cx="8507288" cy="505168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Ward Manager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sz="1000" dirty="0" smtClean="0"/>
          </a:p>
          <a:p>
            <a:pPr lvl="1" algn="just" eaLnBrk="1" hangingPunct="1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work within the Trust Medicine Policy in relation to the administration of Controlled Drugs which allows, where there is not a second Registered Nurse, for a trained and competent Nursing Assistant or Student Nurse/ Trainee Nursing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witness administration of Controlled Drugs</a:t>
            </a:r>
          </a:p>
          <a:p>
            <a:pPr lvl="1" algn="just" eaLnBrk="1" hangingPunct="1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ensure the non-registered nurse has access to appropriate training and development and has undertaken an assessment of competency before they act as a second signatory/witness</a:t>
            </a:r>
          </a:p>
          <a:p>
            <a:pPr lvl="1" algn="just" eaLnBrk="1" hangingPunct="1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ensure training document is signed off and a copy sent to Training and Development to be kept in personal records </a:t>
            </a:r>
          </a:p>
          <a:p>
            <a:pPr lvl="1" algn="just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ensure an a up to record of Nursing Assistants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or Student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Nurses/Trainee Nursing Associates  competent to act as witnesses is maintained on the ward and is available to the nurse in charge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Non-Registered Nurses Nursing Assistants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Only named Nursing Assistants who have been trained and have had their competency assessed will work within this procedure.  If non-registered nurses feel they are working outside their scope or competency then they should raise this concern with their line manager.</a:t>
            </a:r>
          </a:p>
          <a:p>
            <a:pPr lvl="1" algn="just" eaLnBrk="1" hangingPunct="1">
              <a:lnSpc>
                <a:spcPct val="80000"/>
              </a:lnSpc>
              <a:buFontTx/>
              <a:buNone/>
              <a:defRPr/>
            </a:pPr>
            <a:endParaRPr lang="en-GB" sz="1400" dirty="0" smtClean="0"/>
          </a:p>
          <a:p>
            <a:pPr marL="457200" lvl="1" indent="0" algn="just" eaLnBrk="1" hangingPunct="1">
              <a:lnSpc>
                <a:spcPct val="80000"/>
              </a:lnSpc>
              <a:buFontTx/>
              <a:buNone/>
              <a:defRPr/>
            </a:pPr>
            <a:endParaRPr lang="en-GB" sz="1000" dirty="0" smtClean="0"/>
          </a:p>
          <a:p>
            <a:pPr algn="just" eaLnBrk="1" hangingPunct="1">
              <a:lnSpc>
                <a:spcPct val="80000"/>
              </a:lnSpc>
              <a:defRPr/>
            </a:pPr>
            <a:endParaRPr lang="en-GB" sz="1200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endParaRPr lang="en-GB" sz="1000" dirty="0" smtClean="0"/>
          </a:p>
        </p:txBody>
      </p:sp>
    </p:spTree>
    <p:extLst>
      <p:ext uri="{BB962C8B-B14F-4D97-AF65-F5344CB8AC3E}">
        <p14:creationId xmlns:p14="http://schemas.microsoft.com/office/powerpoint/2010/main" val="1953877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04422"/>
            <a:ext cx="7364066" cy="5113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312" y="1014775"/>
            <a:ext cx="8297375" cy="482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399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04422"/>
            <a:ext cx="7364066" cy="5113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299" y="1127560"/>
            <a:ext cx="8425402" cy="460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969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04422"/>
            <a:ext cx="7364066" cy="5113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50" y="1011726"/>
            <a:ext cx="8254699" cy="483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58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04422"/>
            <a:ext cx="7364066" cy="5113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186971"/>
            <a:ext cx="8248603" cy="4621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892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04422"/>
            <a:ext cx="7364066" cy="5113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602" y="1048305"/>
            <a:ext cx="8260796" cy="476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390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6104422"/>
            <a:ext cx="7364066" cy="511307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96863" y="620688"/>
            <a:ext cx="5807075" cy="332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General Procedure for Administration of Controlled Drugs</a:t>
            </a:r>
          </a:p>
          <a:p>
            <a:pPr>
              <a:buFontTx/>
              <a:buNone/>
            </a:pPr>
            <a:endParaRPr lang="en-GB" altLang="en-US" sz="1200" b="1" u="sng" dirty="0" smtClean="0"/>
          </a:p>
          <a:p>
            <a:pPr>
              <a:buFontTx/>
              <a:buNone/>
            </a:pPr>
            <a:endParaRPr lang="en-GB" altLang="en-US" sz="1200" b="1" u="sng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913" y="1052737"/>
            <a:ext cx="8474174" cy="505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52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465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Esther Beadle</dc:creator>
  <cp:lastModifiedBy>Tuck, Jonathan</cp:lastModifiedBy>
  <cp:revision>14</cp:revision>
  <dcterms:created xsi:type="dcterms:W3CDTF">2017-07-07T16:05:34Z</dcterms:created>
  <dcterms:modified xsi:type="dcterms:W3CDTF">2020-01-31T08:16:57Z</dcterms:modified>
</cp:coreProperties>
</file>