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7" r:id="rId5"/>
    <p:sldId id="260" r:id="rId6"/>
    <p:sldId id="261" r:id="rId7"/>
    <p:sldId id="268" r:id="rId8"/>
    <p:sldId id="269" r:id="rId9"/>
    <p:sldId id="264" r:id="rId10"/>
    <p:sldId id="265" r:id="rId11"/>
    <p:sldId id="27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141B4D"/>
    <a:srgbClr val="71DBD4"/>
    <a:srgbClr val="005EB8"/>
    <a:srgbClr val="FFC7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998D948-0927-4D40-A1E2-89BDD5FD645D}" type="datetimeFigureOut">
              <a:rPr lang="en-US" smtClean="0"/>
              <a:t>5/18/2020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40571-1576-4546-9EA9-5F6E1D1199F2}" type="slidenum">
              <a:rPr lang="en-US" smtClean="0"/>
              <a:t>‹#›</a:t>
            </a:fld>
            <a:endParaRPr lang="en-US" dirty="0"/>
          </a:p>
        </p:txBody>
      </p:sp>
      <p:pic>
        <p:nvPicPr>
          <p:cNvPr id="7" name="Picture 6"/>
          <p:cNvPicPr/>
          <p:nvPr userDrawn="1"/>
        </p:nvPicPr>
        <p:blipFill>
          <a:blip r:embed="rId2" cstate="print">
            <a:extLst>
              <a:ext uri="{28A0092B-C50C-407E-A947-70E740481C1C}">
                <a14:useLocalDpi xmlns:a14="http://schemas.microsoft.com/office/drawing/2010/main" val="0"/>
              </a:ext>
            </a:extLst>
          </a:blip>
          <a:stretch>
            <a:fillRect/>
          </a:stretch>
        </p:blipFill>
        <p:spPr>
          <a:xfrm>
            <a:off x="6931383" y="44624"/>
            <a:ext cx="2197100" cy="776605"/>
          </a:xfrm>
          <a:prstGeom prst="rect">
            <a:avLst/>
          </a:prstGeom>
        </p:spPr>
      </p:pic>
    </p:spTree>
    <p:extLst>
      <p:ext uri="{BB962C8B-B14F-4D97-AF65-F5344CB8AC3E}">
        <p14:creationId xmlns:p14="http://schemas.microsoft.com/office/powerpoint/2010/main" val="414864378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98D948-0927-4D40-A1E2-89BDD5FD645D}" type="datetimeFigureOut">
              <a:rPr lang="en-US" smtClean="0"/>
              <a:t>5/18/2020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40571-1576-4546-9EA9-5F6E1D1199F2}" type="slidenum">
              <a:rPr lang="en-US" smtClean="0"/>
              <a:t>‹#›</a:t>
            </a:fld>
            <a:endParaRPr lang="en-US" dirty="0"/>
          </a:p>
        </p:txBody>
      </p:sp>
    </p:spTree>
    <p:extLst>
      <p:ext uri="{BB962C8B-B14F-4D97-AF65-F5344CB8AC3E}">
        <p14:creationId xmlns:p14="http://schemas.microsoft.com/office/powerpoint/2010/main" val="752392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98D948-0927-4D40-A1E2-89BDD5FD645D}" type="datetimeFigureOut">
              <a:rPr lang="en-US" smtClean="0"/>
              <a:t>5/18/2020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40571-1576-4546-9EA9-5F6E1D1199F2}" type="slidenum">
              <a:rPr lang="en-US" smtClean="0"/>
              <a:t>‹#›</a:t>
            </a:fld>
            <a:endParaRPr lang="en-US" dirty="0"/>
          </a:p>
        </p:txBody>
      </p:sp>
    </p:spTree>
    <p:extLst>
      <p:ext uri="{BB962C8B-B14F-4D97-AF65-F5344CB8AC3E}">
        <p14:creationId xmlns:p14="http://schemas.microsoft.com/office/powerpoint/2010/main" val="3133499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98D948-0927-4D40-A1E2-89BDD5FD645D}" type="datetimeFigureOut">
              <a:rPr lang="en-US" smtClean="0"/>
              <a:t>5/18/2020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40571-1576-4546-9EA9-5F6E1D1199F2}" type="slidenum">
              <a:rPr lang="en-US" smtClean="0"/>
              <a:t>‹#›</a:t>
            </a:fld>
            <a:endParaRPr lang="en-US" dirty="0"/>
          </a:p>
        </p:txBody>
      </p:sp>
    </p:spTree>
    <p:extLst>
      <p:ext uri="{BB962C8B-B14F-4D97-AF65-F5344CB8AC3E}">
        <p14:creationId xmlns:p14="http://schemas.microsoft.com/office/powerpoint/2010/main" val="1916102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98D948-0927-4D40-A1E2-89BDD5FD645D}" type="datetimeFigureOut">
              <a:rPr lang="en-US" smtClean="0"/>
              <a:t>5/18/2020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40571-1576-4546-9EA9-5F6E1D1199F2}" type="slidenum">
              <a:rPr lang="en-US" smtClean="0"/>
              <a:t>‹#›</a:t>
            </a:fld>
            <a:endParaRPr lang="en-US" dirty="0"/>
          </a:p>
        </p:txBody>
      </p:sp>
    </p:spTree>
    <p:extLst>
      <p:ext uri="{BB962C8B-B14F-4D97-AF65-F5344CB8AC3E}">
        <p14:creationId xmlns:p14="http://schemas.microsoft.com/office/powerpoint/2010/main" val="1346388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998D948-0927-4D40-A1E2-89BDD5FD645D}" type="datetimeFigureOut">
              <a:rPr lang="en-US" smtClean="0"/>
              <a:t>5/18/2020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540571-1576-4546-9EA9-5F6E1D1199F2}" type="slidenum">
              <a:rPr lang="en-US" smtClean="0"/>
              <a:t>‹#›</a:t>
            </a:fld>
            <a:endParaRPr lang="en-US" dirty="0"/>
          </a:p>
        </p:txBody>
      </p:sp>
    </p:spTree>
    <p:extLst>
      <p:ext uri="{BB962C8B-B14F-4D97-AF65-F5344CB8AC3E}">
        <p14:creationId xmlns:p14="http://schemas.microsoft.com/office/powerpoint/2010/main" val="1426320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998D948-0927-4D40-A1E2-89BDD5FD645D}" type="datetimeFigureOut">
              <a:rPr lang="en-US" smtClean="0"/>
              <a:t>5/18/2020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540571-1576-4546-9EA9-5F6E1D1199F2}" type="slidenum">
              <a:rPr lang="en-US" smtClean="0"/>
              <a:t>‹#›</a:t>
            </a:fld>
            <a:endParaRPr lang="en-US" dirty="0"/>
          </a:p>
        </p:txBody>
      </p:sp>
    </p:spTree>
    <p:extLst>
      <p:ext uri="{BB962C8B-B14F-4D97-AF65-F5344CB8AC3E}">
        <p14:creationId xmlns:p14="http://schemas.microsoft.com/office/powerpoint/2010/main" val="39758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998D948-0927-4D40-A1E2-89BDD5FD645D}" type="datetimeFigureOut">
              <a:rPr lang="en-US" smtClean="0"/>
              <a:t>5/18/2020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540571-1576-4546-9EA9-5F6E1D1199F2}" type="slidenum">
              <a:rPr lang="en-US" smtClean="0"/>
              <a:t>‹#›</a:t>
            </a:fld>
            <a:endParaRPr lang="en-US" dirty="0"/>
          </a:p>
        </p:txBody>
      </p:sp>
    </p:spTree>
    <p:extLst>
      <p:ext uri="{BB962C8B-B14F-4D97-AF65-F5344CB8AC3E}">
        <p14:creationId xmlns:p14="http://schemas.microsoft.com/office/powerpoint/2010/main" val="3896085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98D948-0927-4D40-A1E2-89BDD5FD645D}" type="datetimeFigureOut">
              <a:rPr lang="en-US" smtClean="0"/>
              <a:t>5/18/2020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540571-1576-4546-9EA9-5F6E1D1199F2}" type="slidenum">
              <a:rPr lang="en-US" smtClean="0"/>
              <a:t>‹#›</a:t>
            </a:fld>
            <a:endParaRPr lang="en-US" dirty="0"/>
          </a:p>
        </p:txBody>
      </p:sp>
    </p:spTree>
    <p:extLst>
      <p:ext uri="{BB962C8B-B14F-4D97-AF65-F5344CB8AC3E}">
        <p14:creationId xmlns:p14="http://schemas.microsoft.com/office/powerpoint/2010/main" val="4240995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98D948-0927-4D40-A1E2-89BDD5FD645D}" type="datetimeFigureOut">
              <a:rPr lang="en-US" smtClean="0"/>
              <a:t>5/18/2020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540571-1576-4546-9EA9-5F6E1D1199F2}" type="slidenum">
              <a:rPr lang="en-US" smtClean="0"/>
              <a:t>‹#›</a:t>
            </a:fld>
            <a:endParaRPr lang="en-US" dirty="0"/>
          </a:p>
        </p:txBody>
      </p:sp>
    </p:spTree>
    <p:extLst>
      <p:ext uri="{BB962C8B-B14F-4D97-AF65-F5344CB8AC3E}">
        <p14:creationId xmlns:p14="http://schemas.microsoft.com/office/powerpoint/2010/main" val="2825874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98D948-0927-4D40-A1E2-89BDD5FD645D}" type="datetimeFigureOut">
              <a:rPr lang="en-US" smtClean="0"/>
              <a:t>5/18/2020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540571-1576-4546-9EA9-5F6E1D1199F2}" type="slidenum">
              <a:rPr lang="en-US" smtClean="0"/>
              <a:t>‹#›</a:t>
            </a:fld>
            <a:endParaRPr lang="en-US" dirty="0"/>
          </a:p>
        </p:txBody>
      </p:sp>
    </p:spTree>
    <p:extLst>
      <p:ext uri="{BB962C8B-B14F-4D97-AF65-F5344CB8AC3E}">
        <p14:creationId xmlns:p14="http://schemas.microsoft.com/office/powerpoint/2010/main" val="1690758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98D948-0927-4D40-A1E2-89BDD5FD645D}" type="datetimeFigureOut">
              <a:rPr lang="en-US" smtClean="0"/>
              <a:t>5/18/2020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540571-1576-4546-9EA9-5F6E1D1199F2}" type="slidenum">
              <a:rPr lang="en-US" smtClean="0"/>
              <a:t>‹#›</a:t>
            </a:fld>
            <a:endParaRPr lang="en-US" dirty="0"/>
          </a:p>
        </p:txBody>
      </p:sp>
    </p:spTree>
    <p:extLst>
      <p:ext uri="{BB962C8B-B14F-4D97-AF65-F5344CB8AC3E}">
        <p14:creationId xmlns:p14="http://schemas.microsoft.com/office/powerpoint/2010/main" val="27026604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0"/>
          <p:cNvSpPr>
            <a:spLocks noChangeArrowheads="1"/>
          </p:cNvSpPr>
          <p:nvPr/>
        </p:nvSpPr>
        <p:spPr bwMode="auto">
          <a:xfrm>
            <a:off x="817563" y="700347"/>
            <a:ext cx="7308850" cy="4739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n-GB" sz="1000" b="1" dirty="0" smtClean="0">
              <a:solidFill>
                <a:srgbClr val="3333FF"/>
              </a:solidFill>
            </a:endParaRPr>
          </a:p>
          <a:p>
            <a:pPr>
              <a:defRPr/>
            </a:pPr>
            <a:endParaRPr lang="en-GB" sz="1000" b="1" dirty="0">
              <a:solidFill>
                <a:srgbClr val="3333FF"/>
              </a:solidFill>
            </a:endParaRPr>
          </a:p>
          <a:p>
            <a:pPr>
              <a:defRPr/>
            </a:pPr>
            <a:endParaRPr lang="en-GB" sz="1000" b="1" dirty="0" smtClean="0">
              <a:solidFill>
                <a:srgbClr val="3333FF"/>
              </a:solidFill>
            </a:endParaRPr>
          </a:p>
          <a:p>
            <a:pPr>
              <a:defRPr/>
            </a:pPr>
            <a:endParaRPr lang="en-GB" sz="1000" b="1" dirty="0"/>
          </a:p>
          <a:p>
            <a:pPr>
              <a:defRPr/>
            </a:pPr>
            <a:r>
              <a:rPr lang="en-GB" sz="1000" b="1" dirty="0" smtClean="0"/>
              <a:t>MM </a:t>
            </a:r>
            <a:r>
              <a:rPr lang="en-GB" sz="1000" b="1" dirty="0"/>
              <a:t>Comp </a:t>
            </a:r>
            <a:r>
              <a:rPr lang="en-GB" sz="1000" b="1" dirty="0" smtClean="0"/>
              <a:t>8 </a:t>
            </a:r>
            <a:r>
              <a:rPr lang="en-GB" sz="1000" b="1" dirty="0"/>
              <a:t>– </a:t>
            </a:r>
            <a:r>
              <a:rPr lang="en-GB" sz="1000" b="1" dirty="0" smtClean="0"/>
              <a:t>V03 </a:t>
            </a:r>
            <a:endParaRPr lang="en-US" sz="1000" dirty="0"/>
          </a:p>
          <a:p>
            <a:pPr>
              <a:defRPr/>
            </a:pPr>
            <a:r>
              <a:rPr lang="en-GB" sz="1000" b="1" dirty="0"/>
              <a:t>Ratified MMC </a:t>
            </a:r>
            <a:r>
              <a:rPr lang="en-GB" sz="1000" b="1" dirty="0" smtClean="0"/>
              <a:t>– March 2020– </a:t>
            </a:r>
            <a:r>
              <a:rPr lang="en-GB" sz="1000" b="1" dirty="0"/>
              <a:t>Issued </a:t>
            </a:r>
            <a:r>
              <a:rPr lang="en-GB" sz="1000" b="1" dirty="0" smtClean="0"/>
              <a:t>May</a:t>
            </a:r>
            <a:r>
              <a:rPr lang="en-GB" sz="1000" b="1" dirty="0" smtClean="0"/>
              <a:t> </a:t>
            </a:r>
            <a:r>
              <a:rPr lang="en-GB" sz="1000" b="1" dirty="0" smtClean="0"/>
              <a:t>2020</a:t>
            </a:r>
            <a:endParaRPr lang="en-US" sz="1000" dirty="0"/>
          </a:p>
          <a:p>
            <a:pPr>
              <a:defRPr/>
            </a:pPr>
            <a:r>
              <a:rPr lang="en-GB" sz="1000" b="1" dirty="0"/>
              <a:t>Review </a:t>
            </a:r>
            <a:r>
              <a:rPr lang="en-GB" sz="1000" b="1" dirty="0" smtClean="0"/>
              <a:t>– </a:t>
            </a:r>
            <a:r>
              <a:rPr lang="en-GB" sz="1000" b="1" dirty="0" smtClean="0"/>
              <a:t>May</a:t>
            </a:r>
            <a:r>
              <a:rPr lang="en-GB" sz="1000" b="1" dirty="0" smtClean="0"/>
              <a:t> </a:t>
            </a:r>
            <a:r>
              <a:rPr lang="en-GB" sz="1000" b="1" dirty="0" smtClean="0"/>
              <a:t>2023</a:t>
            </a:r>
            <a:endParaRPr lang="en-US" sz="1000" dirty="0"/>
          </a:p>
          <a:p>
            <a:pPr algn="ctr" eaLnBrk="1" hangingPunct="1">
              <a:defRPr/>
            </a:pPr>
            <a:endParaRPr lang="en-GB" altLang="en-US" sz="1000" dirty="0" smtClean="0"/>
          </a:p>
          <a:p>
            <a:pPr algn="ctr" eaLnBrk="1" hangingPunct="1">
              <a:defRPr/>
            </a:pPr>
            <a:endParaRPr lang="en-GB" altLang="en-US" sz="1200" dirty="0" smtClean="0"/>
          </a:p>
          <a:p>
            <a:pPr algn="ctr" eaLnBrk="1" hangingPunct="1">
              <a:defRPr/>
            </a:pPr>
            <a:endParaRPr lang="en-GB" altLang="en-US" dirty="0" smtClean="0"/>
          </a:p>
          <a:p>
            <a:pPr algn="ctr" eaLnBrk="1" hangingPunct="1">
              <a:defRPr/>
            </a:pPr>
            <a:endParaRPr lang="en-GB" altLang="en-US" dirty="0" smtClean="0"/>
          </a:p>
          <a:p>
            <a:pPr algn="ctr" eaLnBrk="1" hangingPunct="1">
              <a:defRPr/>
            </a:pPr>
            <a:r>
              <a:rPr lang="en-GB" altLang="en-US" b="1" dirty="0" smtClean="0"/>
              <a:t>Checking the Administration Controlled Drugs </a:t>
            </a:r>
          </a:p>
          <a:p>
            <a:pPr algn="ctr" eaLnBrk="1" hangingPunct="1">
              <a:defRPr/>
            </a:pPr>
            <a:endParaRPr lang="en-GB" altLang="en-US" b="1" dirty="0" smtClean="0"/>
          </a:p>
          <a:p>
            <a:pPr algn="ctr" eaLnBrk="1" hangingPunct="1">
              <a:defRPr/>
            </a:pPr>
            <a:r>
              <a:rPr lang="en-GB" altLang="en-US" b="1" dirty="0" smtClean="0"/>
              <a:t>Training Programme for Non Registered Nurses/  Nursing Assistants </a:t>
            </a:r>
            <a:r>
              <a:rPr lang="en-GB" altLang="en-US" b="1" dirty="0"/>
              <a:t>/</a:t>
            </a:r>
            <a:r>
              <a:rPr lang="en-GB" altLang="en-US" b="1" dirty="0" smtClean="0"/>
              <a:t>Student Nurses /Trainee Nursing Associates/Nursing Associates </a:t>
            </a:r>
            <a:endParaRPr lang="en-GB" altLang="en-US" b="1" strike="sngStrike" dirty="0" smtClean="0"/>
          </a:p>
          <a:p>
            <a:pPr algn="ctr" eaLnBrk="1" hangingPunct="1">
              <a:defRPr/>
            </a:pPr>
            <a:endParaRPr lang="en-GB" altLang="en-US" sz="2400" b="1" dirty="0" smtClean="0"/>
          </a:p>
          <a:p>
            <a:pPr algn="ctr" eaLnBrk="1" hangingPunct="1">
              <a:defRPr/>
            </a:pPr>
            <a:endParaRPr lang="en-GB" altLang="en-US" sz="1200" dirty="0" smtClean="0"/>
          </a:p>
          <a:p>
            <a:pPr algn="ctr" eaLnBrk="1" hangingPunct="1">
              <a:defRPr/>
            </a:pPr>
            <a:endParaRPr lang="en-GB" altLang="en-US" sz="1200" dirty="0" smtClean="0"/>
          </a:p>
          <a:p>
            <a:pPr algn="ctr" eaLnBrk="1" hangingPunct="1">
              <a:defRPr/>
            </a:pPr>
            <a:endParaRPr lang="en-GB" altLang="en-US" sz="1200" dirty="0" smtClean="0"/>
          </a:p>
          <a:p>
            <a:pPr algn="ctr" eaLnBrk="1" hangingPunct="1">
              <a:defRPr/>
            </a:pPr>
            <a:endParaRPr lang="en-GB" altLang="en-US" sz="1200" dirty="0" smtClean="0"/>
          </a:p>
          <a:p>
            <a:pPr algn="ctr" eaLnBrk="1" hangingPunct="1">
              <a:defRPr/>
            </a:pPr>
            <a:endParaRPr lang="en-GB" altLang="en-US" sz="1200" dirty="0" smtClean="0"/>
          </a:p>
        </p:txBody>
      </p:sp>
    </p:spTree>
    <p:extLst>
      <p:ext uri="{BB962C8B-B14F-4D97-AF65-F5344CB8AC3E}">
        <p14:creationId xmlns:p14="http://schemas.microsoft.com/office/powerpoint/2010/main" val="11513292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323528" y="836712"/>
            <a:ext cx="8291279" cy="4968552"/>
          </a:xfrm>
          <a:prstGeom prst="rect">
            <a:avLst/>
          </a:prstGeom>
        </p:spPr>
      </p:pic>
    </p:spTree>
    <p:extLst>
      <p:ext uri="{BB962C8B-B14F-4D97-AF65-F5344CB8AC3E}">
        <p14:creationId xmlns:p14="http://schemas.microsoft.com/office/powerpoint/2010/main" val="12000319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idx="1"/>
          </p:nvPr>
        </p:nvSpPr>
        <p:spPr bwMode="auto">
          <a:xfrm>
            <a:off x="179512" y="260648"/>
            <a:ext cx="8507288" cy="584377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p>
            <a:pPr marL="457200" lvl="1" indent="0" algn="just" eaLnBrk="1" hangingPunct="1">
              <a:lnSpc>
                <a:spcPct val="80000"/>
              </a:lnSpc>
              <a:buFontTx/>
              <a:buNone/>
              <a:defRPr/>
            </a:pPr>
            <a:r>
              <a:rPr lang="en-GB" sz="1200" b="1" dirty="0" smtClean="0">
                <a:latin typeface="Arial" panose="020B0604020202020204" pitchFamily="34" charset="0"/>
                <a:cs typeface="Arial" panose="020B0604020202020204" pitchFamily="34" charset="0"/>
              </a:rPr>
              <a:t>5 References </a:t>
            </a:r>
          </a:p>
          <a:p>
            <a:pPr marL="457200" lvl="1" indent="0" algn="just" eaLnBrk="1" hangingPunct="1">
              <a:lnSpc>
                <a:spcPct val="80000"/>
              </a:lnSpc>
              <a:buFontTx/>
              <a:buNone/>
              <a:defRPr/>
            </a:pPr>
            <a:endParaRPr lang="en-GB" sz="1200" b="1" dirty="0">
              <a:latin typeface="Arial" panose="020B0604020202020204" pitchFamily="34" charset="0"/>
              <a:cs typeface="Arial" panose="020B0604020202020204" pitchFamily="34" charset="0"/>
            </a:endParaRPr>
          </a:p>
          <a:p>
            <a:pPr lvl="1" algn="just">
              <a:lnSpc>
                <a:spcPct val="80000"/>
              </a:lnSpc>
              <a:defRPr/>
            </a:pPr>
            <a:r>
              <a:rPr lang="en-GB" sz="1200" b="1" dirty="0" smtClean="0">
                <a:latin typeface="Arial" panose="020B0604020202020204" pitchFamily="34" charset="0"/>
                <a:cs typeface="Arial" panose="020B0604020202020204" pitchFamily="34" charset="0"/>
              </a:rPr>
              <a:t>NMC The Code Professional standards of practice and behaviour for nurses, midwives and nursing associates</a:t>
            </a:r>
          </a:p>
          <a:p>
            <a:pPr lvl="1" algn="just">
              <a:lnSpc>
                <a:spcPct val="80000"/>
              </a:lnSpc>
              <a:defRPr/>
            </a:pPr>
            <a:endParaRPr lang="en-GB" sz="1200" b="1" dirty="0">
              <a:latin typeface="Arial" panose="020B0604020202020204" pitchFamily="34" charset="0"/>
              <a:cs typeface="Arial" panose="020B0604020202020204" pitchFamily="34" charset="0"/>
            </a:endParaRPr>
          </a:p>
          <a:p>
            <a:pPr lvl="1" algn="just">
              <a:lnSpc>
                <a:spcPct val="80000"/>
              </a:lnSpc>
              <a:defRPr/>
            </a:pPr>
            <a:r>
              <a:rPr lang="en-GB" sz="1200" b="1" dirty="0" smtClean="0">
                <a:latin typeface="Arial" panose="020B0604020202020204" pitchFamily="34" charset="0"/>
                <a:cs typeface="Arial" panose="020B0604020202020204" pitchFamily="34" charset="0"/>
              </a:rPr>
              <a:t>CNTW ( C ) Medicine Management Policy  and Practice </a:t>
            </a:r>
            <a:r>
              <a:rPr lang="en-GB" sz="1200" b="1" smtClean="0">
                <a:latin typeface="Arial" panose="020B0604020202020204" pitchFamily="34" charset="0"/>
                <a:cs typeface="Arial" panose="020B0604020202020204" pitchFamily="34" charset="0"/>
              </a:rPr>
              <a:t>Guidance Notes </a:t>
            </a:r>
            <a:endParaRPr lang="en-GB" sz="1200" b="1" dirty="0" smtClean="0">
              <a:latin typeface="Arial" panose="020B0604020202020204" pitchFamily="34" charset="0"/>
              <a:cs typeface="Arial" panose="020B0604020202020204" pitchFamily="34" charset="0"/>
            </a:endParaRPr>
          </a:p>
          <a:p>
            <a:pPr marL="457200" lvl="1" indent="0" algn="just" eaLnBrk="1" hangingPunct="1">
              <a:lnSpc>
                <a:spcPct val="80000"/>
              </a:lnSpc>
              <a:buFontTx/>
              <a:buNone/>
              <a:defRPr/>
            </a:pPr>
            <a:endParaRPr lang="en-GB" sz="1200" dirty="0" smtClean="0">
              <a:latin typeface="Arial" panose="020B0604020202020204" pitchFamily="34" charset="0"/>
              <a:cs typeface="Arial" panose="020B0604020202020204" pitchFamily="34" charset="0"/>
            </a:endParaRPr>
          </a:p>
          <a:p>
            <a:pPr marL="457200" lvl="1" indent="0" algn="just" eaLnBrk="1" hangingPunct="1">
              <a:lnSpc>
                <a:spcPct val="80000"/>
              </a:lnSpc>
              <a:buFontTx/>
              <a:buNone/>
              <a:defRPr/>
            </a:pPr>
            <a:endParaRPr lang="en-GB" sz="1200" dirty="0" smtClean="0">
              <a:latin typeface="Arial" panose="020B0604020202020204" pitchFamily="34" charset="0"/>
              <a:cs typeface="Arial" panose="020B0604020202020204" pitchFamily="34" charset="0"/>
            </a:endParaRPr>
          </a:p>
          <a:p>
            <a:pPr marL="457200" lvl="1" indent="0" algn="just" eaLnBrk="1" hangingPunct="1">
              <a:lnSpc>
                <a:spcPct val="80000"/>
              </a:lnSpc>
              <a:buFontTx/>
              <a:buNone/>
              <a:defRPr/>
            </a:pPr>
            <a:endParaRPr lang="en-GB" sz="1200" b="1" dirty="0">
              <a:latin typeface="Arial" panose="020B0604020202020204" pitchFamily="34" charset="0"/>
              <a:cs typeface="Arial" panose="020B0604020202020204" pitchFamily="34" charset="0"/>
            </a:endParaRPr>
          </a:p>
          <a:p>
            <a:pPr marL="457200" lvl="1" indent="0" algn="just" eaLnBrk="1" hangingPunct="1">
              <a:lnSpc>
                <a:spcPct val="80000"/>
              </a:lnSpc>
              <a:buFontTx/>
              <a:buNone/>
              <a:defRPr/>
            </a:pPr>
            <a:endParaRPr lang="en-GB" sz="1200"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79358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bwMode="auto">
          <a:xfrm>
            <a:off x="467544" y="908720"/>
            <a:ext cx="8229600" cy="484696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fontScale="92500"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just">
              <a:lnSpc>
                <a:spcPct val="80000"/>
              </a:lnSpc>
              <a:buFontTx/>
              <a:buNone/>
              <a:defRPr/>
            </a:pPr>
            <a:r>
              <a:rPr lang="en-GB" altLang="en-US" sz="1400" b="1" dirty="0" smtClean="0">
                <a:solidFill>
                  <a:schemeClr val="tx2">
                    <a:lumMod val="75000"/>
                  </a:schemeClr>
                </a:solidFill>
                <a:latin typeface="Arial" panose="020B0604020202020204" pitchFamily="34" charset="0"/>
                <a:cs typeface="Arial" panose="020B0604020202020204" pitchFamily="34" charset="0"/>
              </a:rPr>
              <a:t>Rationale for a Competency Assessment for Witnessing the Administration of Controlled </a:t>
            </a:r>
          </a:p>
          <a:p>
            <a:pPr algn="just">
              <a:lnSpc>
                <a:spcPct val="80000"/>
              </a:lnSpc>
              <a:buFontTx/>
              <a:buNone/>
              <a:defRPr/>
            </a:pPr>
            <a:r>
              <a:rPr lang="en-GB" altLang="en-US" sz="1400" b="1" dirty="0" smtClean="0">
                <a:solidFill>
                  <a:schemeClr val="tx2">
                    <a:lumMod val="75000"/>
                  </a:schemeClr>
                </a:solidFill>
                <a:latin typeface="Arial" panose="020B0604020202020204" pitchFamily="34" charset="0"/>
                <a:cs typeface="Arial" panose="020B0604020202020204" pitchFamily="34" charset="0"/>
              </a:rPr>
              <a:t>Drugs (CDs) by </a:t>
            </a:r>
            <a:r>
              <a:rPr lang="en-GB" altLang="en-US" sz="1400" b="1" dirty="0" smtClean="0">
                <a:solidFill>
                  <a:schemeClr val="tx1"/>
                </a:solidFill>
                <a:latin typeface="Arial" panose="020B0604020202020204" pitchFamily="34" charset="0"/>
                <a:cs typeface="Arial" panose="020B0604020202020204" pitchFamily="34" charset="0"/>
              </a:rPr>
              <a:t>Non Registered/Nursing Assistants/Student Nurses/Trainee Nursing Associates /Nursing Associates </a:t>
            </a:r>
            <a:endParaRPr lang="en-GB" altLang="en-US" sz="1400" b="1" u="sng" dirty="0" smtClean="0">
              <a:solidFill>
                <a:schemeClr val="tx1"/>
              </a:solidFill>
              <a:latin typeface="Arial" panose="020B0604020202020204" pitchFamily="34" charset="0"/>
              <a:cs typeface="Arial" panose="020B0604020202020204" pitchFamily="34" charset="0"/>
            </a:endParaRPr>
          </a:p>
          <a:p>
            <a:pPr algn="just">
              <a:lnSpc>
                <a:spcPct val="80000"/>
              </a:lnSpc>
              <a:buFontTx/>
              <a:buNone/>
              <a:defRPr/>
            </a:pPr>
            <a:endParaRPr lang="en-GB" altLang="en-US" sz="1200" b="1" dirty="0" smtClean="0">
              <a:solidFill>
                <a:schemeClr val="tx1"/>
              </a:solidFill>
              <a:latin typeface="Arial" panose="020B0604020202020204" pitchFamily="34" charset="0"/>
              <a:cs typeface="Arial" panose="020B0604020202020204" pitchFamily="34" charset="0"/>
            </a:endParaRPr>
          </a:p>
          <a:p>
            <a:pPr algn="just">
              <a:lnSpc>
                <a:spcPct val="80000"/>
              </a:lnSpc>
              <a:buFontTx/>
              <a:buNone/>
              <a:defRPr/>
            </a:pPr>
            <a:r>
              <a:rPr lang="en-GB" altLang="en-US" sz="1400" dirty="0" smtClean="0">
                <a:solidFill>
                  <a:schemeClr val="tx1"/>
                </a:solidFill>
                <a:latin typeface="Arial" panose="020B0604020202020204" pitchFamily="34" charset="0"/>
                <a:cs typeface="Arial" panose="020B0604020202020204" pitchFamily="34" charset="0"/>
              </a:rPr>
              <a:t>All staff should be compliant with Cumbria Northumberland, Tyne and Wear NHS Foundation Trust (the Trust) </a:t>
            </a:r>
          </a:p>
          <a:p>
            <a:pPr algn="just">
              <a:lnSpc>
                <a:spcPct val="80000"/>
              </a:lnSpc>
              <a:buFontTx/>
              <a:buNone/>
              <a:defRPr/>
            </a:pPr>
            <a:r>
              <a:rPr lang="en-GB" altLang="en-US" sz="1400" dirty="0" smtClean="0">
                <a:solidFill>
                  <a:schemeClr val="tx1"/>
                </a:solidFill>
                <a:latin typeface="Arial" panose="020B0604020202020204" pitchFamily="34" charset="0"/>
                <a:cs typeface="Arial" panose="020B0604020202020204" pitchFamily="34" charset="0"/>
              </a:rPr>
              <a:t>Medicines Policy CNTW(C)17 which states that the administration of controlled drugs should ideally be </a:t>
            </a:r>
          </a:p>
          <a:p>
            <a:pPr algn="just">
              <a:lnSpc>
                <a:spcPct val="80000"/>
              </a:lnSpc>
              <a:buFontTx/>
              <a:buNone/>
              <a:defRPr/>
            </a:pPr>
            <a:r>
              <a:rPr lang="en-GB" altLang="en-US" sz="1400" dirty="0" smtClean="0">
                <a:solidFill>
                  <a:schemeClr val="tx1"/>
                </a:solidFill>
                <a:latin typeface="Arial" panose="020B0604020202020204" pitchFamily="34" charset="0"/>
                <a:cs typeface="Arial" panose="020B0604020202020204" pitchFamily="34" charset="0"/>
              </a:rPr>
              <a:t>undertaken by two qualified staff. This would usually be two Registered Nurses or sometimes one </a:t>
            </a:r>
          </a:p>
          <a:p>
            <a:pPr algn="just">
              <a:lnSpc>
                <a:spcPct val="80000"/>
              </a:lnSpc>
              <a:buFontTx/>
              <a:buNone/>
              <a:defRPr/>
            </a:pPr>
            <a:r>
              <a:rPr lang="en-GB" altLang="en-US" sz="1400" dirty="0" smtClean="0">
                <a:solidFill>
                  <a:schemeClr val="tx1"/>
                </a:solidFill>
                <a:latin typeface="Arial" panose="020B0604020202020204" pitchFamily="34" charset="0"/>
                <a:cs typeface="Arial" panose="020B0604020202020204" pitchFamily="34" charset="0"/>
              </a:rPr>
              <a:t>Registered Nurse and another practitioner (e.g. a doctor or a pharmacist)</a:t>
            </a:r>
          </a:p>
          <a:p>
            <a:pPr algn="just">
              <a:lnSpc>
                <a:spcPct val="80000"/>
              </a:lnSpc>
              <a:buFontTx/>
              <a:buNone/>
              <a:defRPr/>
            </a:pPr>
            <a:endParaRPr lang="en-GB" altLang="en-US" sz="1400" dirty="0" smtClean="0">
              <a:solidFill>
                <a:schemeClr val="tx1"/>
              </a:solidFill>
              <a:latin typeface="Arial" panose="020B0604020202020204" pitchFamily="34" charset="0"/>
              <a:cs typeface="Arial" panose="020B0604020202020204" pitchFamily="34" charset="0"/>
            </a:endParaRPr>
          </a:p>
          <a:p>
            <a:pPr algn="just">
              <a:lnSpc>
                <a:spcPct val="80000"/>
              </a:lnSpc>
              <a:buFontTx/>
              <a:buNone/>
              <a:defRPr/>
            </a:pPr>
            <a:r>
              <a:rPr lang="en-GB" altLang="en-US" sz="1400" dirty="0" smtClean="0">
                <a:solidFill>
                  <a:schemeClr val="tx1"/>
                </a:solidFill>
                <a:latin typeface="Arial" panose="020B0604020202020204" pitchFamily="34" charset="0"/>
                <a:cs typeface="Arial" panose="020B0604020202020204" pitchFamily="34" charset="0"/>
              </a:rPr>
              <a:t>In circumstances where a 2</a:t>
            </a:r>
            <a:r>
              <a:rPr lang="en-GB" altLang="en-US" sz="1400" baseline="30000" dirty="0" smtClean="0">
                <a:solidFill>
                  <a:schemeClr val="tx1"/>
                </a:solidFill>
                <a:latin typeface="Arial" panose="020B0604020202020204" pitchFamily="34" charset="0"/>
                <a:cs typeface="Arial" panose="020B0604020202020204" pitchFamily="34" charset="0"/>
              </a:rPr>
              <a:t>nd</a:t>
            </a:r>
            <a:r>
              <a:rPr lang="en-GB" altLang="en-US" sz="1400" dirty="0" smtClean="0">
                <a:solidFill>
                  <a:schemeClr val="tx1"/>
                </a:solidFill>
                <a:latin typeface="Arial" panose="020B0604020202020204" pitchFamily="34" charset="0"/>
                <a:cs typeface="Arial" panose="020B0604020202020204" pitchFamily="34" charset="0"/>
              </a:rPr>
              <a:t> Registered Nurse is not available, in the interests of patient care,</a:t>
            </a:r>
          </a:p>
          <a:p>
            <a:pPr algn="just">
              <a:lnSpc>
                <a:spcPct val="80000"/>
              </a:lnSpc>
              <a:buFontTx/>
              <a:buNone/>
              <a:defRPr/>
            </a:pPr>
            <a:r>
              <a:rPr lang="en-GB" altLang="en-US" sz="1400" dirty="0" smtClean="0">
                <a:solidFill>
                  <a:schemeClr val="tx1"/>
                </a:solidFill>
                <a:latin typeface="Arial" panose="020B0604020202020204" pitchFamily="34" charset="0"/>
                <a:cs typeface="Arial" panose="020B0604020202020204" pitchFamily="34" charset="0"/>
              </a:rPr>
              <a:t>the role of the witness (second signatory) may be undertaken by an appropriately trained and </a:t>
            </a:r>
          </a:p>
          <a:p>
            <a:pPr algn="just">
              <a:lnSpc>
                <a:spcPct val="80000"/>
              </a:lnSpc>
              <a:buFontTx/>
              <a:buNone/>
              <a:defRPr/>
            </a:pPr>
            <a:r>
              <a:rPr lang="en-GB" altLang="en-US" sz="1400" dirty="0" smtClean="0">
                <a:solidFill>
                  <a:schemeClr val="tx1"/>
                </a:solidFill>
                <a:latin typeface="Arial" panose="020B0604020202020204" pitchFamily="34" charset="0"/>
                <a:cs typeface="Arial" panose="020B0604020202020204" pitchFamily="34" charset="0"/>
              </a:rPr>
              <a:t>competent Nursing Assistant or Student Nurse/Trainee Nursing Associate / Nursing Associate .  </a:t>
            </a:r>
          </a:p>
          <a:p>
            <a:pPr algn="just">
              <a:lnSpc>
                <a:spcPct val="80000"/>
              </a:lnSpc>
              <a:buFontTx/>
              <a:buNone/>
              <a:defRPr/>
            </a:pPr>
            <a:r>
              <a:rPr lang="en-GB" altLang="en-US" sz="1400" dirty="0" smtClean="0">
                <a:solidFill>
                  <a:schemeClr val="tx1"/>
                </a:solidFill>
                <a:latin typeface="Arial" panose="020B0604020202020204" pitchFamily="34" charset="0"/>
                <a:cs typeface="Arial" panose="020B0604020202020204" pitchFamily="34" charset="0"/>
              </a:rPr>
              <a:t>It is essential  that the second signatory witnesses the whole administration and recording process. </a:t>
            </a:r>
          </a:p>
          <a:p>
            <a:pPr algn="just">
              <a:lnSpc>
                <a:spcPct val="80000"/>
              </a:lnSpc>
              <a:buFontTx/>
              <a:buNone/>
              <a:defRPr/>
            </a:pPr>
            <a:endParaRPr lang="en-GB" altLang="en-US" sz="1400" dirty="0" smtClean="0">
              <a:solidFill>
                <a:schemeClr val="tx1"/>
              </a:solidFill>
              <a:latin typeface="Arial" panose="020B0604020202020204" pitchFamily="34" charset="0"/>
              <a:cs typeface="Arial" panose="020B0604020202020204" pitchFamily="34" charset="0"/>
            </a:endParaRPr>
          </a:p>
          <a:p>
            <a:pPr algn="just">
              <a:lnSpc>
                <a:spcPct val="80000"/>
              </a:lnSpc>
              <a:buFontTx/>
              <a:buNone/>
              <a:defRPr/>
            </a:pPr>
            <a:r>
              <a:rPr lang="en-GB" altLang="en-US" sz="1400" dirty="0" smtClean="0">
                <a:solidFill>
                  <a:schemeClr val="tx1"/>
                </a:solidFill>
                <a:latin typeface="Arial" panose="020B0604020202020204" pitchFamily="34" charset="0"/>
                <a:cs typeface="Arial" panose="020B0604020202020204" pitchFamily="34" charset="0"/>
              </a:rPr>
              <a:t>Where a qualified or appropriately trained witness is not available then the Registered Nurse needs to</a:t>
            </a:r>
          </a:p>
          <a:p>
            <a:pPr algn="just">
              <a:lnSpc>
                <a:spcPct val="80000"/>
              </a:lnSpc>
              <a:buFontTx/>
              <a:buNone/>
              <a:defRPr/>
            </a:pPr>
            <a:r>
              <a:rPr lang="en-GB" altLang="en-US" sz="1400" dirty="0" smtClean="0">
                <a:solidFill>
                  <a:schemeClr val="tx1"/>
                </a:solidFill>
                <a:latin typeface="Arial" panose="020B0604020202020204" pitchFamily="34" charset="0"/>
                <a:cs typeface="Arial" panose="020B0604020202020204" pitchFamily="34" charset="0"/>
              </a:rPr>
              <a:t>use their professional judgment to determine the risk to the patient of not administering the drug and </a:t>
            </a:r>
          </a:p>
          <a:p>
            <a:pPr algn="just">
              <a:lnSpc>
                <a:spcPct val="80000"/>
              </a:lnSpc>
              <a:buFontTx/>
              <a:buNone/>
              <a:defRPr/>
            </a:pPr>
            <a:r>
              <a:rPr lang="en-GB" altLang="en-US" sz="1400" dirty="0" smtClean="0">
                <a:solidFill>
                  <a:schemeClr val="tx1"/>
                </a:solidFill>
                <a:latin typeface="Arial" panose="020B0604020202020204" pitchFamily="34" charset="0"/>
                <a:cs typeface="Arial" panose="020B0604020202020204" pitchFamily="34" charset="0"/>
              </a:rPr>
              <a:t>may in these circumstances administer and check as an individual practitioner following the clinical </a:t>
            </a:r>
          </a:p>
          <a:p>
            <a:pPr algn="just">
              <a:lnSpc>
                <a:spcPct val="80000"/>
              </a:lnSpc>
              <a:buFontTx/>
              <a:buNone/>
              <a:defRPr/>
            </a:pPr>
            <a:r>
              <a:rPr lang="en-GB" altLang="en-US" sz="1400" dirty="0" smtClean="0">
                <a:solidFill>
                  <a:schemeClr val="tx1"/>
                </a:solidFill>
                <a:latin typeface="Arial" panose="020B0604020202020204" pitchFamily="34" charset="0"/>
                <a:cs typeface="Arial" panose="020B0604020202020204" pitchFamily="34" charset="0"/>
              </a:rPr>
              <a:t>guidelines and the Trust Medicines Policy.  </a:t>
            </a:r>
          </a:p>
          <a:p>
            <a:pPr algn="just">
              <a:lnSpc>
                <a:spcPct val="80000"/>
              </a:lnSpc>
              <a:buFontTx/>
              <a:buNone/>
              <a:defRPr/>
            </a:pPr>
            <a:endParaRPr lang="en-GB" altLang="en-US" sz="1400" dirty="0" smtClean="0">
              <a:solidFill>
                <a:schemeClr val="tx1"/>
              </a:solidFill>
              <a:latin typeface="Arial" panose="020B0604020202020204" pitchFamily="34" charset="0"/>
              <a:cs typeface="Arial" panose="020B0604020202020204" pitchFamily="34" charset="0"/>
            </a:endParaRPr>
          </a:p>
          <a:p>
            <a:pPr algn="just">
              <a:lnSpc>
                <a:spcPct val="80000"/>
              </a:lnSpc>
              <a:buFontTx/>
              <a:buNone/>
              <a:defRPr/>
            </a:pPr>
            <a:r>
              <a:rPr lang="en-GB" altLang="en-US" sz="1400" dirty="0" smtClean="0">
                <a:solidFill>
                  <a:schemeClr val="tx1"/>
                </a:solidFill>
                <a:latin typeface="Arial" panose="020B0604020202020204" pitchFamily="34" charset="0"/>
                <a:cs typeface="Arial" panose="020B0604020202020204" pitchFamily="34" charset="0"/>
              </a:rPr>
              <a:t>However this should be a last resort and staff should aim to follow this procedure and use a trained </a:t>
            </a:r>
          </a:p>
          <a:p>
            <a:pPr algn="just">
              <a:lnSpc>
                <a:spcPct val="80000"/>
              </a:lnSpc>
              <a:buFontTx/>
              <a:buNone/>
              <a:defRPr/>
            </a:pPr>
            <a:r>
              <a:rPr lang="en-GB" altLang="en-US" sz="1400" dirty="0" smtClean="0">
                <a:solidFill>
                  <a:schemeClr val="tx1"/>
                </a:solidFill>
                <a:latin typeface="Arial" panose="020B0604020202020204" pitchFamily="34" charset="0"/>
                <a:cs typeface="Arial" panose="020B0604020202020204" pitchFamily="34" charset="0"/>
              </a:rPr>
              <a:t>and competent non-registered nurse whenever possible.</a:t>
            </a:r>
          </a:p>
          <a:p>
            <a:pPr algn="just">
              <a:lnSpc>
                <a:spcPct val="80000"/>
              </a:lnSpc>
              <a:buFontTx/>
              <a:buNone/>
              <a:defRPr/>
            </a:pPr>
            <a:r>
              <a:rPr lang="en-GB" altLang="en-US" sz="1400" dirty="0" smtClean="0">
                <a:solidFill>
                  <a:schemeClr val="tx1"/>
                </a:solidFill>
                <a:latin typeface="Arial" panose="020B0604020202020204" pitchFamily="34" charset="0"/>
                <a:cs typeface="Arial" panose="020B0604020202020204" pitchFamily="34" charset="0"/>
              </a:rPr>
              <a:t>  </a:t>
            </a:r>
          </a:p>
          <a:p>
            <a:pPr algn="just">
              <a:lnSpc>
                <a:spcPct val="80000"/>
              </a:lnSpc>
              <a:buFontTx/>
              <a:buNone/>
              <a:defRPr/>
            </a:pPr>
            <a:r>
              <a:rPr lang="en-GB" altLang="en-US" sz="1400" dirty="0" smtClean="0">
                <a:solidFill>
                  <a:schemeClr val="tx1"/>
                </a:solidFill>
                <a:latin typeface="Arial" panose="020B0604020202020204" pitchFamily="34" charset="0"/>
                <a:cs typeface="Arial" panose="020B0604020202020204" pitchFamily="34" charset="0"/>
              </a:rPr>
              <a:t>This procedure enables non-registered nurses working within CNTW Trust to support timely </a:t>
            </a:r>
          </a:p>
          <a:p>
            <a:pPr algn="just">
              <a:lnSpc>
                <a:spcPct val="80000"/>
              </a:lnSpc>
              <a:buFontTx/>
              <a:buNone/>
              <a:defRPr/>
            </a:pPr>
            <a:r>
              <a:rPr lang="en-GB" altLang="en-US" sz="1400" dirty="0" smtClean="0">
                <a:solidFill>
                  <a:schemeClr val="tx1"/>
                </a:solidFill>
                <a:latin typeface="Arial" panose="020B0604020202020204" pitchFamily="34" charset="0"/>
                <a:cs typeface="Arial" panose="020B0604020202020204" pitchFamily="34" charset="0"/>
              </a:rPr>
              <a:t>administration of  Controlled Drugs by acting as witnesses to the procedure and providing the second </a:t>
            </a:r>
          </a:p>
          <a:p>
            <a:pPr algn="just">
              <a:lnSpc>
                <a:spcPct val="80000"/>
              </a:lnSpc>
              <a:buFontTx/>
              <a:buNone/>
              <a:defRPr/>
            </a:pPr>
            <a:r>
              <a:rPr lang="en-GB" altLang="en-US" sz="1400" dirty="0" smtClean="0">
                <a:solidFill>
                  <a:schemeClr val="tx1"/>
                </a:solidFill>
                <a:latin typeface="Arial" panose="020B0604020202020204" pitchFamily="34" charset="0"/>
                <a:cs typeface="Arial" panose="020B0604020202020204" pitchFamily="34" charset="0"/>
              </a:rPr>
              <a:t>signature. </a:t>
            </a:r>
          </a:p>
        </p:txBody>
      </p:sp>
    </p:spTree>
    <p:extLst>
      <p:ext uri="{BB962C8B-B14F-4D97-AF65-F5344CB8AC3E}">
        <p14:creationId xmlns:p14="http://schemas.microsoft.com/office/powerpoint/2010/main" val="39671505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idx="1"/>
          </p:nvPr>
        </p:nvSpPr>
        <p:spPr bwMode="auto">
          <a:xfrm>
            <a:off x="179512" y="1052736"/>
            <a:ext cx="8507288" cy="505168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lnSpcReduction="10000"/>
          </a:bodyPr>
          <a:lstStyle/>
          <a:p>
            <a:pPr eaLnBrk="1" hangingPunct="1">
              <a:lnSpc>
                <a:spcPct val="80000"/>
              </a:lnSpc>
              <a:buFontTx/>
              <a:buNone/>
              <a:defRPr/>
            </a:pPr>
            <a:r>
              <a:rPr lang="en-GB" sz="1400" b="1" dirty="0" smtClean="0">
                <a:latin typeface="Arial" panose="020B0604020202020204" pitchFamily="34" charset="0"/>
                <a:cs typeface="Arial" panose="020B0604020202020204" pitchFamily="34" charset="0"/>
              </a:rPr>
              <a:t>Responsibilities</a:t>
            </a:r>
          </a:p>
          <a:p>
            <a:pPr eaLnBrk="1" hangingPunct="1">
              <a:lnSpc>
                <a:spcPct val="80000"/>
              </a:lnSpc>
              <a:buFontTx/>
              <a:buNone/>
              <a:defRPr/>
            </a:pPr>
            <a:endParaRPr lang="en-GB" sz="1400" b="1" u="sng" dirty="0" smtClean="0">
              <a:latin typeface="Arial" panose="020B0604020202020204" pitchFamily="34" charset="0"/>
              <a:cs typeface="Arial" panose="020B0604020202020204" pitchFamily="34" charset="0"/>
            </a:endParaRPr>
          </a:p>
          <a:p>
            <a:pPr eaLnBrk="1" hangingPunct="1">
              <a:lnSpc>
                <a:spcPct val="80000"/>
              </a:lnSpc>
              <a:buFontTx/>
              <a:buNone/>
              <a:defRPr/>
            </a:pPr>
            <a:r>
              <a:rPr lang="en-GB" sz="1400" b="1" dirty="0" smtClean="0">
                <a:latin typeface="Arial" panose="020B0604020202020204" pitchFamily="34" charset="0"/>
                <a:cs typeface="Arial" panose="020B0604020202020204" pitchFamily="34" charset="0"/>
              </a:rPr>
              <a:t>Ward Manager</a:t>
            </a:r>
          </a:p>
          <a:p>
            <a:pPr eaLnBrk="1" hangingPunct="1">
              <a:lnSpc>
                <a:spcPct val="80000"/>
              </a:lnSpc>
              <a:buFontTx/>
              <a:buNone/>
              <a:defRPr/>
            </a:pPr>
            <a:endParaRPr lang="en-GB" sz="1000" dirty="0" smtClean="0"/>
          </a:p>
          <a:p>
            <a:pPr lvl="1" algn="just" eaLnBrk="1" hangingPunct="1">
              <a:lnSpc>
                <a:spcPct val="80000"/>
              </a:lnSpc>
              <a:spcAft>
                <a:spcPts val="1200"/>
              </a:spcAft>
              <a:buFontTx/>
              <a:buChar char="•"/>
              <a:defRPr/>
            </a:pPr>
            <a:r>
              <a:rPr lang="en-GB" sz="1400" dirty="0" smtClean="0">
                <a:latin typeface="Arial" panose="020B0604020202020204" pitchFamily="34" charset="0"/>
                <a:cs typeface="Arial" panose="020B0604020202020204" pitchFamily="34" charset="0"/>
              </a:rPr>
              <a:t>To work within the Trust Medicine Policy in relation to the administration of Controlled Drugs which allows, where there is not a second Registered Nurse, for a trained and competent Non </a:t>
            </a:r>
            <a:r>
              <a:rPr lang="en-GB" sz="1400" b="1" dirty="0" smtClean="0">
                <a:latin typeface="Arial" panose="020B0604020202020204" pitchFamily="34" charset="0"/>
                <a:cs typeface="Arial" panose="020B0604020202020204" pitchFamily="34" charset="0"/>
              </a:rPr>
              <a:t>Registered Nurse</a:t>
            </a:r>
            <a:r>
              <a:rPr lang="en-GB" sz="1400" dirty="0" smtClean="0">
                <a:latin typeface="Arial" panose="020B0604020202020204" pitchFamily="34" charset="0"/>
                <a:cs typeface="Arial" panose="020B0604020202020204" pitchFamily="34" charset="0"/>
              </a:rPr>
              <a:t>/ Nursing Assistant or Student Nurse/ </a:t>
            </a:r>
            <a:r>
              <a:rPr lang="en-GB" sz="1400" b="1" dirty="0" smtClean="0">
                <a:latin typeface="Arial" panose="020B0604020202020204" pitchFamily="34" charset="0"/>
                <a:cs typeface="Arial" panose="020B0604020202020204" pitchFamily="34" charset="0"/>
              </a:rPr>
              <a:t>Trainee Nursing Associate/Nursing Associate  </a:t>
            </a:r>
            <a:r>
              <a:rPr lang="en-GB" sz="1400" dirty="0" smtClean="0">
                <a:latin typeface="Arial" panose="020B0604020202020204" pitchFamily="34" charset="0"/>
                <a:cs typeface="Arial" panose="020B0604020202020204" pitchFamily="34" charset="0"/>
              </a:rPr>
              <a:t>to witness administration of Controlled Drugs</a:t>
            </a:r>
          </a:p>
          <a:p>
            <a:pPr lvl="1" algn="just">
              <a:lnSpc>
                <a:spcPct val="80000"/>
              </a:lnSpc>
              <a:spcAft>
                <a:spcPts val="1200"/>
              </a:spcAft>
              <a:buFontTx/>
              <a:buChar char="•"/>
              <a:defRPr/>
            </a:pPr>
            <a:r>
              <a:rPr lang="en-GB" sz="1400" dirty="0" smtClean="0">
                <a:latin typeface="Arial" panose="020B0604020202020204" pitchFamily="34" charset="0"/>
                <a:cs typeface="Arial" panose="020B0604020202020204" pitchFamily="34" charset="0"/>
              </a:rPr>
              <a:t>To ensure the non-registered nurse </a:t>
            </a:r>
            <a:r>
              <a:rPr lang="en-GB" sz="1400" dirty="0">
                <a:latin typeface="Arial" panose="020B0604020202020204" pitchFamily="34" charset="0"/>
                <a:cs typeface="Arial" panose="020B0604020202020204" pitchFamily="34" charset="0"/>
              </a:rPr>
              <a:t>/ </a:t>
            </a:r>
            <a:r>
              <a:rPr lang="en-GB" sz="1400" b="1" dirty="0">
                <a:latin typeface="Arial" panose="020B0604020202020204" pitchFamily="34" charset="0"/>
                <a:cs typeface="Arial" panose="020B0604020202020204" pitchFamily="34" charset="0"/>
              </a:rPr>
              <a:t>Nursing Assistant or Student Nurse/ Trainee Nursing Associate/Nursing Associate </a:t>
            </a:r>
            <a:r>
              <a:rPr lang="en-GB" sz="1400" dirty="0" smtClean="0">
                <a:latin typeface="Arial" panose="020B0604020202020204" pitchFamily="34" charset="0"/>
                <a:cs typeface="Arial" panose="020B0604020202020204" pitchFamily="34" charset="0"/>
              </a:rPr>
              <a:t>has access to appropriate training and development and has undertaken an assessment of competency before they act as a second signatory/witness</a:t>
            </a:r>
          </a:p>
          <a:p>
            <a:pPr lvl="1" algn="just" eaLnBrk="1" hangingPunct="1">
              <a:lnSpc>
                <a:spcPct val="80000"/>
              </a:lnSpc>
              <a:spcAft>
                <a:spcPts val="1200"/>
              </a:spcAft>
              <a:buFontTx/>
              <a:buChar char="•"/>
              <a:defRPr/>
            </a:pPr>
            <a:r>
              <a:rPr lang="en-GB" sz="1400" dirty="0" smtClean="0">
                <a:latin typeface="Arial" panose="020B0604020202020204" pitchFamily="34" charset="0"/>
                <a:cs typeface="Arial" panose="020B0604020202020204" pitchFamily="34" charset="0"/>
              </a:rPr>
              <a:t>To ensure training document is signed off and a copy sent to Training and Development to be kept in personal records </a:t>
            </a:r>
          </a:p>
          <a:p>
            <a:pPr lvl="1" algn="just">
              <a:lnSpc>
                <a:spcPct val="80000"/>
              </a:lnSpc>
              <a:buFontTx/>
              <a:buChar char="•"/>
              <a:defRPr/>
            </a:pPr>
            <a:r>
              <a:rPr lang="en-GB" sz="1400" dirty="0" smtClean="0">
                <a:latin typeface="Arial" panose="020B0604020202020204" pitchFamily="34" charset="0"/>
                <a:cs typeface="Arial" panose="020B0604020202020204" pitchFamily="34" charset="0"/>
              </a:rPr>
              <a:t>To ensure an a up to record of </a:t>
            </a:r>
            <a:r>
              <a:rPr lang="en-GB" sz="1400" b="1" dirty="0" smtClean="0">
                <a:latin typeface="Arial" panose="020B0604020202020204" pitchFamily="34" charset="0"/>
                <a:cs typeface="Arial" panose="020B0604020202020204" pitchFamily="34" charset="0"/>
              </a:rPr>
              <a:t>Non-registered nurse</a:t>
            </a:r>
            <a:r>
              <a:rPr lang="en-GB" sz="1400" dirty="0" smtClean="0">
                <a:latin typeface="Arial" panose="020B0604020202020204" pitchFamily="34" charset="0"/>
                <a:cs typeface="Arial" panose="020B0604020202020204" pitchFamily="34" charset="0"/>
              </a:rPr>
              <a:t>/ Nursing Assistants </a:t>
            </a:r>
            <a:r>
              <a:rPr lang="en-GB" sz="1400" dirty="0">
                <a:latin typeface="Arial" panose="020B0604020202020204" pitchFamily="34" charset="0"/>
                <a:cs typeface="Arial" panose="020B0604020202020204" pitchFamily="34" charset="0"/>
              </a:rPr>
              <a:t>or Student </a:t>
            </a:r>
            <a:r>
              <a:rPr lang="en-GB" sz="1400" b="1" dirty="0" smtClean="0">
                <a:latin typeface="Arial" panose="020B0604020202020204" pitchFamily="34" charset="0"/>
                <a:cs typeface="Arial" panose="020B0604020202020204" pitchFamily="34" charset="0"/>
              </a:rPr>
              <a:t>Nurses/Trainee Nursing Associates/Nursing Associate  </a:t>
            </a:r>
            <a:r>
              <a:rPr lang="en-GB" sz="1400" dirty="0" smtClean="0">
                <a:latin typeface="Arial" panose="020B0604020202020204" pitchFamily="34" charset="0"/>
                <a:cs typeface="Arial" panose="020B0604020202020204" pitchFamily="34" charset="0"/>
              </a:rPr>
              <a:t>competent to act as witnesses is maintained on the ward and is available to the nurse in charge </a:t>
            </a:r>
          </a:p>
          <a:p>
            <a:pPr algn="just" eaLnBrk="1" hangingPunct="1">
              <a:lnSpc>
                <a:spcPct val="80000"/>
              </a:lnSpc>
              <a:defRPr/>
            </a:pPr>
            <a:endParaRPr lang="en-GB" sz="1400" dirty="0" smtClean="0">
              <a:latin typeface="Arial" panose="020B0604020202020204" pitchFamily="34" charset="0"/>
              <a:cs typeface="Arial" panose="020B0604020202020204" pitchFamily="34" charset="0"/>
            </a:endParaRPr>
          </a:p>
          <a:p>
            <a:pPr algn="just">
              <a:lnSpc>
                <a:spcPct val="80000"/>
              </a:lnSpc>
              <a:buNone/>
              <a:defRPr/>
            </a:pPr>
            <a:r>
              <a:rPr lang="en-GB" sz="1400" b="1" dirty="0" smtClean="0">
                <a:latin typeface="Arial" panose="020B0604020202020204" pitchFamily="34" charset="0"/>
                <a:cs typeface="Arial" panose="020B0604020202020204" pitchFamily="34" charset="0"/>
              </a:rPr>
              <a:t>        Non-Registered Nurses / Nursing Assistants </a:t>
            </a:r>
            <a:r>
              <a:rPr lang="en-GB" sz="1400" b="1" dirty="0">
                <a:latin typeface="Arial" panose="020B0604020202020204" pitchFamily="34" charset="0"/>
                <a:cs typeface="Arial" panose="020B0604020202020204" pitchFamily="34" charset="0"/>
              </a:rPr>
              <a:t>or Student Nurses/Trainee Nursing Associates/Nursing Associate </a:t>
            </a:r>
            <a:endParaRPr lang="en-GB" sz="1400" b="1" dirty="0" smtClean="0">
              <a:latin typeface="Arial" panose="020B0604020202020204" pitchFamily="34" charset="0"/>
              <a:cs typeface="Arial" panose="020B0604020202020204" pitchFamily="34" charset="0"/>
            </a:endParaRPr>
          </a:p>
          <a:p>
            <a:pPr algn="just" eaLnBrk="1" hangingPunct="1">
              <a:lnSpc>
                <a:spcPct val="80000"/>
              </a:lnSpc>
              <a:buFontTx/>
              <a:buNone/>
              <a:defRPr/>
            </a:pPr>
            <a:endParaRPr lang="en-GB" sz="1400" dirty="0" smtClean="0">
              <a:latin typeface="Arial" panose="020B0604020202020204" pitchFamily="34" charset="0"/>
              <a:cs typeface="Arial" panose="020B0604020202020204" pitchFamily="34" charset="0"/>
            </a:endParaRPr>
          </a:p>
          <a:p>
            <a:pPr lvl="1" algn="just">
              <a:lnSpc>
                <a:spcPct val="80000"/>
              </a:lnSpc>
              <a:buFontTx/>
              <a:buChar char="•"/>
              <a:defRPr/>
            </a:pPr>
            <a:r>
              <a:rPr lang="en-GB" sz="1400" dirty="0" smtClean="0">
                <a:latin typeface="Arial" panose="020B0604020202020204" pitchFamily="34" charset="0"/>
                <a:cs typeface="Arial" panose="020B0604020202020204" pitchFamily="34" charset="0"/>
              </a:rPr>
              <a:t>Only named </a:t>
            </a:r>
            <a:r>
              <a:rPr lang="en-GB" sz="1400" b="1" dirty="0">
                <a:latin typeface="Arial" panose="020B0604020202020204" pitchFamily="34" charset="0"/>
                <a:cs typeface="Arial" panose="020B0604020202020204" pitchFamily="34" charset="0"/>
              </a:rPr>
              <a:t>Non-Registered Nurses / Nursing Assistants or Student Nurses/Trainee Nursing Associates/Nursing Associate </a:t>
            </a:r>
            <a:r>
              <a:rPr lang="en-GB" sz="1400" dirty="0" smtClean="0">
                <a:latin typeface="Arial" panose="020B0604020202020204" pitchFamily="34" charset="0"/>
                <a:cs typeface="Arial" panose="020B0604020202020204" pitchFamily="34" charset="0"/>
              </a:rPr>
              <a:t>who have been trained and have had their competency assessed will work within this procedure.  If they feel they are working outside their scope or competency then they should raise this concern with their line manager.</a:t>
            </a:r>
          </a:p>
          <a:p>
            <a:pPr lvl="1" algn="just" eaLnBrk="1" hangingPunct="1">
              <a:lnSpc>
                <a:spcPct val="80000"/>
              </a:lnSpc>
              <a:buFontTx/>
              <a:buNone/>
              <a:defRPr/>
            </a:pPr>
            <a:endParaRPr lang="en-GB" sz="1400" dirty="0" smtClean="0"/>
          </a:p>
          <a:p>
            <a:pPr marL="457200" lvl="1" indent="0" algn="just" eaLnBrk="1" hangingPunct="1">
              <a:lnSpc>
                <a:spcPct val="80000"/>
              </a:lnSpc>
              <a:buFontTx/>
              <a:buNone/>
              <a:defRPr/>
            </a:pPr>
            <a:endParaRPr lang="en-GB" sz="1000" dirty="0" smtClean="0"/>
          </a:p>
          <a:p>
            <a:pPr algn="just" eaLnBrk="1" hangingPunct="1">
              <a:lnSpc>
                <a:spcPct val="80000"/>
              </a:lnSpc>
              <a:defRPr/>
            </a:pPr>
            <a:endParaRPr lang="en-GB" sz="1200" dirty="0" smtClean="0"/>
          </a:p>
          <a:p>
            <a:pPr lvl="1" algn="just" eaLnBrk="1" hangingPunct="1">
              <a:lnSpc>
                <a:spcPct val="80000"/>
              </a:lnSpc>
              <a:defRPr/>
            </a:pPr>
            <a:endParaRPr lang="en-GB" sz="1000" dirty="0" smtClean="0"/>
          </a:p>
        </p:txBody>
      </p:sp>
    </p:spTree>
    <p:extLst>
      <p:ext uri="{BB962C8B-B14F-4D97-AF65-F5344CB8AC3E}">
        <p14:creationId xmlns:p14="http://schemas.microsoft.com/office/powerpoint/2010/main" val="1953877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idx="1"/>
          </p:nvPr>
        </p:nvSpPr>
        <p:spPr bwMode="auto">
          <a:xfrm>
            <a:off x="179512" y="260648"/>
            <a:ext cx="8507288" cy="584377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p>
            <a:pPr marL="457200" lvl="1" indent="0" algn="just" eaLnBrk="1" hangingPunct="1">
              <a:lnSpc>
                <a:spcPct val="80000"/>
              </a:lnSpc>
              <a:buFontTx/>
              <a:buNone/>
              <a:defRPr/>
            </a:pPr>
            <a:endParaRPr lang="en-GB" sz="1000" dirty="0" smtClean="0"/>
          </a:p>
          <a:p>
            <a:pPr marL="457200" lvl="1" indent="0" algn="just" eaLnBrk="1" hangingPunct="1">
              <a:lnSpc>
                <a:spcPct val="80000"/>
              </a:lnSpc>
              <a:buNone/>
              <a:defRPr/>
            </a:pPr>
            <a:r>
              <a:rPr lang="en-GB" sz="1600" b="1" dirty="0" smtClean="0">
                <a:latin typeface="Arial" panose="020B0604020202020204" pitchFamily="34" charset="0"/>
                <a:cs typeface="Arial" panose="020B0604020202020204" pitchFamily="34" charset="0"/>
              </a:rPr>
              <a:t>Teaching Plan </a:t>
            </a:r>
          </a:p>
          <a:p>
            <a:pPr marL="457200" lvl="1" indent="0" algn="just" eaLnBrk="1" hangingPunct="1">
              <a:lnSpc>
                <a:spcPct val="80000"/>
              </a:lnSpc>
              <a:buNone/>
              <a:defRPr/>
            </a:pPr>
            <a:endParaRPr lang="en-GB" sz="1600" b="1" dirty="0">
              <a:latin typeface="Arial" panose="020B0604020202020204" pitchFamily="34" charset="0"/>
              <a:cs typeface="Arial" panose="020B0604020202020204" pitchFamily="34" charset="0"/>
            </a:endParaRPr>
          </a:p>
          <a:p>
            <a:pPr marL="457200" lvl="1" indent="0" algn="just" eaLnBrk="1" hangingPunct="1">
              <a:lnSpc>
                <a:spcPct val="80000"/>
              </a:lnSpc>
              <a:buNone/>
              <a:defRPr/>
            </a:pPr>
            <a:r>
              <a:rPr lang="en-GB" sz="1600" b="1" dirty="0" smtClean="0">
                <a:latin typeface="Arial" panose="020B0604020202020204" pitchFamily="34" charset="0"/>
                <a:cs typeface="Arial" panose="020B0604020202020204" pitchFamily="34" charset="0"/>
              </a:rPr>
              <a:t>Aim of the session</a:t>
            </a:r>
          </a:p>
          <a:p>
            <a:pPr marL="457200" lvl="1" indent="0" algn="just" eaLnBrk="1" hangingPunct="1">
              <a:lnSpc>
                <a:spcPct val="80000"/>
              </a:lnSpc>
              <a:buNone/>
              <a:defRPr/>
            </a:pPr>
            <a:endParaRPr lang="en-GB" sz="1600" b="1" dirty="0" smtClean="0">
              <a:latin typeface="Arial" panose="020B0604020202020204" pitchFamily="34" charset="0"/>
              <a:cs typeface="Arial" panose="020B0604020202020204" pitchFamily="34" charset="0"/>
            </a:endParaRPr>
          </a:p>
          <a:p>
            <a:pPr marL="457200" lvl="1" indent="0" algn="just" eaLnBrk="1" hangingPunct="1">
              <a:lnSpc>
                <a:spcPct val="80000"/>
              </a:lnSpc>
              <a:buNone/>
              <a:defRPr/>
            </a:pPr>
            <a:r>
              <a:rPr lang="en-GB" sz="1600" dirty="0" smtClean="0">
                <a:latin typeface="Arial" panose="020B0604020202020204" pitchFamily="34" charset="0"/>
                <a:cs typeface="Arial" panose="020B0604020202020204" pitchFamily="34" charset="0"/>
              </a:rPr>
              <a:t>To ensure the non registered</a:t>
            </a:r>
            <a:r>
              <a:rPr lang="en-GB" sz="1600" b="1" dirty="0" smtClean="0">
                <a:latin typeface="Arial" panose="020B0604020202020204" pitchFamily="34" charset="0"/>
                <a:cs typeface="Arial" panose="020B0604020202020204" pitchFamily="34" charset="0"/>
              </a:rPr>
              <a:t>/ nursing assistant/student nurse/trainee nursing associate/nursing associate</a:t>
            </a:r>
            <a:r>
              <a:rPr lang="en-GB" sz="1600" dirty="0" smtClean="0">
                <a:latin typeface="Arial" panose="020B0604020202020204" pitchFamily="34" charset="0"/>
                <a:cs typeface="Arial" panose="020B0604020202020204" pitchFamily="34" charset="0"/>
              </a:rPr>
              <a:t> has the knowledge and understanding of the administration of controlled drugs to be  able to witness the administration by a registered nurse</a:t>
            </a:r>
          </a:p>
          <a:p>
            <a:pPr marL="457200" lvl="1" indent="0" algn="just" eaLnBrk="1" hangingPunct="1">
              <a:lnSpc>
                <a:spcPct val="80000"/>
              </a:lnSpc>
              <a:buNone/>
              <a:defRPr/>
            </a:pPr>
            <a:endParaRPr lang="en-GB" sz="1600" dirty="0">
              <a:latin typeface="Arial" panose="020B0604020202020204" pitchFamily="34" charset="0"/>
              <a:cs typeface="Arial" panose="020B0604020202020204" pitchFamily="34" charset="0"/>
            </a:endParaRPr>
          </a:p>
          <a:p>
            <a:pPr marL="457200" lvl="1" indent="0" algn="just" eaLnBrk="1" hangingPunct="1">
              <a:lnSpc>
                <a:spcPct val="80000"/>
              </a:lnSpc>
              <a:buNone/>
              <a:defRPr/>
            </a:pPr>
            <a:r>
              <a:rPr lang="en-GB" sz="1600" dirty="0" smtClean="0">
                <a:latin typeface="Arial" panose="020B0604020202020204" pitchFamily="34" charset="0"/>
                <a:cs typeface="Arial" panose="020B0604020202020204" pitchFamily="34" charset="0"/>
              </a:rPr>
              <a:t>Objectives </a:t>
            </a:r>
          </a:p>
          <a:p>
            <a:pPr lvl="1">
              <a:lnSpc>
                <a:spcPct val="80000"/>
              </a:lnSpc>
              <a:defRPr/>
            </a:pPr>
            <a:r>
              <a:rPr lang="en-GB" sz="1600" dirty="0" smtClean="0">
                <a:latin typeface="Arial" panose="020B0604020202020204" pitchFamily="34" charset="0"/>
                <a:cs typeface="Arial" panose="020B0604020202020204" pitchFamily="34" charset="0"/>
              </a:rPr>
              <a:t>To understand the role of the qualified nurse in controlled drug administration</a:t>
            </a:r>
          </a:p>
          <a:p>
            <a:pPr lvl="1">
              <a:lnSpc>
                <a:spcPct val="80000"/>
              </a:lnSpc>
              <a:defRPr/>
            </a:pPr>
            <a:r>
              <a:rPr lang="en-GB" sz="1600" dirty="0" smtClean="0">
                <a:latin typeface="Arial" panose="020B0604020202020204" pitchFamily="34" charset="0"/>
                <a:cs typeface="Arial" panose="020B0604020202020204" pitchFamily="34" charset="0"/>
              </a:rPr>
              <a:t>Knowledge of CNTW ( C ) 17 – Trust Medicine Policy and national guidance</a:t>
            </a:r>
          </a:p>
          <a:p>
            <a:pPr lvl="1">
              <a:lnSpc>
                <a:spcPct val="80000"/>
              </a:lnSpc>
              <a:defRPr/>
            </a:pPr>
            <a:r>
              <a:rPr lang="en-GB" sz="1600" dirty="0" smtClean="0">
                <a:latin typeface="Arial" panose="020B0604020202020204" pitchFamily="34" charset="0"/>
                <a:cs typeface="Arial" panose="020B0604020202020204" pitchFamily="34" charset="0"/>
              </a:rPr>
              <a:t>Understand the procedure for administration of Controlled Drugs </a:t>
            </a:r>
          </a:p>
          <a:p>
            <a:pPr lvl="1">
              <a:lnSpc>
                <a:spcPct val="80000"/>
              </a:lnSpc>
              <a:defRPr/>
            </a:pPr>
            <a:r>
              <a:rPr lang="en-GB" sz="1600" dirty="0" smtClean="0">
                <a:latin typeface="Arial" panose="020B0604020202020204" pitchFamily="34" charset="0"/>
                <a:cs typeface="Arial" panose="020B0604020202020204" pitchFamily="34" charset="0"/>
              </a:rPr>
              <a:t>To be able to discuss issues around responsibility</a:t>
            </a:r>
          </a:p>
          <a:p>
            <a:pPr lvl="1">
              <a:lnSpc>
                <a:spcPct val="80000"/>
              </a:lnSpc>
              <a:defRPr/>
            </a:pPr>
            <a:r>
              <a:rPr lang="en-GB" sz="1600" dirty="0" smtClean="0">
                <a:latin typeface="Arial" panose="020B0604020202020204" pitchFamily="34" charset="0"/>
                <a:cs typeface="Arial" panose="020B0604020202020204" pitchFamily="34" charset="0"/>
              </a:rPr>
              <a:t>To be able to identify the components that constitute a correctly completed prescription</a:t>
            </a:r>
          </a:p>
          <a:p>
            <a:pPr lvl="1">
              <a:lnSpc>
                <a:spcPct val="80000"/>
              </a:lnSpc>
              <a:defRPr/>
            </a:pPr>
            <a:r>
              <a:rPr lang="en-GB" sz="1600" dirty="0" smtClean="0">
                <a:latin typeface="Arial" panose="020B0604020202020204" pitchFamily="34" charset="0"/>
                <a:cs typeface="Arial" panose="020B0604020202020204" pitchFamily="34" charset="0"/>
              </a:rPr>
              <a:t>To understand basic principles of drug administration ( 7R’s)</a:t>
            </a:r>
          </a:p>
          <a:p>
            <a:pPr lvl="1">
              <a:lnSpc>
                <a:spcPct val="80000"/>
              </a:lnSpc>
              <a:defRPr/>
            </a:pPr>
            <a:r>
              <a:rPr lang="en-GB" sz="1600" dirty="0" smtClean="0">
                <a:latin typeface="Arial" panose="020B0604020202020204" pitchFamily="34" charset="0"/>
                <a:cs typeface="Arial" panose="020B0604020202020204" pitchFamily="34" charset="0"/>
              </a:rPr>
              <a:t>To understand the requirements for accurate record keeping using paper and the automated drug cabinet </a:t>
            </a:r>
          </a:p>
        </p:txBody>
      </p:sp>
    </p:spTree>
    <p:extLst>
      <p:ext uri="{BB962C8B-B14F-4D97-AF65-F5344CB8AC3E}">
        <p14:creationId xmlns:p14="http://schemas.microsoft.com/office/powerpoint/2010/main" val="636816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9" y="6104422"/>
            <a:ext cx="7364066" cy="511307"/>
          </a:xfrm>
          <a:prstGeom prst="rect">
            <a:avLst/>
          </a:prstGeom>
        </p:spPr>
      </p:pic>
      <p:pic>
        <p:nvPicPr>
          <p:cNvPr id="4" name="Picture 3"/>
          <p:cNvPicPr>
            <a:picLocks noChangeAspect="1"/>
          </p:cNvPicPr>
          <p:nvPr/>
        </p:nvPicPr>
        <p:blipFill>
          <a:blip r:embed="rId3"/>
          <a:stretch>
            <a:fillRect/>
          </a:stretch>
        </p:blipFill>
        <p:spPr>
          <a:xfrm>
            <a:off x="359299" y="1127560"/>
            <a:ext cx="8425402" cy="4602879"/>
          </a:xfrm>
          <a:prstGeom prst="rect">
            <a:avLst/>
          </a:prstGeom>
        </p:spPr>
      </p:pic>
    </p:spTree>
    <p:extLst>
      <p:ext uri="{BB962C8B-B14F-4D97-AF65-F5344CB8AC3E}">
        <p14:creationId xmlns:p14="http://schemas.microsoft.com/office/powerpoint/2010/main" val="42479695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9" y="6104422"/>
            <a:ext cx="7364066" cy="511307"/>
          </a:xfrm>
          <a:prstGeom prst="rect">
            <a:avLst/>
          </a:prstGeom>
        </p:spPr>
      </p:pic>
      <p:pic>
        <p:nvPicPr>
          <p:cNvPr id="5" name="Picture 4"/>
          <p:cNvPicPr>
            <a:picLocks noChangeAspect="1"/>
          </p:cNvPicPr>
          <p:nvPr/>
        </p:nvPicPr>
        <p:blipFill>
          <a:blip r:embed="rId3"/>
          <a:stretch>
            <a:fillRect/>
          </a:stretch>
        </p:blipFill>
        <p:spPr>
          <a:xfrm>
            <a:off x="444650" y="1011726"/>
            <a:ext cx="8254699" cy="4834547"/>
          </a:xfrm>
          <a:prstGeom prst="rect">
            <a:avLst/>
          </a:prstGeom>
        </p:spPr>
      </p:pic>
    </p:spTree>
    <p:extLst>
      <p:ext uri="{BB962C8B-B14F-4D97-AF65-F5344CB8AC3E}">
        <p14:creationId xmlns:p14="http://schemas.microsoft.com/office/powerpoint/2010/main" val="2964958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idx="1"/>
          </p:nvPr>
        </p:nvSpPr>
        <p:spPr bwMode="auto">
          <a:xfrm>
            <a:off x="179512" y="268747"/>
            <a:ext cx="8507288" cy="584377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lnSpcReduction="10000"/>
          </a:bodyPr>
          <a:lstStyle/>
          <a:p>
            <a:pPr marL="457200" lvl="1" indent="0" algn="just" eaLnBrk="1" hangingPunct="1">
              <a:lnSpc>
                <a:spcPct val="80000"/>
              </a:lnSpc>
              <a:buFontTx/>
              <a:buNone/>
              <a:defRPr/>
            </a:pPr>
            <a:r>
              <a:rPr lang="en-GB" sz="1200" b="1" dirty="0" smtClean="0">
                <a:latin typeface="Arial" panose="020B0604020202020204" pitchFamily="34" charset="0"/>
                <a:cs typeface="Arial" panose="020B0604020202020204" pitchFamily="34" charset="0"/>
              </a:rPr>
              <a:t>Training Guide for Non – Registered/Nursing Assistants/Student Nurse/ Trainee Nursing Associates/Nursing Associates</a:t>
            </a:r>
          </a:p>
          <a:p>
            <a:pPr marL="457200" lvl="1" indent="0" algn="just" eaLnBrk="1" hangingPunct="1">
              <a:lnSpc>
                <a:spcPct val="80000"/>
              </a:lnSpc>
              <a:buFontTx/>
              <a:buNone/>
              <a:defRPr/>
            </a:pPr>
            <a:endParaRPr lang="en-GB" sz="1200" b="1" dirty="0">
              <a:latin typeface="Arial" panose="020B0604020202020204" pitchFamily="34" charset="0"/>
              <a:cs typeface="Arial" panose="020B0604020202020204" pitchFamily="34" charset="0"/>
            </a:endParaRPr>
          </a:p>
          <a:p>
            <a:pPr marL="457200" lvl="1" indent="0" algn="just" eaLnBrk="1" hangingPunct="1">
              <a:lnSpc>
                <a:spcPct val="80000"/>
              </a:lnSpc>
              <a:buFontTx/>
              <a:buNone/>
              <a:defRPr/>
            </a:pPr>
            <a:r>
              <a:rPr lang="en-GB" sz="1200" b="1" dirty="0" smtClean="0">
                <a:latin typeface="Arial" panose="020B0604020202020204" pitchFamily="34" charset="0"/>
                <a:cs typeface="Arial" panose="020B0604020202020204" pitchFamily="34" charset="0"/>
              </a:rPr>
              <a:t>Administration</a:t>
            </a:r>
          </a:p>
          <a:p>
            <a:pPr marL="457200" lvl="1" indent="0" algn="just" eaLnBrk="1" hangingPunct="1">
              <a:lnSpc>
                <a:spcPct val="80000"/>
              </a:lnSpc>
              <a:buFontTx/>
              <a:buNone/>
              <a:defRPr/>
            </a:pPr>
            <a:endParaRPr lang="en-GB" sz="1200" b="1" dirty="0">
              <a:latin typeface="Arial" panose="020B0604020202020204" pitchFamily="34" charset="0"/>
              <a:cs typeface="Arial" panose="020B0604020202020204" pitchFamily="34" charset="0"/>
            </a:endParaRPr>
          </a:p>
          <a:p>
            <a:pPr marL="457200" lvl="1" indent="0" algn="just" eaLnBrk="1" hangingPunct="1">
              <a:lnSpc>
                <a:spcPct val="80000"/>
              </a:lnSpc>
              <a:buFontTx/>
              <a:buNone/>
              <a:defRPr/>
            </a:pPr>
            <a:r>
              <a:rPr lang="en-GB" sz="1200" dirty="0" smtClean="0">
                <a:latin typeface="Arial" panose="020B0604020202020204" pitchFamily="34" charset="0"/>
                <a:cs typeface="Arial" panose="020B0604020202020204" pitchFamily="34" charset="0"/>
              </a:rPr>
              <a:t>The effective and safe administration of drugs to patients demand as partnership between the various health professionals concerned i.e. doctors, pharmacists and nurses </a:t>
            </a:r>
          </a:p>
          <a:p>
            <a:pPr marL="457200" lvl="1" indent="0" algn="just" eaLnBrk="1" hangingPunct="1">
              <a:lnSpc>
                <a:spcPct val="80000"/>
              </a:lnSpc>
              <a:buFontTx/>
              <a:buNone/>
              <a:defRPr/>
            </a:pPr>
            <a:endParaRPr lang="en-GB" sz="1200" dirty="0">
              <a:latin typeface="Arial" panose="020B0604020202020204" pitchFamily="34" charset="0"/>
              <a:cs typeface="Arial" panose="020B0604020202020204" pitchFamily="34" charset="0"/>
            </a:endParaRPr>
          </a:p>
          <a:p>
            <a:pPr marL="457200" lvl="1" indent="0" algn="just" eaLnBrk="1" hangingPunct="1">
              <a:lnSpc>
                <a:spcPct val="80000"/>
              </a:lnSpc>
              <a:buFontTx/>
              <a:buNone/>
              <a:defRPr/>
            </a:pPr>
            <a:r>
              <a:rPr lang="en-GB" sz="1200" dirty="0" smtClean="0">
                <a:latin typeface="Arial" panose="020B0604020202020204" pitchFamily="34" charset="0"/>
                <a:cs typeface="Arial" panose="020B0604020202020204" pitchFamily="34" charset="0"/>
              </a:rPr>
              <a:t>To achieve this the Registered Nurse must have a sound knowledge of the use, action, usual dose and side effects of the drugs administered. Trust policies and procedures also assist the nurse to administer drugs safely and a sound knowledge of local procedures is essential. </a:t>
            </a:r>
          </a:p>
          <a:p>
            <a:pPr marL="457200" lvl="1" indent="0" algn="just" eaLnBrk="1" hangingPunct="1">
              <a:lnSpc>
                <a:spcPct val="80000"/>
              </a:lnSpc>
              <a:buFontTx/>
              <a:buNone/>
              <a:defRPr/>
            </a:pPr>
            <a:endParaRPr lang="en-GB" sz="1200" dirty="0">
              <a:latin typeface="Arial" panose="020B0604020202020204" pitchFamily="34" charset="0"/>
              <a:cs typeface="Arial" panose="020B0604020202020204" pitchFamily="34" charset="0"/>
            </a:endParaRPr>
          </a:p>
          <a:p>
            <a:pPr marL="457200" lvl="1" indent="0" algn="just" eaLnBrk="1" hangingPunct="1">
              <a:lnSpc>
                <a:spcPct val="80000"/>
              </a:lnSpc>
              <a:buFontTx/>
              <a:buNone/>
              <a:defRPr/>
            </a:pPr>
            <a:r>
              <a:rPr lang="en-GB" sz="1200" dirty="0" smtClean="0">
                <a:latin typeface="Arial" panose="020B0604020202020204" pitchFamily="34" charset="0"/>
                <a:cs typeface="Arial" panose="020B0604020202020204" pitchFamily="34" charset="0"/>
              </a:rPr>
              <a:t>The importance of reporting errors to the appropriate authority should never be underestimated. The immediate and honest disclosure that an error has occurred results in the patient receiving the required emergency treatment. </a:t>
            </a:r>
          </a:p>
          <a:p>
            <a:pPr marL="457200" lvl="1" indent="0" algn="just" eaLnBrk="1" hangingPunct="1">
              <a:lnSpc>
                <a:spcPct val="80000"/>
              </a:lnSpc>
              <a:buFontTx/>
              <a:buNone/>
              <a:defRPr/>
            </a:pPr>
            <a:endParaRPr lang="en-GB" sz="1200" dirty="0">
              <a:latin typeface="Arial" panose="020B0604020202020204" pitchFamily="34" charset="0"/>
              <a:cs typeface="Arial" panose="020B0604020202020204" pitchFamily="34" charset="0"/>
            </a:endParaRPr>
          </a:p>
          <a:p>
            <a:pPr marL="457200" lvl="1" indent="0" algn="just" eaLnBrk="1" hangingPunct="1">
              <a:lnSpc>
                <a:spcPct val="80000"/>
              </a:lnSpc>
              <a:buFontTx/>
              <a:buNone/>
              <a:defRPr/>
            </a:pPr>
            <a:r>
              <a:rPr lang="en-GB" sz="1200" dirty="0" smtClean="0">
                <a:latin typeface="Arial" panose="020B0604020202020204" pitchFamily="34" charset="0"/>
                <a:cs typeface="Arial" panose="020B0604020202020204" pitchFamily="34" charset="0"/>
              </a:rPr>
              <a:t>If an error, unintentional omission or unforeseen incident ( loss/incorrect amount of CD’s in the CD cupboard) occurs when administering any CD then this should be reported according to UHM-PGN 04. (Controlled Drugs) and using the web based incident reporting form following Trust policy for the reporting and management of incidents.</a:t>
            </a:r>
          </a:p>
          <a:p>
            <a:pPr marL="457200" lvl="1" indent="0" algn="just" eaLnBrk="1" hangingPunct="1">
              <a:lnSpc>
                <a:spcPct val="80000"/>
              </a:lnSpc>
              <a:buFontTx/>
              <a:buNone/>
              <a:defRPr/>
            </a:pPr>
            <a:endParaRPr lang="en-GB" sz="1200" dirty="0">
              <a:latin typeface="Arial" panose="020B0604020202020204" pitchFamily="34" charset="0"/>
              <a:cs typeface="Arial" panose="020B0604020202020204" pitchFamily="34" charset="0"/>
            </a:endParaRPr>
          </a:p>
          <a:p>
            <a:pPr marL="457200" lvl="1" indent="0" algn="just" eaLnBrk="1" hangingPunct="1">
              <a:lnSpc>
                <a:spcPct val="80000"/>
              </a:lnSpc>
              <a:buFontTx/>
              <a:buNone/>
              <a:defRPr/>
            </a:pPr>
            <a:r>
              <a:rPr lang="en-GB" sz="1200" dirty="0" smtClean="0">
                <a:latin typeface="Arial" panose="020B0604020202020204" pitchFamily="34" charset="0"/>
                <a:cs typeface="Arial" panose="020B0604020202020204" pitchFamily="34" charset="0"/>
              </a:rPr>
              <a:t>The patents safety is the main concern and immediate action should be taken to ensure this particularly in the case of an error or unintentional omission. A yellow card ( found in the BNF or online ) should be completed in addition to a web based incident reporting form if the patient experiences an adverse reaction to a correctly administered drug.</a:t>
            </a:r>
          </a:p>
          <a:p>
            <a:pPr marL="457200" lvl="1" indent="0" algn="just" eaLnBrk="1" hangingPunct="1">
              <a:lnSpc>
                <a:spcPct val="80000"/>
              </a:lnSpc>
              <a:buFontTx/>
              <a:buNone/>
              <a:defRPr/>
            </a:pPr>
            <a:endParaRPr lang="en-GB" sz="1200" dirty="0">
              <a:latin typeface="Arial" panose="020B0604020202020204" pitchFamily="34" charset="0"/>
              <a:cs typeface="Arial" panose="020B0604020202020204" pitchFamily="34" charset="0"/>
            </a:endParaRPr>
          </a:p>
          <a:p>
            <a:pPr marL="457200" lvl="1" indent="0" algn="just">
              <a:lnSpc>
                <a:spcPct val="80000"/>
              </a:lnSpc>
              <a:buNone/>
              <a:defRPr/>
            </a:pPr>
            <a:r>
              <a:rPr lang="en-GB" sz="1200" dirty="0" smtClean="0">
                <a:latin typeface="Arial" panose="020B0604020202020204" pitchFamily="34" charset="0"/>
                <a:cs typeface="Arial" panose="020B0604020202020204" pitchFamily="34" charset="0"/>
              </a:rPr>
              <a:t>The non registered nurses</a:t>
            </a:r>
            <a:r>
              <a:rPr lang="en-GB" sz="1200" b="1" dirty="0" smtClean="0">
                <a:latin typeface="Arial" panose="020B0604020202020204" pitchFamily="34" charset="0"/>
                <a:cs typeface="Arial" panose="020B0604020202020204" pitchFamily="34" charset="0"/>
              </a:rPr>
              <a:t>/Nursing </a:t>
            </a:r>
            <a:r>
              <a:rPr lang="en-GB" sz="1200" b="1" dirty="0">
                <a:latin typeface="Arial" panose="020B0604020202020204" pitchFamily="34" charset="0"/>
                <a:cs typeface="Arial" panose="020B0604020202020204" pitchFamily="34" charset="0"/>
              </a:rPr>
              <a:t>Assistants/Student Nurse/ Trainee Nursing Associates/Nursing Associates</a:t>
            </a:r>
          </a:p>
          <a:p>
            <a:pPr marL="457200" lvl="1" indent="0" algn="just" eaLnBrk="1" hangingPunct="1">
              <a:lnSpc>
                <a:spcPct val="80000"/>
              </a:lnSpc>
              <a:buFontTx/>
              <a:buNone/>
              <a:defRPr/>
            </a:pPr>
            <a:r>
              <a:rPr lang="en-GB" sz="1200" dirty="0" smtClean="0">
                <a:latin typeface="Arial" panose="020B0604020202020204" pitchFamily="34" charset="0"/>
                <a:cs typeface="Arial" panose="020B0604020202020204" pitchFamily="34" charset="0"/>
              </a:rPr>
              <a:t> role is to witness the safe delivery of the medicine to the correct patient and is in this respect only accountable for the witnessing of the administration process.</a:t>
            </a:r>
          </a:p>
          <a:p>
            <a:pPr marL="457200" lvl="1" indent="0" algn="just" eaLnBrk="1" hangingPunct="1">
              <a:lnSpc>
                <a:spcPct val="80000"/>
              </a:lnSpc>
              <a:buFontTx/>
              <a:buNone/>
              <a:defRPr/>
            </a:pPr>
            <a:endParaRPr lang="en-GB" sz="1200" dirty="0">
              <a:latin typeface="Arial" panose="020B0604020202020204" pitchFamily="34" charset="0"/>
              <a:cs typeface="Arial" panose="020B0604020202020204" pitchFamily="34" charset="0"/>
            </a:endParaRPr>
          </a:p>
          <a:p>
            <a:pPr marL="457200" lvl="1" indent="0" algn="just">
              <a:lnSpc>
                <a:spcPct val="80000"/>
              </a:lnSpc>
              <a:buNone/>
              <a:defRPr/>
            </a:pPr>
            <a:r>
              <a:rPr lang="en-GB" sz="1200" dirty="0" smtClean="0">
                <a:latin typeface="Arial" panose="020B0604020202020204" pitchFamily="34" charset="0"/>
                <a:cs typeface="Arial" panose="020B0604020202020204" pitchFamily="34" charset="0"/>
              </a:rPr>
              <a:t>Note </a:t>
            </a:r>
            <a:r>
              <a:rPr lang="en-GB" sz="1200" b="1" dirty="0" smtClean="0">
                <a:latin typeface="Arial" panose="020B0604020202020204" pitchFamily="34" charset="0"/>
                <a:cs typeface="Arial" panose="020B0604020202020204" pitchFamily="34" charset="0"/>
              </a:rPr>
              <a:t>Calculation of Drug This is the sole responsibility of the registered nurse, the </a:t>
            </a:r>
            <a:r>
              <a:rPr lang="en-GB" sz="1200" dirty="0">
                <a:latin typeface="Arial" panose="020B0604020202020204" pitchFamily="34" charset="0"/>
                <a:cs typeface="Arial" panose="020B0604020202020204" pitchFamily="34" charset="0"/>
              </a:rPr>
              <a:t>non registered nurses</a:t>
            </a:r>
            <a:r>
              <a:rPr lang="en-GB" sz="1200" b="1" dirty="0">
                <a:latin typeface="Arial" panose="020B0604020202020204" pitchFamily="34" charset="0"/>
                <a:cs typeface="Arial" panose="020B0604020202020204" pitchFamily="34" charset="0"/>
              </a:rPr>
              <a:t>/Nursing Assistants/Student Nurse/ Trainee Nursing Associates/Nursing </a:t>
            </a:r>
            <a:r>
              <a:rPr lang="en-GB" sz="1200" b="1" dirty="0" smtClean="0">
                <a:latin typeface="Arial" panose="020B0604020202020204" pitchFamily="34" charset="0"/>
                <a:cs typeface="Arial" panose="020B0604020202020204" pitchFamily="34" charset="0"/>
              </a:rPr>
              <a:t>Associates is simply there to witness the process of administration </a:t>
            </a:r>
          </a:p>
          <a:p>
            <a:pPr marL="457200" lvl="1" indent="0" algn="just" eaLnBrk="1" hangingPunct="1">
              <a:lnSpc>
                <a:spcPct val="80000"/>
              </a:lnSpc>
              <a:buFontTx/>
              <a:buNone/>
              <a:defRPr/>
            </a:pPr>
            <a:endParaRPr lang="en-GB" sz="1200" dirty="0" smtClean="0">
              <a:latin typeface="Arial" panose="020B0604020202020204" pitchFamily="34" charset="0"/>
              <a:cs typeface="Arial" panose="020B0604020202020204" pitchFamily="34" charset="0"/>
            </a:endParaRPr>
          </a:p>
          <a:p>
            <a:pPr marL="457200" lvl="1" indent="0" algn="just" eaLnBrk="1" hangingPunct="1">
              <a:lnSpc>
                <a:spcPct val="80000"/>
              </a:lnSpc>
              <a:buFontTx/>
              <a:buNone/>
              <a:defRPr/>
            </a:pPr>
            <a:endParaRPr lang="en-GB" sz="1200" dirty="0" smtClean="0">
              <a:latin typeface="Arial" panose="020B0604020202020204" pitchFamily="34" charset="0"/>
              <a:cs typeface="Arial" panose="020B0604020202020204" pitchFamily="34" charset="0"/>
            </a:endParaRPr>
          </a:p>
          <a:p>
            <a:pPr marL="457200" lvl="1" indent="0" algn="just" eaLnBrk="1" hangingPunct="1">
              <a:lnSpc>
                <a:spcPct val="80000"/>
              </a:lnSpc>
              <a:buFontTx/>
              <a:buNone/>
              <a:defRPr/>
            </a:pPr>
            <a:endParaRPr lang="en-GB" sz="1200" b="1" dirty="0">
              <a:latin typeface="Arial" panose="020B0604020202020204" pitchFamily="34" charset="0"/>
              <a:cs typeface="Arial" panose="020B0604020202020204" pitchFamily="34" charset="0"/>
            </a:endParaRPr>
          </a:p>
          <a:p>
            <a:pPr marL="457200" lvl="1" indent="0" algn="just" eaLnBrk="1" hangingPunct="1">
              <a:lnSpc>
                <a:spcPct val="80000"/>
              </a:lnSpc>
              <a:buFontTx/>
              <a:buNone/>
              <a:defRPr/>
            </a:pPr>
            <a:endParaRPr lang="en-GB" sz="1200" b="1" dirty="0" smtClean="0">
              <a:latin typeface="Arial" panose="020B0604020202020204" pitchFamily="34" charset="0"/>
              <a:cs typeface="Arial" panose="020B0604020202020204" pitchFamily="34" charset="0"/>
            </a:endParaRPr>
          </a:p>
          <a:p>
            <a:pPr marL="457200" lvl="1" indent="0" algn="just" eaLnBrk="1" hangingPunct="1">
              <a:lnSpc>
                <a:spcPct val="80000"/>
              </a:lnSpc>
              <a:buFontTx/>
              <a:buNone/>
              <a:defRPr/>
            </a:pPr>
            <a:r>
              <a:rPr lang="en-GB" sz="1200" b="1" dirty="0" smtClean="0">
                <a:solidFill>
                  <a:srgbClr val="00B0F0"/>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33055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idx="1"/>
          </p:nvPr>
        </p:nvSpPr>
        <p:spPr bwMode="auto">
          <a:xfrm>
            <a:off x="179512" y="260648"/>
            <a:ext cx="8507288" cy="584377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p>
            <a:pPr marL="457200" lvl="1" indent="0" algn="just" eaLnBrk="1" hangingPunct="1">
              <a:lnSpc>
                <a:spcPct val="80000"/>
              </a:lnSpc>
              <a:buFontTx/>
              <a:buNone/>
              <a:defRPr/>
            </a:pPr>
            <a:endParaRPr lang="en-GB" sz="1200" dirty="0" smtClean="0">
              <a:latin typeface="Arial" panose="020B0604020202020204" pitchFamily="34" charset="0"/>
              <a:cs typeface="Arial" panose="020B0604020202020204" pitchFamily="34" charset="0"/>
            </a:endParaRPr>
          </a:p>
          <a:p>
            <a:pPr marL="457200" lvl="1" indent="0" algn="just" eaLnBrk="1" hangingPunct="1">
              <a:lnSpc>
                <a:spcPct val="80000"/>
              </a:lnSpc>
              <a:buFontTx/>
              <a:buNone/>
              <a:defRPr/>
            </a:pPr>
            <a:endParaRPr lang="en-GB" sz="1200" dirty="0" smtClean="0">
              <a:latin typeface="Arial" panose="020B0604020202020204" pitchFamily="34" charset="0"/>
              <a:cs typeface="Arial" panose="020B0604020202020204" pitchFamily="34" charset="0"/>
            </a:endParaRPr>
          </a:p>
          <a:p>
            <a:pPr marL="457200" lvl="1" indent="0" algn="just" eaLnBrk="1" hangingPunct="1">
              <a:lnSpc>
                <a:spcPct val="80000"/>
              </a:lnSpc>
              <a:buFontTx/>
              <a:buNone/>
              <a:defRPr/>
            </a:pPr>
            <a:endParaRPr lang="en-GB" sz="1200" b="1" dirty="0">
              <a:latin typeface="Arial" panose="020B0604020202020204" pitchFamily="34" charset="0"/>
              <a:cs typeface="Arial" panose="020B0604020202020204" pitchFamily="34" charset="0"/>
            </a:endParaRPr>
          </a:p>
          <a:p>
            <a:pPr marL="457200" lvl="1" indent="0" algn="just" eaLnBrk="1" hangingPunct="1">
              <a:lnSpc>
                <a:spcPct val="80000"/>
              </a:lnSpc>
              <a:buFontTx/>
              <a:buNone/>
              <a:defRPr/>
            </a:pPr>
            <a:endParaRPr lang="en-GB" sz="1200" b="1" dirty="0" smtClean="0">
              <a:latin typeface="Arial" panose="020B0604020202020204" pitchFamily="34" charset="0"/>
              <a:cs typeface="Arial" panose="020B0604020202020204" pitchFamily="34" charset="0"/>
            </a:endParaRPr>
          </a:p>
          <a:p>
            <a:pPr marL="457200" lvl="1" indent="0" algn="just" eaLnBrk="1" hangingPunct="1">
              <a:lnSpc>
                <a:spcPct val="80000"/>
              </a:lnSpc>
              <a:buFontTx/>
              <a:buNone/>
              <a:defRPr/>
            </a:pPr>
            <a:r>
              <a:rPr lang="en-GB" sz="1200" b="1" dirty="0" smtClean="0">
                <a:solidFill>
                  <a:srgbClr val="00B0F0"/>
                </a:solidFill>
                <a:latin typeface="Arial" panose="020B0604020202020204" pitchFamily="34" charset="0"/>
                <a:cs typeface="Arial" panose="020B0604020202020204" pitchFamily="34" charset="0"/>
              </a:rPr>
              <a:t> </a:t>
            </a:r>
            <a:r>
              <a:rPr lang="en-GB" sz="1200" b="1" dirty="0" smtClean="0">
                <a:solidFill>
                  <a:srgbClr val="141B4D"/>
                </a:solidFill>
                <a:latin typeface="Arial" panose="020B0604020202020204" pitchFamily="34" charset="0"/>
                <a:cs typeface="Arial" panose="020B0604020202020204" pitchFamily="34" charset="0"/>
              </a:rPr>
              <a:t>Administration of Controlled Drugs </a:t>
            </a:r>
          </a:p>
          <a:p>
            <a:pPr marL="457200" lvl="1" indent="0" algn="just" eaLnBrk="1" hangingPunct="1">
              <a:lnSpc>
                <a:spcPct val="80000"/>
              </a:lnSpc>
              <a:buFontTx/>
              <a:buNone/>
              <a:defRPr/>
            </a:pPr>
            <a:endParaRPr lang="en-GB" sz="1200" b="1" dirty="0">
              <a:latin typeface="Arial" panose="020B0604020202020204" pitchFamily="34" charset="0"/>
              <a:cs typeface="Arial" panose="020B0604020202020204" pitchFamily="34" charset="0"/>
            </a:endParaRPr>
          </a:p>
          <a:p>
            <a:pPr marL="457200" lvl="1" indent="0" algn="just" eaLnBrk="1" hangingPunct="1">
              <a:lnSpc>
                <a:spcPct val="80000"/>
              </a:lnSpc>
              <a:buFontTx/>
              <a:buNone/>
              <a:defRPr/>
            </a:pPr>
            <a:r>
              <a:rPr lang="en-GB" sz="1200" dirty="0" smtClean="0">
                <a:latin typeface="Arial" panose="020B0604020202020204" pitchFamily="34" charset="0"/>
                <a:cs typeface="Arial" panose="020B0604020202020204" pitchFamily="34" charset="0"/>
              </a:rPr>
              <a:t>The responsibility for the administration of medicines rests  with the Registered Nurse who has up to date clinical and pharmaceutical knowledge relevant to the area of practice , being guided </a:t>
            </a:r>
            <a:r>
              <a:rPr lang="en-GB" sz="1200" b="1" dirty="0" smtClean="0">
                <a:latin typeface="Arial" panose="020B0604020202020204" pitchFamily="34" charset="0"/>
                <a:cs typeface="Arial" panose="020B0604020202020204" pitchFamily="34" charset="0"/>
              </a:rPr>
              <a:t>by professional scope of practice and relevant policies and procedures </a:t>
            </a:r>
          </a:p>
          <a:p>
            <a:pPr marL="457200" lvl="1" indent="0" algn="just" eaLnBrk="1" hangingPunct="1">
              <a:lnSpc>
                <a:spcPct val="80000"/>
              </a:lnSpc>
              <a:buFontTx/>
              <a:buNone/>
              <a:defRPr/>
            </a:pPr>
            <a:endParaRPr lang="en-GB" sz="1200" b="1" dirty="0">
              <a:latin typeface="Arial" panose="020B0604020202020204" pitchFamily="34" charset="0"/>
              <a:cs typeface="Arial" panose="020B0604020202020204" pitchFamily="34" charset="0"/>
            </a:endParaRPr>
          </a:p>
          <a:p>
            <a:pPr marL="457200" lvl="1" indent="0" algn="just">
              <a:lnSpc>
                <a:spcPct val="80000"/>
              </a:lnSpc>
              <a:buNone/>
              <a:defRPr/>
            </a:pPr>
            <a:r>
              <a:rPr lang="en-GB" sz="1200" dirty="0" smtClean="0">
                <a:latin typeface="Arial" panose="020B0604020202020204" pitchFamily="34" charset="0"/>
                <a:cs typeface="Arial" panose="020B0604020202020204" pitchFamily="34" charset="0"/>
              </a:rPr>
              <a:t>The </a:t>
            </a:r>
            <a:r>
              <a:rPr lang="en-GB" sz="1200" b="1" dirty="0">
                <a:latin typeface="Arial" panose="020B0604020202020204" pitchFamily="34" charset="0"/>
                <a:cs typeface="Arial" panose="020B0604020202020204" pitchFamily="34" charset="0"/>
              </a:rPr>
              <a:t>Non – Registered/Nursing Assistants/Student Nurse/ Trainee Nursing Associates/Nursing </a:t>
            </a:r>
            <a:r>
              <a:rPr lang="en-GB" sz="1200" b="1" dirty="0" smtClean="0">
                <a:latin typeface="Arial" panose="020B0604020202020204" pitchFamily="34" charset="0"/>
                <a:cs typeface="Arial" panose="020B0604020202020204" pitchFamily="34" charset="0"/>
              </a:rPr>
              <a:t>Associates </a:t>
            </a:r>
            <a:r>
              <a:rPr lang="en-GB" sz="1200" dirty="0" smtClean="0">
                <a:latin typeface="Arial" panose="020B0604020202020204" pitchFamily="34" charset="0"/>
                <a:cs typeface="Arial" panose="020B0604020202020204" pitchFamily="34" charset="0"/>
              </a:rPr>
              <a:t>is responsible for signing that they have witnessed the whole administration process and that the correct procedure has been followed each time medicines are administered</a:t>
            </a:r>
          </a:p>
          <a:p>
            <a:pPr marL="457200" lvl="1" indent="0" algn="just">
              <a:lnSpc>
                <a:spcPct val="80000"/>
              </a:lnSpc>
              <a:buNone/>
              <a:defRPr/>
            </a:pPr>
            <a:endParaRPr lang="en-GB" sz="1200" dirty="0">
              <a:latin typeface="Arial" panose="020B0604020202020204" pitchFamily="34" charset="0"/>
              <a:cs typeface="Arial" panose="020B0604020202020204" pitchFamily="34" charset="0"/>
            </a:endParaRPr>
          </a:p>
          <a:p>
            <a:pPr marL="457200" lvl="1" indent="0" algn="just">
              <a:lnSpc>
                <a:spcPct val="80000"/>
              </a:lnSpc>
              <a:buNone/>
              <a:defRPr/>
            </a:pPr>
            <a:r>
              <a:rPr lang="en-GB" sz="1200" dirty="0" smtClean="0">
                <a:latin typeface="Arial" panose="020B0604020202020204" pitchFamily="34" charset="0"/>
                <a:cs typeface="Arial" panose="020B0604020202020204" pitchFamily="34" charset="0"/>
              </a:rPr>
              <a:t>The following necessary checks which must be made against the </a:t>
            </a:r>
            <a:r>
              <a:rPr lang="en-GB" sz="1200" dirty="0" err="1" smtClean="0">
                <a:latin typeface="Arial" panose="020B0604020202020204" pitchFamily="34" charset="0"/>
                <a:cs typeface="Arial" panose="020B0604020202020204" pitchFamily="34" charset="0"/>
              </a:rPr>
              <a:t>Kardex</a:t>
            </a:r>
            <a:r>
              <a:rPr lang="en-GB" sz="1200" dirty="0" smtClean="0">
                <a:latin typeface="Arial" panose="020B0604020202020204" pitchFamily="34" charset="0"/>
                <a:cs typeface="Arial" panose="020B0604020202020204" pitchFamily="34" charset="0"/>
              </a:rPr>
              <a:t> and Controlled Drug Record Book by the Registered Nurse in the administration of all controlled drugs.</a:t>
            </a:r>
          </a:p>
          <a:p>
            <a:pPr marL="457200" lvl="1" indent="0" algn="just">
              <a:lnSpc>
                <a:spcPct val="80000"/>
              </a:lnSpc>
              <a:buNone/>
              <a:defRPr/>
            </a:pPr>
            <a:endParaRPr lang="en-GB" sz="1200" dirty="0">
              <a:solidFill>
                <a:srgbClr val="002060"/>
              </a:solidFill>
              <a:latin typeface="Arial" panose="020B0604020202020204" pitchFamily="34" charset="0"/>
              <a:cs typeface="Arial" panose="020B0604020202020204" pitchFamily="34" charset="0"/>
            </a:endParaRPr>
          </a:p>
          <a:p>
            <a:pPr marL="457200" lvl="1" indent="0" algn="just">
              <a:lnSpc>
                <a:spcPct val="80000"/>
              </a:lnSpc>
              <a:buNone/>
              <a:defRPr/>
            </a:pPr>
            <a:r>
              <a:rPr lang="en-GB" sz="1200" b="1" dirty="0" smtClean="0">
                <a:latin typeface="Arial" panose="020B0604020202020204" pitchFamily="34" charset="0"/>
                <a:cs typeface="Arial" panose="020B0604020202020204" pitchFamily="34" charset="0"/>
              </a:rPr>
              <a:t>The 7 R’s</a:t>
            </a:r>
          </a:p>
          <a:p>
            <a:pPr lvl="2" algn="just">
              <a:lnSpc>
                <a:spcPct val="80000"/>
              </a:lnSpc>
              <a:defRPr/>
            </a:pPr>
            <a:r>
              <a:rPr lang="en-GB" sz="1100" dirty="0" smtClean="0">
                <a:latin typeface="Arial" panose="020B0604020202020204" pitchFamily="34" charset="0"/>
                <a:cs typeface="Arial" panose="020B0604020202020204" pitchFamily="34" charset="0"/>
              </a:rPr>
              <a:t>Right Person</a:t>
            </a:r>
          </a:p>
          <a:p>
            <a:pPr lvl="2" algn="just">
              <a:lnSpc>
                <a:spcPct val="80000"/>
              </a:lnSpc>
              <a:defRPr/>
            </a:pPr>
            <a:r>
              <a:rPr lang="en-GB" sz="1100" dirty="0" smtClean="0">
                <a:latin typeface="Arial" panose="020B0604020202020204" pitchFamily="34" charset="0"/>
                <a:cs typeface="Arial" panose="020B0604020202020204" pitchFamily="34" charset="0"/>
              </a:rPr>
              <a:t>Right Drug</a:t>
            </a:r>
          </a:p>
          <a:p>
            <a:pPr lvl="2" algn="just">
              <a:lnSpc>
                <a:spcPct val="80000"/>
              </a:lnSpc>
              <a:defRPr/>
            </a:pPr>
            <a:r>
              <a:rPr lang="en-GB" sz="1100" dirty="0" smtClean="0">
                <a:latin typeface="Arial" panose="020B0604020202020204" pitchFamily="34" charset="0"/>
                <a:cs typeface="Arial" panose="020B0604020202020204" pitchFamily="34" charset="0"/>
              </a:rPr>
              <a:t>Right Form</a:t>
            </a:r>
          </a:p>
          <a:p>
            <a:pPr lvl="2" algn="just">
              <a:lnSpc>
                <a:spcPct val="80000"/>
              </a:lnSpc>
              <a:defRPr/>
            </a:pPr>
            <a:r>
              <a:rPr lang="en-GB" sz="1100" dirty="0" smtClean="0">
                <a:latin typeface="Arial" panose="020B0604020202020204" pitchFamily="34" charset="0"/>
                <a:cs typeface="Arial" panose="020B0604020202020204" pitchFamily="34" charset="0"/>
              </a:rPr>
              <a:t>Right Dose </a:t>
            </a:r>
          </a:p>
          <a:p>
            <a:pPr lvl="2" algn="just">
              <a:lnSpc>
                <a:spcPct val="80000"/>
              </a:lnSpc>
              <a:defRPr/>
            </a:pPr>
            <a:r>
              <a:rPr lang="en-GB" sz="1100" dirty="0" smtClean="0">
                <a:latin typeface="Arial" panose="020B0604020202020204" pitchFamily="34" charset="0"/>
                <a:cs typeface="Arial" panose="020B0604020202020204" pitchFamily="34" charset="0"/>
              </a:rPr>
              <a:t>Right Route</a:t>
            </a:r>
          </a:p>
          <a:p>
            <a:pPr lvl="2" algn="just">
              <a:lnSpc>
                <a:spcPct val="80000"/>
              </a:lnSpc>
              <a:defRPr/>
            </a:pPr>
            <a:r>
              <a:rPr lang="en-GB" sz="1100" dirty="0" smtClean="0">
                <a:latin typeface="Arial" panose="020B0604020202020204" pitchFamily="34" charset="0"/>
                <a:cs typeface="Arial" panose="020B0604020202020204" pitchFamily="34" charset="0"/>
              </a:rPr>
              <a:t>Right Time </a:t>
            </a:r>
          </a:p>
          <a:p>
            <a:pPr lvl="2" algn="just">
              <a:lnSpc>
                <a:spcPct val="80000"/>
              </a:lnSpc>
              <a:defRPr/>
            </a:pPr>
            <a:r>
              <a:rPr lang="en-GB" sz="1100" dirty="0" smtClean="0">
                <a:latin typeface="Arial" panose="020B0604020202020204" pitchFamily="34" charset="0"/>
                <a:cs typeface="Arial" panose="020B0604020202020204" pitchFamily="34" charset="0"/>
              </a:rPr>
              <a:t>Right Count of Correct Controlled Drug </a:t>
            </a:r>
          </a:p>
          <a:p>
            <a:pPr lvl="2" algn="just">
              <a:lnSpc>
                <a:spcPct val="80000"/>
              </a:lnSpc>
              <a:defRPr/>
            </a:pPr>
            <a:endParaRPr lang="en-GB" sz="800" dirty="0">
              <a:latin typeface="Arial" panose="020B0604020202020204" pitchFamily="34" charset="0"/>
              <a:cs typeface="Arial" panose="020B0604020202020204" pitchFamily="34" charset="0"/>
            </a:endParaRPr>
          </a:p>
          <a:p>
            <a:pPr marL="457200" lvl="1" indent="0" algn="just" eaLnBrk="1" hangingPunct="1">
              <a:lnSpc>
                <a:spcPct val="80000"/>
              </a:lnSpc>
              <a:buFontTx/>
              <a:buNone/>
              <a:defRPr/>
            </a:pPr>
            <a:endParaRPr lang="en-GB" sz="1200" dirty="0" smtClean="0">
              <a:solidFill>
                <a:srgbClr val="00B0F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044402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9" y="6104422"/>
            <a:ext cx="7364066" cy="511307"/>
          </a:xfrm>
          <a:prstGeom prst="rect">
            <a:avLst/>
          </a:prstGeom>
        </p:spPr>
      </p:pic>
      <p:sp>
        <p:nvSpPr>
          <p:cNvPr id="5" name="Rectangle 3"/>
          <p:cNvSpPr txBox="1">
            <a:spLocks noChangeArrowheads="1"/>
          </p:cNvSpPr>
          <p:nvPr/>
        </p:nvSpPr>
        <p:spPr bwMode="auto">
          <a:xfrm>
            <a:off x="296863" y="620688"/>
            <a:ext cx="5807075" cy="332315"/>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Tx/>
              <a:buNone/>
            </a:pPr>
            <a:r>
              <a:rPr lang="en-GB" altLang="en-US" sz="1400" b="1" dirty="0" smtClean="0">
                <a:latin typeface="Arial" panose="020B0604020202020204" pitchFamily="34" charset="0"/>
                <a:cs typeface="Arial" panose="020B0604020202020204" pitchFamily="34" charset="0"/>
              </a:rPr>
              <a:t>General Procedure for Administration of Controlled Drugs</a:t>
            </a:r>
          </a:p>
          <a:p>
            <a:pPr>
              <a:buFontTx/>
              <a:buNone/>
            </a:pPr>
            <a:endParaRPr lang="en-GB" altLang="en-US" sz="1200" b="1" u="sng" dirty="0" smtClean="0"/>
          </a:p>
          <a:p>
            <a:pPr>
              <a:buFontTx/>
              <a:buNone/>
            </a:pPr>
            <a:endParaRPr lang="en-GB" altLang="en-US" sz="1200" b="1" u="sng" dirty="0" smtClean="0"/>
          </a:p>
        </p:txBody>
      </p:sp>
      <p:pic>
        <p:nvPicPr>
          <p:cNvPr id="6" name="Picture 5"/>
          <p:cNvPicPr>
            <a:picLocks noChangeAspect="1"/>
          </p:cNvPicPr>
          <p:nvPr/>
        </p:nvPicPr>
        <p:blipFill>
          <a:blip r:embed="rId3"/>
          <a:stretch>
            <a:fillRect/>
          </a:stretch>
        </p:blipFill>
        <p:spPr>
          <a:xfrm>
            <a:off x="334913" y="1052737"/>
            <a:ext cx="8474174" cy="5051686"/>
          </a:xfrm>
          <a:prstGeom prst="rect">
            <a:avLst/>
          </a:prstGeom>
        </p:spPr>
      </p:pic>
    </p:spTree>
    <p:extLst>
      <p:ext uri="{BB962C8B-B14F-4D97-AF65-F5344CB8AC3E}">
        <p14:creationId xmlns:p14="http://schemas.microsoft.com/office/powerpoint/2010/main" val="11985521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TotalTime>
  <Words>1118</Words>
  <Application>Microsoft Office PowerPoint</Application>
  <PresentationFormat>On-screen Show (4:3)</PresentationFormat>
  <Paragraphs>122</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Esther Beadle</dc:creator>
  <cp:lastModifiedBy>Telford, Jill (Patient Safety)</cp:lastModifiedBy>
  <cp:revision>24</cp:revision>
  <dcterms:created xsi:type="dcterms:W3CDTF">2017-07-07T16:05:34Z</dcterms:created>
  <dcterms:modified xsi:type="dcterms:W3CDTF">2020-05-18T13:57:25Z</dcterms:modified>
</cp:coreProperties>
</file>