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xlsx" ContentType="application/vnd.openxmlformats-officedocument.spreadsheetml.sheet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  <p:sldMasterId id="2147483663" r:id="rId2"/>
  </p:sldMasterIdLst>
  <p:notesMasterIdLst>
    <p:notesMasterId r:id="rId28"/>
  </p:notesMasterIdLst>
  <p:sldIdLst>
    <p:sldId id="257" r:id="rId3"/>
    <p:sldId id="395" r:id="rId4"/>
    <p:sldId id="409" r:id="rId5"/>
    <p:sldId id="410" r:id="rId6"/>
    <p:sldId id="420" r:id="rId7"/>
    <p:sldId id="437" r:id="rId8"/>
    <p:sldId id="421" r:id="rId9"/>
    <p:sldId id="445" r:id="rId10"/>
    <p:sldId id="424" r:id="rId11"/>
    <p:sldId id="426" r:id="rId12"/>
    <p:sldId id="436" r:id="rId13"/>
    <p:sldId id="266" r:id="rId14"/>
    <p:sldId id="268" r:id="rId15"/>
    <p:sldId id="269" r:id="rId16"/>
    <p:sldId id="270" r:id="rId17"/>
    <p:sldId id="271" r:id="rId18"/>
    <p:sldId id="396" r:id="rId19"/>
    <p:sldId id="357" r:id="rId20"/>
    <p:sldId id="368" r:id="rId21"/>
    <p:sldId id="369" r:id="rId22"/>
    <p:sldId id="438" r:id="rId23"/>
    <p:sldId id="440" r:id="rId24"/>
    <p:sldId id="441" r:id="rId25"/>
    <p:sldId id="443" r:id="rId26"/>
    <p:sldId id="384" r:id="rId27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2E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99" d="100"/>
          <a:sy n="99" d="100"/>
        </p:scale>
        <p:origin x="-1808" y="-10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3" d="100"/>
        <a:sy n="6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gradFill>
              <a:gsLst>
                <a:gs pos="0">
                  <a:schemeClr val="accent5">
                    <a:lumMod val="50000"/>
                  </a:schemeClr>
                </a:gs>
                <a:gs pos="98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</a:gradFill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UK </a:t>
                    </a:r>
                    <a:r>
                      <a:rPr lang="en-US"/>
                      <a:t>63.3%</a:t>
                    </a:r>
                  </a:p>
                </c:rich>
              </c:tx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USA </a:t>
                    </a:r>
                    <a:r>
                      <a:rPr lang="en-US"/>
                      <a:t>40.5%</a:t>
                    </a:r>
                  </a:p>
                </c:rich>
              </c:tx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Australia </a:t>
                    </a:r>
                    <a:r>
                      <a:rPr lang="en-US"/>
                      <a:t>37.9%</a:t>
                    </a:r>
                  </a:p>
                </c:rich>
              </c:tx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Finland </a:t>
                    </a:r>
                    <a:r>
                      <a:rPr lang="en-US"/>
                      <a:t>37.8%</a:t>
                    </a:r>
                  </a:p>
                </c:rich>
              </c:tx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France </a:t>
                    </a:r>
                    <a:r>
                      <a:rPr lang="en-US"/>
                      <a:t>32.5%</a:t>
                    </a:r>
                  </a:p>
                </c:rich>
              </c:tx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Germany </a:t>
                    </a:r>
                    <a:r>
                      <a:rPr lang="en-US"/>
                      <a:t>28.0%</a:t>
                    </a:r>
                  </a:p>
                </c:rich>
              </c:tx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Netherlands</a:t>
                    </a:r>
                    <a:r>
                      <a:rPr lang="en-US" baseline="0" smtClean="0"/>
                      <a:t> </a:t>
                    </a:r>
                    <a:r>
                      <a:rPr lang="en-US" smtClean="0"/>
                      <a:t>18.2</a:t>
                    </a:r>
                    <a:r>
                      <a:rPr lang="en-US" dirty="0"/>
                      <a:t>%</a:t>
                    </a:r>
                  </a:p>
                </c:rich>
              </c:tx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</c:dLbl>
            <c:spPr>
              <a:noFill/>
            </c:spPr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  <a:latin typeface="Lucida Sans" panose="020B060203050409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1"/>
            <c:showSerName val="0"/>
            <c:showPercent val="0"/>
            <c:showBubbleSize val="0"/>
            <c:showLeaderLines val="0"/>
          </c:dLbls>
          <c:cat>
            <c:strRef>
              <c:f>Sheet1!$A$2:$A$8</c:f>
              <c:strCache>
                <c:ptCount val="7"/>
                <c:pt idx="0">
                  <c:v>UK</c:v>
                </c:pt>
                <c:pt idx="1">
                  <c:v>USA</c:v>
                </c:pt>
                <c:pt idx="2">
                  <c:v>Australia</c:v>
                </c:pt>
                <c:pt idx="3">
                  <c:v>Finland</c:v>
                </c:pt>
                <c:pt idx="4">
                  <c:v>France</c:v>
                </c:pt>
                <c:pt idx="5">
                  <c:v>Germany</c:v>
                </c:pt>
                <c:pt idx="6">
                  <c:v>Holland</c:v>
                </c:pt>
              </c:strCache>
            </c:strRef>
          </c:cat>
          <c:val>
            <c:numRef>
              <c:f>Sheet1!$B$2:$B$8</c:f>
              <c:numCache>
                <c:formatCode>0.0%</c:formatCode>
                <c:ptCount val="7"/>
                <c:pt idx="0">
                  <c:v>0.633</c:v>
                </c:pt>
                <c:pt idx="1">
                  <c:v>0.405</c:v>
                </c:pt>
                <c:pt idx="2">
                  <c:v>0.379</c:v>
                </c:pt>
                <c:pt idx="3">
                  <c:v>0.378</c:v>
                </c:pt>
                <c:pt idx="4">
                  <c:v>0.325</c:v>
                </c:pt>
                <c:pt idx="5">
                  <c:v>0.28</c:v>
                </c:pt>
                <c:pt idx="6">
                  <c:v>0.182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8"/>
        <c:overlap val="52"/>
        <c:axId val="-2140528664"/>
        <c:axId val="-2140526872"/>
      </c:barChart>
      <c:catAx>
        <c:axId val="-2140528664"/>
        <c:scaling>
          <c:orientation val="minMax"/>
        </c:scaling>
        <c:delete val="1"/>
        <c:axPos val="l"/>
        <c:majorTickMark val="out"/>
        <c:minorTickMark val="none"/>
        <c:tickLblPos val="nextTo"/>
        <c:crossAx val="-2140526872"/>
        <c:crosses val="autoZero"/>
        <c:auto val="1"/>
        <c:lblAlgn val="ctr"/>
        <c:lblOffset val="100"/>
        <c:noMultiLvlLbl val="0"/>
      </c:catAx>
      <c:valAx>
        <c:axId val="-2140526872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sz="1200" b="1"/>
                </a:pPr>
                <a:r>
                  <a:rPr lang="en-US" sz="1200" b="1"/>
                  <a:t>% Inactive</a:t>
                </a:r>
              </a:p>
            </c:rich>
          </c:tx>
          <c:layout/>
          <c:overlay val="0"/>
        </c:title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-214052866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1842A4-A186-3A42-9FED-D7F1880593BC}" type="datetimeFigureOut">
              <a:rPr lang="en-US" smtClean="0"/>
              <a:t>11/05/18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E977E4-19F0-2F4C-8064-B35A894E1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831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</a:t>
            </a:r>
            <a:r>
              <a:rPr lang="en-GB" baseline="0" dirty="0" smtClean="0"/>
              <a:t> c</a:t>
            </a:r>
            <a:r>
              <a:rPr lang="en-GB" dirty="0" smtClean="0"/>
              <a:t>harts show smoking status and exercise</a:t>
            </a:r>
            <a:r>
              <a:rPr lang="en-GB" baseline="0" dirty="0" smtClean="0"/>
              <a:t> levels for the MH cohort and compared to England.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Smoking:</a:t>
            </a:r>
          </a:p>
          <a:p>
            <a:r>
              <a:rPr lang="en-GB" dirty="0" smtClean="0"/>
              <a:t>MH = 60%</a:t>
            </a:r>
          </a:p>
          <a:p>
            <a:r>
              <a:rPr lang="en-GB" dirty="0" smtClean="0"/>
              <a:t>England = 15.8% (from ONS, 2016)</a:t>
            </a:r>
          </a:p>
          <a:p>
            <a:r>
              <a:rPr lang="en-GB" dirty="0" smtClean="0"/>
              <a:t>North East = 17.2% (PHE</a:t>
            </a:r>
            <a:r>
              <a:rPr lang="en-GB" baseline="0" dirty="0" smtClean="0"/>
              <a:t>, 2016)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Exercise: </a:t>
            </a:r>
          </a:p>
          <a:p>
            <a:r>
              <a:rPr lang="en-GB" dirty="0" smtClean="0"/>
              <a:t>MH = 14% (this may be</a:t>
            </a:r>
            <a:r>
              <a:rPr lang="en-GB" baseline="0" dirty="0" smtClean="0"/>
              <a:t> an overestimation due to data quality issues)</a:t>
            </a:r>
          </a:p>
          <a:p>
            <a:r>
              <a:rPr lang="en-GB" baseline="0" dirty="0" smtClean="0"/>
              <a:t>England = 68.4%, 62.7% (Sport England, 2015/16)</a:t>
            </a:r>
            <a:endParaRPr lang="en-GB" dirty="0" smtClean="0"/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form expresses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exercise in hours per week, however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national comparator is minutes per day. The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RiO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data has been converted to the national format for this analysis.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A74F49-EA56-4780-BEA1-251F4602A37C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0534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0F3352-2EE4-994C-A594-C5338EF6C1A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5415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F778E6-2419-B94D-8C60-D8A007A9332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4915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2C9262-8112-824B-B120-E5715F07EEB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70039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46771-D3E9-AF49-9839-7BB4ED0D32FD}" type="datetimeFigureOut">
              <a:rPr lang="en-US" smtClean="0"/>
              <a:t>11/05/18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0F3352-2EE4-994C-A594-C5338EF6C1A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61950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46771-D3E9-AF49-9839-7BB4ED0D32FD}" type="datetimeFigureOut">
              <a:rPr lang="en-US" smtClean="0"/>
              <a:t>11/05/18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A45193-D47C-5D45-A1CE-4F32D9BD8F98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4775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46771-D3E9-AF49-9839-7BB4ED0D32FD}" type="datetimeFigureOut">
              <a:rPr lang="en-US" smtClean="0"/>
              <a:t>11/05/18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381DB7-AF12-B244-9C4D-3B7CA119FC4D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85249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46771-D3E9-AF49-9839-7BB4ED0D32FD}" type="datetimeFigureOut">
              <a:rPr lang="en-US" smtClean="0"/>
              <a:t>11/05/18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629447-E024-084F-9369-446865CD24CB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72284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46771-D3E9-AF49-9839-7BB4ED0D32FD}" type="datetimeFigureOut">
              <a:rPr lang="en-US" smtClean="0"/>
              <a:t>11/05/18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2FED4E-96C3-F34D-994C-D71EA168A833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96524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46771-D3E9-AF49-9839-7BB4ED0D32FD}" type="datetimeFigureOut">
              <a:rPr lang="en-US" smtClean="0"/>
              <a:t>11/05/18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BD5604-AF90-E94A-8E45-399BB0C0518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65407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46771-D3E9-AF49-9839-7BB4ED0D32FD}" type="datetimeFigureOut">
              <a:rPr lang="en-US" smtClean="0"/>
              <a:t>11/05/18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BE61C3-4DB6-E24D-AE61-DF29CF5EA515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28775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46771-D3E9-AF49-9839-7BB4ED0D32FD}" type="datetimeFigureOut">
              <a:rPr lang="en-US" smtClean="0"/>
              <a:t>11/05/18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6A2FC0-B38C-3348-8BE4-21127D89F24D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4755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A45193-D47C-5D45-A1CE-4F32D9BD8F9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21618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46771-D3E9-AF49-9839-7BB4ED0D32FD}" type="datetimeFigureOut">
              <a:rPr lang="en-US" smtClean="0"/>
              <a:t>11/05/18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801CFF-25AD-CD4E-B009-6F130FA8A3A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12802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46771-D3E9-AF49-9839-7BB4ED0D32FD}" type="datetimeFigureOut">
              <a:rPr lang="en-US" smtClean="0"/>
              <a:t>11/05/18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F778E6-2419-B94D-8C60-D8A007A93327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41438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46771-D3E9-AF49-9839-7BB4ED0D32FD}" type="datetimeFigureOut">
              <a:rPr lang="en-US" smtClean="0"/>
              <a:t>11/05/18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2C9262-8112-824B-B120-E5715F07EEB6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5772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381DB7-AF12-B244-9C4D-3B7CA119FC4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8031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629447-E024-084F-9369-446865CD24C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6234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2FED4E-96C3-F34D-994C-D71EA168A83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571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D5604-AF90-E94A-8E45-399BB0C0518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1058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E61C3-4DB6-E24D-AE61-DF29CF5EA51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5961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6A2FC0-B38C-3348-8BE4-21127D89F24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2568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801CFF-25AD-CD4E-B009-6F130FA8A3A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0234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 descr="NTWFT_lh_ppt_heade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817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9E214838-9E5C-FB4C-8B45-05425262113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546771-D3E9-AF49-9839-7BB4ED0D32FD}" type="datetimeFigureOut">
              <a:rPr lang="en-US" smtClean="0"/>
              <a:t>11/05/18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E214838-9E5C-FB4C-8B45-05425262113A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419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5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7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5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5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5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5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.jpg"/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7.png"/><Relationship Id="rId3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9360"/>
            <a:ext cx="7772400" cy="1996721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US" sz="6000" dirty="0" smtClean="0"/>
              <a:t>Sport, exercise and mental health</a:t>
            </a:r>
            <a:endParaRPr lang="en-US" sz="60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 descr="1200px-University_of_Sunderland_logo.sv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450" y="2370221"/>
            <a:ext cx="5662306" cy="264712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Picture 6" descr="english-institute-of-sport-coloured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657" y="5237813"/>
            <a:ext cx="3675144" cy="1376459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8" name="Picture 7" descr="download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237814"/>
            <a:ext cx="3630659" cy="1376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627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Participants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28% offered PA advice ‘almost always/most of the time’</a:t>
            </a:r>
          </a:p>
          <a:p>
            <a:r>
              <a:rPr lang="en-US" dirty="0" smtClean="0"/>
              <a:t>72% offered advice ‘occasionally or never’</a:t>
            </a:r>
          </a:p>
          <a:p>
            <a:r>
              <a:rPr lang="en-US" dirty="0" smtClean="0"/>
              <a:t>87% had no specific training regarding PA guidelines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269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5107" y="274638"/>
            <a:ext cx="4669823" cy="867026"/>
          </a:xfrm>
          <a:solidFill>
            <a:schemeClr val="accent2"/>
          </a:solidFill>
        </p:spPr>
        <p:txBody>
          <a:bodyPr/>
          <a:lstStyle/>
          <a:p>
            <a:r>
              <a:rPr lang="en-US" dirty="0" smtClean="0"/>
              <a:t>Control beliefs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18434" y="2431025"/>
            <a:ext cx="7889947" cy="30469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u="sng" dirty="0" smtClean="0"/>
              <a:t>Barriers</a:t>
            </a:r>
          </a:p>
          <a:p>
            <a:r>
              <a:rPr lang="en-US" sz="3200" dirty="0" smtClean="0"/>
              <a:t>Patient’s motivation</a:t>
            </a:r>
          </a:p>
          <a:p>
            <a:r>
              <a:rPr lang="en-US" sz="3200" dirty="0" smtClean="0"/>
              <a:t>	Patient’s </a:t>
            </a:r>
            <a:r>
              <a:rPr lang="en-US" sz="3200" dirty="0" smtClean="0"/>
              <a:t>age and fitness</a:t>
            </a:r>
          </a:p>
          <a:p>
            <a:r>
              <a:rPr lang="en-US" sz="3200" dirty="0" smtClean="0"/>
              <a:t>		Funding</a:t>
            </a:r>
            <a:r>
              <a:rPr lang="en-US" sz="3200" dirty="0" smtClean="0"/>
              <a:t>. Pruning of services</a:t>
            </a:r>
          </a:p>
          <a:p>
            <a:r>
              <a:rPr lang="en-US" sz="3200" dirty="0" smtClean="0"/>
              <a:t>			Competing </a:t>
            </a:r>
            <a:r>
              <a:rPr lang="en-US" sz="3200" dirty="0" smtClean="0"/>
              <a:t>priorities </a:t>
            </a:r>
            <a:r>
              <a:rPr lang="en-US" sz="3200" dirty="0"/>
              <a:t>	</a:t>
            </a:r>
            <a:r>
              <a:rPr lang="en-US" sz="3200" dirty="0" smtClean="0"/>
              <a:t>				Lack </a:t>
            </a:r>
            <a:r>
              <a:rPr lang="en-US" sz="3200" dirty="0" smtClean="0"/>
              <a:t>of expertise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70720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292" y="274638"/>
            <a:ext cx="8901212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Using sport/exercise to improve mental health outcomes in schizophrenia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8292" y="2958046"/>
            <a:ext cx="4648815" cy="2049357"/>
          </a:xfrm>
        </p:spPr>
        <p:txBody>
          <a:bodyPr/>
          <a:lstStyle/>
          <a:p>
            <a:r>
              <a:rPr lang="en-US" dirty="0" smtClean="0"/>
              <a:t>Metabolic </a:t>
            </a:r>
            <a:r>
              <a:rPr lang="en-US" dirty="0" smtClean="0"/>
              <a:t>syndrome</a:t>
            </a:r>
          </a:p>
          <a:p>
            <a:r>
              <a:rPr lang="en-US" dirty="0" smtClean="0"/>
              <a:t>Social </a:t>
            </a:r>
            <a:r>
              <a:rPr lang="en-US" dirty="0" smtClean="0"/>
              <a:t>Exclusion</a:t>
            </a:r>
          </a:p>
          <a:p>
            <a:r>
              <a:rPr lang="en-US" dirty="0"/>
              <a:t>Disease </a:t>
            </a:r>
            <a:r>
              <a:rPr lang="en-US" dirty="0" smtClean="0"/>
              <a:t>modifying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E072B-ECBA-694E-B40F-487DAC097D27}" type="slidenum">
              <a:rPr lang="en-US" smtClean="0"/>
              <a:t>12</a:t>
            </a:fld>
            <a:endParaRPr lang="en-US"/>
          </a:p>
        </p:txBody>
      </p:sp>
      <p:pic>
        <p:nvPicPr>
          <p:cNvPr id="3" name="Picture 2" descr="Ho Met Sndrome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346" y="3091473"/>
            <a:ext cx="2571187" cy="1717170"/>
          </a:xfrm>
          <a:prstGeom prst="rect">
            <a:avLst/>
          </a:prstGeom>
        </p:spPr>
      </p:pic>
      <p:pic>
        <p:nvPicPr>
          <p:cNvPr id="6" name="Picture 5" descr="Social Inclusion Boo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408" y="4808643"/>
            <a:ext cx="1392249" cy="2049357"/>
          </a:xfrm>
          <a:prstGeom prst="rect">
            <a:avLst/>
          </a:prstGeom>
        </p:spPr>
      </p:pic>
      <p:pic>
        <p:nvPicPr>
          <p:cNvPr id="7" name="Picture 6" descr="media%2F3db%2F3db9eb2d-cb54-4fbf-95fe-9fb7d0ed9161%2Fphp5cKgi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837" y="1667599"/>
            <a:ext cx="1386238" cy="1423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087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Metabolic syndrome &amp; severe mental illness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Lethal association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Contributed to by</a:t>
            </a:r>
          </a:p>
          <a:p>
            <a:pPr lvl="1"/>
            <a:r>
              <a:rPr lang="en-US" dirty="0" smtClean="0"/>
              <a:t>Genetics</a:t>
            </a:r>
          </a:p>
          <a:p>
            <a:pPr lvl="1"/>
            <a:r>
              <a:rPr lang="en-US" dirty="0" smtClean="0"/>
              <a:t>Inflammatory molecules </a:t>
            </a:r>
          </a:p>
          <a:p>
            <a:pPr lvl="1"/>
            <a:r>
              <a:rPr lang="en-US" dirty="0"/>
              <a:t>H</a:t>
            </a:r>
            <a:r>
              <a:rPr lang="en-US" dirty="0" smtClean="0"/>
              <a:t>ypothalamic-pituitary adrenal axis abnormalities</a:t>
            </a:r>
          </a:p>
          <a:p>
            <a:pPr lvl="1"/>
            <a:r>
              <a:rPr lang="en-US" dirty="0" smtClean="0"/>
              <a:t>Drug effects on sedation and metabolism</a:t>
            </a:r>
          </a:p>
          <a:p>
            <a:pPr lvl="1"/>
            <a:r>
              <a:rPr lang="en-US" dirty="0" smtClean="0"/>
              <a:t>Lifestyle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E072B-ECBA-694E-B40F-487DAC097D2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732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0500"/>
            <a:ext cx="9144000" cy="131713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Metabolic syndrome &amp; severe mental illness – </a:t>
            </a:r>
            <a:r>
              <a:rPr lang="en-US" sz="3600" dirty="0" smtClean="0">
                <a:solidFill>
                  <a:srgbClr val="000090"/>
                </a:solidFill>
              </a:rPr>
              <a:t>where might physical activity help?</a:t>
            </a:r>
            <a:endParaRPr lang="en-US" sz="3600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Contributed to by</a:t>
            </a:r>
          </a:p>
          <a:p>
            <a:pPr lvl="1"/>
            <a:r>
              <a:rPr lang="en-US" dirty="0" smtClean="0"/>
              <a:t>Genetics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Inflammatory molecules </a:t>
            </a:r>
          </a:p>
          <a:p>
            <a:pPr lvl="1"/>
            <a:r>
              <a:rPr lang="en-US" dirty="0">
                <a:solidFill>
                  <a:srgbClr val="000090"/>
                </a:solidFill>
              </a:rPr>
              <a:t>H</a:t>
            </a:r>
            <a:r>
              <a:rPr lang="en-US" dirty="0" smtClean="0">
                <a:solidFill>
                  <a:srgbClr val="000090"/>
                </a:solidFill>
              </a:rPr>
              <a:t>ypothalamic-pituitary adrenal axis abnormalities</a:t>
            </a:r>
          </a:p>
          <a:p>
            <a:pPr lvl="1"/>
            <a:r>
              <a:rPr lang="en-US" dirty="0" smtClean="0"/>
              <a:t>Drug effects on sedation and metabolism</a:t>
            </a:r>
          </a:p>
          <a:p>
            <a:pPr lvl="1"/>
            <a:r>
              <a:rPr lang="en-US" dirty="0">
                <a:solidFill>
                  <a:srgbClr val="000090"/>
                </a:solidFill>
              </a:rPr>
              <a:t>L</a:t>
            </a:r>
            <a:r>
              <a:rPr lang="en-US" dirty="0" smtClean="0">
                <a:solidFill>
                  <a:srgbClr val="000090"/>
                </a:solidFill>
              </a:rPr>
              <a:t>ifestyle </a:t>
            </a:r>
            <a:r>
              <a:rPr lang="mr-IN" dirty="0" smtClean="0">
                <a:solidFill>
                  <a:srgbClr val="000090"/>
                </a:solidFill>
              </a:rPr>
              <a:t>–</a:t>
            </a:r>
            <a:r>
              <a:rPr lang="en-US" dirty="0" smtClean="0">
                <a:solidFill>
                  <a:srgbClr val="000090"/>
                </a:solidFill>
              </a:rPr>
              <a:t> e.g. circadian rhythms, diet, lipid profile, weight, BP, sugar levels </a:t>
            </a:r>
            <a:r>
              <a:rPr lang="en-US" dirty="0" err="1" smtClean="0">
                <a:solidFill>
                  <a:srgbClr val="000090"/>
                </a:solidFill>
              </a:rPr>
              <a:t>etc</a:t>
            </a:r>
            <a:endParaRPr lang="en-US" dirty="0" smtClean="0">
              <a:solidFill>
                <a:srgbClr val="000090"/>
              </a:solidFill>
            </a:endParaRP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E072B-ECBA-694E-B40F-487DAC097D2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71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Exclusion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cause and a consequence of mental illness</a:t>
            </a:r>
          </a:p>
          <a:p>
            <a:r>
              <a:rPr lang="en-US" dirty="0" smtClean="0"/>
              <a:t>Often multiple</a:t>
            </a:r>
          </a:p>
          <a:p>
            <a:r>
              <a:rPr lang="en-US" dirty="0" smtClean="0"/>
              <a:t>Cumulative</a:t>
            </a:r>
          </a:p>
          <a:p>
            <a:pPr lvl="1"/>
            <a:r>
              <a:rPr lang="en-US" dirty="0"/>
              <a:t>Friendships and support </a:t>
            </a:r>
            <a:r>
              <a:rPr lang="en-US" dirty="0" smtClean="0"/>
              <a:t>networks</a:t>
            </a:r>
          </a:p>
          <a:p>
            <a:pPr lvl="1"/>
            <a:r>
              <a:rPr lang="en-US" dirty="0" smtClean="0"/>
              <a:t>Education &amp; employment</a:t>
            </a:r>
          </a:p>
          <a:p>
            <a:pPr lvl="1"/>
            <a:r>
              <a:rPr lang="en-US" dirty="0" smtClean="0"/>
              <a:t>Housing</a:t>
            </a:r>
          </a:p>
          <a:p>
            <a:pPr lvl="1"/>
            <a:r>
              <a:rPr lang="en-US" dirty="0" smtClean="0"/>
              <a:t>Leisure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E072B-ECBA-694E-B40F-487DAC097D2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578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Sport &amp; Social Inclusion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Social Confidence</a:t>
            </a:r>
          </a:p>
          <a:p>
            <a:r>
              <a:rPr lang="en-US" dirty="0" smtClean="0"/>
              <a:t>Self-management skills</a:t>
            </a:r>
          </a:p>
          <a:p>
            <a:r>
              <a:rPr lang="en-US" dirty="0" err="1" smtClean="0"/>
              <a:t>Socialisation</a:t>
            </a:r>
            <a:endParaRPr lang="en-US" dirty="0"/>
          </a:p>
          <a:p>
            <a:pPr lvl="1"/>
            <a:r>
              <a:rPr lang="en-US" dirty="0" smtClean="0"/>
              <a:t>Co</a:t>
            </a:r>
            <a:r>
              <a:rPr lang="en-US" dirty="0"/>
              <a:t>-</a:t>
            </a:r>
            <a:r>
              <a:rPr lang="en-US" dirty="0" smtClean="0"/>
              <a:t>operative skills</a:t>
            </a:r>
          </a:p>
          <a:p>
            <a:pPr lvl="1"/>
            <a:r>
              <a:rPr lang="en-US" dirty="0" smtClean="0"/>
              <a:t>‘Normal’ interactions (</a:t>
            </a:r>
            <a:r>
              <a:rPr lang="en-US" dirty="0"/>
              <a:t>a</a:t>
            </a:r>
            <a:r>
              <a:rPr lang="en-US" dirty="0" smtClean="0"/>
              <a:t>way </a:t>
            </a:r>
            <a:r>
              <a:rPr lang="en-US" dirty="0"/>
              <a:t>from health </a:t>
            </a:r>
            <a:r>
              <a:rPr lang="en-US" dirty="0" smtClean="0"/>
              <a:t>services)</a:t>
            </a:r>
            <a:endParaRPr lang="en-US" dirty="0"/>
          </a:p>
          <a:p>
            <a:pPr lvl="1"/>
            <a:r>
              <a:rPr lang="en-US" dirty="0"/>
              <a:t>‘Recovery’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E072B-ECBA-694E-B40F-487DAC097D2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709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and Schizophrenia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095" y="1415970"/>
            <a:ext cx="4477020" cy="2290052"/>
          </a:xfrm>
        </p:spPr>
        <p:txBody>
          <a:bodyPr>
            <a:normAutofit lnSpcReduction="10000"/>
          </a:bodyPr>
          <a:lstStyle/>
          <a:p>
            <a:r>
              <a:rPr lang="en-US" sz="2400" b="1" dirty="0" smtClean="0"/>
              <a:t>Pathophysiology</a:t>
            </a:r>
          </a:p>
          <a:p>
            <a:pPr lvl="1"/>
            <a:r>
              <a:rPr lang="en-US" dirty="0" smtClean="0"/>
              <a:t>Altered mono-amine system</a:t>
            </a:r>
          </a:p>
          <a:p>
            <a:pPr lvl="1"/>
            <a:r>
              <a:rPr lang="en-US" dirty="0" smtClean="0"/>
              <a:t>Altered neurogenesis</a:t>
            </a:r>
          </a:p>
          <a:p>
            <a:pPr lvl="1"/>
            <a:r>
              <a:rPr lang="en-US" dirty="0" err="1" smtClean="0"/>
              <a:t>Neuro</a:t>
            </a:r>
            <a:r>
              <a:rPr lang="en-US" dirty="0" smtClean="0"/>
              <a:t>-immune disturbance</a:t>
            </a:r>
          </a:p>
          <a:p>
            <a:pPr lvl="1"/>
            <a:r>
              <a:rPr lang="en-US" dirty="0" smtClean="0"/>
              <a:t>HPA axis disturbance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814" y="3604205"/>
            <a:ext cx="8729274" cy="2487633"/>
          </a:xfrm>
        </p:spPr>
        <p:txBody>
          <a:bodyPr>
            <a:normAutofit lnSpcReduction="10000"/>
          </a:bodyPr>
          <a:lstStyle/>
          <a:p>
            <a:r>
              <a:rPr lang="en-US" sz="2400" b="1" dirty="0" smtClean="0"/>
              <a:t>Exercise effects</a:t>
            </a:r>
          </a:p>
          <a:p>
            <a:pPr lvl="1"/>
            <a:r>
              <a:rPr lang="en-US" dirty="0" smtClean="0"/>
              <a:t>Mono-amine effects (DA mainly). </a:t>
            </a:r>
            <a:r>
              <a:rPr lang="en-US" dirty="0" smtClean="0">
                <a:solidFill>
                  <a:srgbClr val="FF0000"/>
                </a:solidFill>
              </a:rPr>
              <a:t>No studies.</a:t>
            </a:r>
          </a:p>
          <a:p>
            <a:pPr lvl="1"/>
            <a:r>
              <a:rPr lang="en-US" dirty="0" smtClean="0"/>
              <a:t>Improved neurogenesis (via BDNF). </a:t>
            </a:r>
            <a:r>
              <a:rPr lang="en-US" dirty="0" smtClean="0">
                <a:solidFill>
                  <a:srgbClr val="3366FF"/>
                </a:solidFill>
              </a:rPr>
              <a:t>Few studies.</a:t>
            </a:r>
          </a:p>
          <a:p>
            <a:pPr lvl="1"/>
            <a:r>
              <a:rPr lang="en-US" dirty="0" err="1" smtClean="0"/>
              <a:t>Neuroimmune</a:t>
            </a:r>
            <a:r>
              <a:rPr lang="en-US" dirty="0" smtClean="0"/>
              <a:t> changes (reduction in inflammatory markers and oxidative stress). </a:t>
            </a:r>
            <a:r>
              <a:rPr lang="en-US" dirty="0" smtClean="0">
                <a:solidFill>
                  <a:srgbClr val="FF0000"/>
                </a:solidFill>
              </a:rPr>
              <a:t>No studies.</a:t>
            </a:r>
          </a:p>
          <a:p>
            <a:pPr lvl="1"/>
            <a:r>
              <a:rPr lang="en-US" dirty="0" smtClean="0"/>
              <a:t>HPA axis changes. </a:t>
            </a:r>
            <a:r>
              <a:rPr lang="en-US" dirty="0" smtClean="0">
                <a:solidFill>
                  <a:srgbClr val="FF0000"/>
                </a:solidFill>
              </a:rPr>
              <a:t>No studies.</a:t>
            </a:r>
          </a:p>
          <a:p>
            <a:pPr lvl="1"/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6181291" y="6250058"/>
            <a:ext cx="2835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Vancampfort</a:t>
            </a:r>
            <a:r>
              <a:rPr lang="en-US" dirty="0" smtClean="0"/>
              <a:t>, 2014. Review.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079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34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59893" y="107879"/>
            <a:ext cx="6427421" cy="918337"/>
          </a:xfrm>
          <a:solidFill>
            <a:srgbClr val="FFFFFF"/>
          </a:solidFill>
        </p:spPr>
        <p:txBody>
          <a:bodyPr/>
          <a:lstStyle/>
          <a:p>
            <a:r>
              <a:rPr lang="en-GB" dirty="0" smtClean="0"/>
              <a:t>Sport and mental health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Athletes attain high levels of success in spite of a co-existing primary psychiatric disorder</a:t>
            </a:r>
          </a:p>
          <a:p>
            <a:endParaRPr lang="en-GB" dirty="0" smtClean="0"/>
          </a:p>
          <a:p>
            <a:r>
              <a:rPr lang="en-GB" dirty="0" smtClean="0"/>
              <a:t>Athletes chose the athletic arena as a means of coping with disorder</a:t>
            </a:r>
          </a:p>
          <a:p>
            <a:endParaRPr lang="en-GB" dirty="0" smtClean="0"/>
          </a:p>
          <a:p>
            <a:r>
              <a:rPr lang="en-GB" dirty="0" smtClean="0"/>
              <a:t>Athletes have a psychiatric illness precipitated or exacerbated by sport</a:t>
            </a:r>
          </a:p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Baum, 2003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3711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63801"/>
            <a:ext cx="8229600" cy="4064000"/>
          </a:xfrm>
        </p:spPr>
        <p:txBody>
          <a:bodyPr>
            <a:normAutofit/>
          </a:bodyPr>
          <a:lstStyle/>
          <a:p>
            <a:r>
              <a:rPr lang="en-GB" dirty="0" smtClean="0"/>
              <a:t>471 male and female footballers</a:t>
            </a:r>
          </a:p>
          <a:p>
            <a:endParaRPr lang="en-GB" dirty="0"/>
          </a:p>
          <a:p>
            <a:r>
              <a:rPr lang="en-GB" dirty="0" smtClean="0"/>
              <a:t>Comparable rates of depression </a:t>
            </a:r>
          </a:p>
          <a:p>
            <a:pPr lvl="1"/>
            <a:r>
              <a:rPr lang="en-GB" dirty="0" smtClean="0"/>
              <a:t>Associated with injury</a:t>
            </a:r>
          </a:p>
          <a:p>
            <a:pPr lvl="1"/>
            <a:r>
              <a:rPr lang="en-GB" dirty="0" smtClean="0"/>
              <a:t>Injury rate = 20%</a:t>
            </a:r>
          </a:p>
          <a:p>
            <a:pPr lvl="1"/>
            <a:r>
              <a:rPr lang="en-GB" dirty="0" smtClean="0">
                <a:solidFill>
                  <a:srgbClr val="FF0000"/>
                </a:solidFill>
              </a:rPr>
              <a:t>Most depression is untreated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E072B-ECBA-694E-B40F-487DAC097D27}" type="slidenum">
              <a:rPr lang="en-US" smtClean="0"/>
              <a:t>19</a:t>
            </a:fld>
            <a:endParaRPr lang="en-US"/>
          </a:p>
        </p:txBody>
      </p:sp>
      <p:pic>
        <p:nvPicPr>
          <p:cNvPr id="5" name="Picture 4" descr="Jun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" y="0"/>
            <a:ext cx="6438900" cy="2207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24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5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54626" y="23340"/>
            <a:ext cx="7004734" cy="925909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/>
              <a:t>Exercise </a:t>
            </a:r>
            <a:r>
              <a:rPr lang="en-US" dirty="0" smtClean="0"/>
              <a:t>and mental health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448617"/>
            <a:ext cx="3486201" cy="187743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600" u="sng" dirty="0" smtClean="0"/>
              <a:t>Psychological</a:t>
            </a:r>
          </a:p>
          <a:p>
            <a:pPr algn="ctr"/>
            <a:r>
              <a:rPr lang="en-US" sz="2400" dirty="0" smtClean="0"/>
              <a:t>Self esteem</a:t>
            </a:r>
          </a:p>
          <a:p>
            <a:pPr algn="ctr"/>
            <a:r>
              <a:rPr lang="en-US" sz="2400" dirty="0" smtClean="0"/>
              <a:t>Self</a:t>
            </a:r>
            <a:r>
              <a:rPr lang="en-US" sz="2400" dirty="0"/>
              <a:t>-confidence/</a:t>
            </a:r>
            <a:r>
              <a:rPr lang="en-US" sz="2400" dirty="0" smtClean="0"/>
              <a:t>mastery</a:t>
            </a:r>
          </a:p>
          <a:p>
            <a:pPr algn="ctr"/>
            <a:r>
              <a:rPr lang="en-US" sz="2400" dirty="0" smtClean="0"/>
              <a:t>Mindful</a:t>
            </a:r>
            <a:endParaRPr lang="en-US" sz="2400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13171" y="1874925"/>
            <a:ext cx="3185487" cy="187743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600" u="sng" dirty="0"/>
              <a:t>Social</a:t>
            </a:r>
          </a:p>
          <a:p>
            <a:pPr lvl="1" algn="ctr"/>
            <a:r>
              <a:rPr lang="en-US" sz="2400" dirty="0"/>
              <a:t>Confidence</a:t>
            </a:r>
          </a:p>
          <a:p>
            <a:pPr lvl="1" algn="ctr"/>
            <a:r>
              <a:rPr lang="en-US" sz="2400" dirty="0"/>
              <a:t>Social skills</a:t>
            </a:r>
          </a:p>
          <a:p>
            <a:pPr lvl="1" algn="ctr"/>
            <a:r>
              <a:rPr lang="en-US" sz="2400" dirty="0"/>
              <a:t>Networks and support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326244" y="3949837"/>
            <a:ext cx="4924545" cy="270843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600" u="sng" dirty="0"/>
              <a:t>Biological</a:t>
            </a:r>
          </a:p>
          <a:p>
            <a:pPr lvl="1" algn="ctr"/>
            <a:r>
              <a:rPr lang="en-US" sz="2400" dirty="0"/>
              <a:t>Endorphins and </a:t>
            </a:r>
            <a:r>
              <a:rPr lang="en-US" sz="2400" dirty="0" err="1"/>
              <a:t>endo-cannibinoids</a:t>
            </a:r>
            <a:endParaRPr lang="en-US" sz="2400" dirty="0"/>
          </a:p>
          <a:p>
            <a:pPr lvl="1" algn="ctr"/>
            <a:r>
              <a:rPr lang="en-US" sz="2400" dirty="0"/>
              <a:t>Stress hormone regulation</a:t>
            </a:r>
          </a:p>
          <a:p>
            <a:pPr lvl="1" algn="ctr"/>
            <a:r>
              <a:rPr lang="en-US" sz="2400" dirty="0"/>
              <a:t>Inflammatory molecules </a:t>
            </a:r>
          </a:p>
          <a:p>
            <a:pPr lvl="1" algn="ctr"/>
            <a:r>
              <a:rPr lang="en-US" sz="2400" dirty="0"/>
              <a:t>Reduced oxidative stress</a:t>
            </a:r>
          </a:p>
          <a:p>
            <a:pPr lvl="1" algn="ctr"/>
            <a:r>
              <a:rPr lang="en-US" sz="2400" dirty="0"/>
              <a:t>BDNF and </a:t>
            </a:r>
            <a:r>
              <a:rPr lang="en-US" sz="2400" dirty="0" smtClean="0"/>
              <a:t>neuroplasticity</a:t>
            </a:r>
          </a:p>
          <a:p>
            <a:pPr lvl="1"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9435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13101"/>
            <a:ext cx="8229600" cy="2667000"/>
          </a:xfrm>
        </p:spPr>
        <p:txBody>
          <a:bodyPr/>
          <a:lstStyle/>
          <a:p>
            <a:r>
              <a:rPr lang="en-GB" dirty="0" smtClean="0"/>
              <a:t>224 elite Australian athletes (many sports)</a:t>
            </a:r>
          </a:p>
          <a:p>
            <a:pPr lvl="1"/>
            <a:r>
              <a:rPr lang="en-GB" dirty="0" smtClean="0"/>
              <a:t>Mental health problems at population levels</a:t>
            </a:r>
          </a:p>
          <a:p>
            <a:pPr lvl="1"/>
            <a:r>
              <a:rPr lang="en-GB" dirty="0" smtClean="0"/>
              <a:t>Strong association with injury</a:t>
            </a:r>
          </a:p>
          <a:p>
            <a:pPr lvl="1"/>
            <a:r>
              <a:rPr lang="en-GB" dirty="0" smtClean="0"/>
              <a:t>Injury rate = 25%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E072B-ECBA-694E-B40F-487DAC097D27}" type="slidenum">
              <a:rPr lang="en-US" smtClean="0"/>
              <a:t>20</a:t>
            </a:fld>
            <a:endParaRPr lang="en-US" dirty="0"/>
          </a:p>
        </p:txBody>
      </p:sp>
      <p:pic>
        <p:nvPicPr>
          <p:cNvPr id="5" name="Picture 4" descr="Gulliv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139700"/>
            <a:ext cx="8661400" cy="210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413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34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Prevalence of psychiatric morbidity in elite sport</a:t>
            </a:r>
            <a:endParaRPr lang="en-US" dirty="0"/>
          </a:p>
        </p:txBody>
      </p:sp>
      <p:pic>
        <p:nvPicPr>
          <p:cNvPr id="4" name="Picture 3" descr="University_of_Sunderland_logo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97" y="2180707"/>
            <a:ext cx="4439702" cy="207417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" name="Picture 4" descr="english-institute-of-sport-coloured-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707" y="4502517"/>
            <a:ext cx="4919093" cy="1842357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2437327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34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484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Prevalence of psychiatric morbidity in elite sport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8737"/>
            <a:ext cx="8229600" cy="3072335"/>
          </a:xfrm>
        </p:spPr>
        <p:txBody>
          <a:bodyPr>
            <a:normAutofit/>
          </a:bodyPr>
          <a:lstStyle/>
          <a:p>
            <a:r>
              <a:rPr lang="en-US" dirty="0" smtClean="0"/>
              <a:t>No formal data in England</a:t>
            </a:r>
          </a:p>
          <a:p>
            <a:r>
              <a:rPr lang="en-US" dirty="0" smtClean="0"/>
              <a:t>Desire to provide appropriate </a:t>
            </a:r>
            <a:r>
              <a:rPr lang="en-US" dirty="0" smtClean="0"/>
              <a:t>support</a:t>
            </a:r>
            <a:endParaRPr lang="en-US" dirty="0" smtClean="0"/>
          </a:p>
        </p:txBody>
      </p:sp>
      <p:pic>
        <p:nvPicPr>
          <p:cNvPr id="4" name="Picture 3" descr="University_of_Sunderland_logo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63056"/>
            <a:ext cx="2129645" cy="99494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" name="Picture 4" descr="english-institute-of-sport-coloured-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102" y="5863055"/>
            <a:ext cx="2641898" cy="989475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4027522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34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484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Prevalence of psychiatric morbidity in elite sport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54413"/>
            <a:ext cx="8229600" cy="2799694"/>
          </a:xfrm>
        </p:spPr>
        <p:txBody>
          <a:bodyPr/>
          <a:lstStyle/>
          <a:p>
            <a:r>
              <a:rPr lang="en-US" dirty="0" smtClean="0"/>
              <a:t>1500 athletes receiving support and funding</a:t>
            </a:r>
          </a:p>
          <a:p>
            <a:r>
              <a:rPr lang="en-US" dirty="0" smtClean="0"/>
              <a:t>Winter and summer Olympic and </a:t>
            </a:r>
            <a:r>
              <a:rPr lang="en-US" dirty="0"/>
              <a:t>P</a:t>
            </a:r>
            <a:r>
              <a:rPr lang="en-US" dirty="0" smtClean="0"/>
              <a:t>aralympic sports</a:t>
            </a:r>
          </a:p>
          <a:p>
            <a:r>
              <a:rPr lang="en-US" dirty="0" smtClean="0"/>
              <a:t>A 5 minute on-line survey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University_of_Sunderland_logo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63056"/>
            <a:ext cx="2129645" cy="99494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" name="Picture 4" descr="english-institute-of-sport-coloured-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102" y="5863055"/>
            <a:ext cx="2641898" cy="989475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2307029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34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484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Prevalence of psychiatric morbidity in elite sport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20893"/>
            <a:ext cx="8229600" cy="3671977"/>
          </a:xfrm>
        </p:spPr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opulation </a:t>
            </a:r>
            <a:r>
              <a:rPr lang="en-US" dirty="0"/>
              <a:t>data for comparison</a:t>
            </a:r>
          </a:p>
          <a:p>
            <a:endParaRPr lang="en-US" dirty="0" smtClean="0"/>
          </a:p>
          <a:p>
            <a:r>
              <a:rPr lang="en-US" dirty="0" smtClean="0"/>
              <a:t>3 measures</a:t>
            </a:r>
          </a:p>
          <a:p>
            <a:pPr lvl="1"/>
            <a:r>
              <a:rPr lang="en-US" dirty="0" smtClean="0"/>
              <a:t>GHQ 12</a:t>
            </a:r>
          </a:p>
          <a:p>
            <a:pPr lvl="1"/>
            <a:r>
              <a:rPr lang="en-GB" dirty="0" err="1" smtClean="0"/>
              <a:t>Kesler’s</a:t>
            </a:r>
            <a:r>
              <a:rPr lang="en-GB" dirty="0" smtClean="0"/>
              <a:t> </a:t>
            </a:r>
            <a:r>
              <a:rPr lang="en-GB" dirty="0"/>
              <a:t>Psychological Distress Scale (K10</a:t>
            </a:r>
            <a:r>
              <a:rPr lang="en-GB" dirty="0" smtClean="0"/>
              <a:t>)</a:t>
            </a:r>
          </a:p>
          <a:p>
            <a:pPr lvl="1"/>
            <a:r>
              <a:rPr lang="en-GB" dirty="0" smtClean="0"/>
              <a:t>WHO-5 well being scale</a:t>
            </a:r>
            <a:endParaRPr lang="en-GB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 descr="University_of_Sunderland_logo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63056"/>
            <a:ext cx="2129645" cy="99494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" name="Picture 4" descr="english-institute-of-sport-coloured-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102" y="5863055"/>
            <a:ext cx="2641898" cy="989475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319522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Sport, exercise and mental health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1777405"/>
          </a:xfrm>
        </p:spPr>
        <p:txBody>
          <a:bodyPr/>
          <a:lstStyle/>
          <a:p>
            <a:r>
              <a:rPr lang="en-US" dirty="0" smtClean="0"/>
              <a:t>Good for your mental health</a:t>
            </a:r>
          </a:p>
          <a:p>
            <a:r>
              <a:rPr lang="en-US" dirty="0" smtClean="0"/>
              <a:t>Almost without exception</a:t>
            </a:r>
          </a:p>
          <a:p>
            <a:r>
              <a:rPr lang="en-US" dirty="0"/>
              <a:t>I</a:t>
            </a:r>
            <a:r>
              <a:rPr lang="en-US" dirty="0" smtClean="0"/>
              <a:t>n many ways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Sport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1777405"/>
          </a:xfrm>
        </p:spPr>
        <p:txBody>
          <a:bodyPr/>
          <a:lstStyle/>
          <a:p>
            <a:r>
              <a:rPr lang="en-US" dirty="0" smtClean="0"/>
              <a:t>Exposed to risks</a:t>
            </a:r>
          </a:p>
          <a:p>
            <a:r>
              <a:rPr lang="en-US" dirty="0" smtClean="0"/>
              <a:t>Need to acknowledged</a:t>
            </a:r>
          </a:p>
          <a:p>
            <a:r>
              <a:rPr lang="en-US" dirty="0" smtClean="0"/>
              <a:t>Need to be managed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74176" y="4652486"/>
            <a:ext cx="3793526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Barriers to exercise in SMI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4832710" y="4401813"/>
            <a:ext cx="3347279" cy="830997"/>
          </a:xfrm>
          <a:prstGeom prst="rect">
            <a:avLst/>
          </a:prstGeom>
          <a:solidFill>
            <a:srgbClr val="FAC09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Prevalence of morbidity in elite sport</a:t>
            </a:r>
            <a:endParaRPr lang="en-US" sz="2400" dirty="0"/>
          </a:p>
        </p:txBody>
      </p:sp>
      <p:pic>
        <p:nvPicPr>
          <p:cNvPr id="10" name="Picture 9" descr="english-institute-of-sport-coloured-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422" y="5650369"/>
            <a:ext cx="2716578" cy="1017445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11" name="Picture 10" descr="1200px-University_of_Sunderland_logo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720" y="5688852"/>
            <a:ext cx="2188610" cy="1023175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12" name="Picture 11" descr="download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95491"/>
            <a:ext cx="2681299" cy="1016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150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white"/>
                </a:solidFill>
              </a:rPr>
              <a:t>  </a:t>
            </a:r>
            <a:fld id="{937D1D0F-0E49-4666-BC75-DD7F8CE62D9E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45583" y="218964"/>
            <a:ext cx="7307766" cy="648072"/>
          </a:xfrm>
        </p:spPr>
        <p:txBody>
          <a:bodyPr>
            <a:noAutofit/>
          </a:bodyPr>
          <a:lstStyle/>
          <a:p>
            <a:r>
              <a:rPr lang="en-GB" dirty="0"/>
              <a:t>Inactivity</a:t>
            </a:r>
            <a:endParaRPr lang="en-GB" b="1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7544" y="6264101"/>
            <a:ext cx="8676456" cy="549275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Public Health England (2014) </a:t>
            </a:r>
            <a:r>
              <a:rPr lang="en-GB" i="1" dirty="0" smtClean="0"/>
              <a:t>Everybody Active, Every Day</a:t>
            </a:r>
            <a:r>
              <a:rPr lang="en-GB" dirty="0" smtClean="0"/>
              <a:t>; Based on </a:t>
            </a:r>
            <a:r>
              <a:rPr lang="en-GB" dirty="0" err="1"/>
              <a:t>Hallal</a:t>
            </a:r>
            <a:r>
              <a:rPr lang="en-GB" dirty="0"/>
              <a:t> </a:t>
            </a:r>
            <a:r>
              <a:rPr lang="en-GB" dirty="0" smtClean="0"/>
              <a:t>PC </a:t>
            </a:r>
            <a:r>
              <a:rPr lang="en-GB" i="1" dirty="0" smtClean="0"/>
              <a:t>et al.</a:t>
            </a:r>
            <a:r>
              <a:rPr lang="en-GB" dirty="0" smtClean="0"/>
              <a:t> </a:t>
            </a:r>
            <a:r>
              <a:rPr lang="en-GB" dirty="0"/>
              <a:t>(2012) Global physical activity levels: surveillance progress, pitfalls, and prospects. </a:t>
            </a:r>
            <a:r>
              <a:rPr lang="en-GB" i="1" dirty="0"/>
              <a:t>The</a:t>
            </a:r>
            <a:r>
              <a:rPr lang="en-GB" dirty="0"/>
              <a:t> </a:t>
            </a:r>
            <a:r>
              <a:rPr lang="en-GB" i="1" dirty="0" smtClean="0"/>
              <a:t>Lancet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432586" y="1196752"/>
            <a:ext cx="84249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/>
              <a:t>International comparison of physical inactivity (at ages </a:t>
            </a:r>
            <a:r>
              <a:rPr lang="en-GB" sz="2000" dirty="0" smtClean="0"/>
              <a:t>15 </a:t>
            </a:r>
            <a:r>
              <a:rPr lang="en-GB" sz="2000" dirty="0"/>
              <a:t>and over</a:t>
            </a:r>
            <a:r>
              <a:rPr lang="en-GB" sz="2000" dirty="0" smtClean="0"/>
              <a:t>)</a:t>
            </a:r>
            <a:endParaRPr lang="en-GB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440548" y="5806610"/>
            <a:ext cx="7926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/>
              <a:t>Note: </a:t>
            </a:r>
            <a:r>
              <a:rPr lang="en-GB" sz="1200" dirty="0" smtClean="0"/>
              <a:t>Comparator = Not meeting any of the following per week: (</a:t>
            </a:r>
            <a:r>
              <a:rPr lang="en-GB" sz="1200" dirty="0"/>
              <a:t>a) 5 x </a:t>
            </a:r>
            <a:r>
              <a:rPr lang="en-GB" sz="1200" dirty="0" smtClean="0"/>
              <a:t>30 </a:t>
            </a:r>
            <a:r>
              <a:rPr lang="en-GB" sz="1200" dirty="0" err="1" smtClean="0"/>
              <a:t>mins</a:t>
            </a:r>
            <a:r>
              <a:rPr lang="en-GB" sz="1200" dirty="0" smtClean="0"/>
              <a:t> moderate-intensity activity; </a:t>
            </a:r>
            <a:r>
              <a:rPr lang="en-GB" sz="1200" dirty="0"/>
              <a:t>(b) 3 x </a:t>
            </a:r>
            <a:r>
              <a:rPr lang="en-GB" sz="1200" dirty="0" smtClean="0"/>
              <a:t>20 </a:t>
            </a:r>
            <a:r>
              <a:rPr lang="en-GB" sz="1200" dirty="0" err="1" smtClean="0"/>
              <a:t>mins</a:t>
            </a:r>
            <a:r>
              <a:rPr lang="en-GB" sz="1200" dirty="0" smtClean="0"/>
              <a:t> </a:t>
            </a:r>
            <a:r>
              <a:rPr lang="en-GB" sz="1200" dirty="0"/>
              <a:t>vigorous-intensity </a:t>
            </a:r>
            <a:r>
              <a:rPr lang="en-GB" sz="1200" dirty="0" smtClean="0"/>
              <a:t>activity; </a:t>
            </a:r>
            <a:r>
              <a:rPr lang="en-GB" sz="1200" dirty="0"/>
              <a:t>(c) </a:t>
            </a:r>
            <a:r>
              <a:rPr lang="en-GB" sz="1200" dirty="0" smtClean="0"/>
              <a:t>equivalent </a:t>
            </a:r>
            <a:r>
              <a:rPr lang="en-GB" sz="1200" dirty="0"/>
              <a:t>combination achieving 600 metabolic </a:t>
            </a:r>
            <a:r>
              <a:rPr lang="en-GB" sz="1200" dirty="0" smtClean="0"/>
              <a:t>equivalent-min.</a:t>
            </a:r>
            <a:endParaRPr lang="en-GB" sz="1200" dirty="0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1907296"/>
              </p:ext>
            </p:extLst>
          </p:nvPr>
        </p:nvGraphicFramePr>
        <p:xfrm>
          <a:off x="440548" y="1628800"/>
          <a:ext cx="7926042" cy="41778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56965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49100D-6BE5-455A-9B87-6CA1B68265DE}" type="slidenum">
              <a:rPr lang="en-GB"/>
              <a:pPr>
                <a:defRPr/>
              </a:pPr>
              <a:t>4</a:t>
            </a:fld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8975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3600" b="1" dirty="0" smtClean="0">
                <a:solidFill>
                  <a:schemeClr val="accent1"/>
                </a:solidFill>
              </a:rPr>
              <a:t>Exercise data </a:t>
            </a:r>
            <a:r>
              <a:rPr lang="mr-IN" sz="3600" b="1" dirty="0" smtClean="0">
                <a:solidFill>
                  <a:schemeClr val="accent1"/>
                </a:solidFill>
              </a:rPr>
              <a:t>–</a:t>
            </a:r>
            <a:r>
              <a:rPr lang="en-GB" sz="3600" b="1" dirty="0" smtClean="0">
                <a:solidFill>
                  <a:schemeClr val="accent1"/>
                </a:solidFill>
              </a:rPr>
              <a:t> 1441 adult IP (age 30-69)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0611" y="1116592"/>
            <a:ext cx="6878945" cy="5604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051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activity and SMI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‘People with psychosis or schizophrenia, especially those taking antipsychotics, should be offered</a:t>
            </a:r>
            <a:r>
              <a:rPr lang="en-GB" dirty="0" smtClean="0"/>
              <a:t>... a physical activity programme by their mental health provider’ </a:t>
            </a:r>
            <a:r>
              <a:rPr lang="en-GB" sz="2200" dirty="0" smtClean="0"/>
              <a:t>(NICE, 2014)</a:t>
            </a:r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858677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79946" y="1166802"/>
            <a:ext cx="7774486" cy="58477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 survey of community mental health staff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1701061" y="306140"/>
            <a:ext cx="5708443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Barriers to Physical Activity</a:t>
            </a:r>
            <a:endParaRPr lang="en-US" sz="3600" dirty="0"/>
          </a:p>
        </p:txBody>
      </p:sp>
      <p:pic>
        <p:nvPicPr>
          <p:cNvPr id="2" name="Picture 1" descr="University_of_Sunderland_logo.sv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46" y="2132516"/>
            <a:ext cx="5378803" cy="251291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Picture 6" descr="downloa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632" y="4861674"/>
            <a:ext cx="46228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963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83901" y="1166802"/>
            <a:ext cx="4087860" cy="181588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Lack of training</a:t>
            </a:r>
          </a:p>
          <a:p>
            <a:r>
              <a:rPr lang="en-US" sz="3200" dirty="0"/>
              <a:t>Competing priorities</a:t>
            </a:r>
          </a:p>
          <a:p>
            <a:r>
              <a:rPr lang="en-US" sz="3200" dirty="0"/>
              <a:t>Patient </a:t>
            </a:r>
            <a:r>
              <a:rPr lang="en-US" sz="3200" dirty="0" smtClean="0"/>
              <a:t>motivation</a:t>
            </a:r>
          </a:p>
          <a:p>
            <a:r>
              <a:rPr lang="en-US" sz="1600" dirty="0" err="1"/>
              <a:t>Happell</a:t>
            </a:r>
            <a:r>
              <a:rPr lang="en-US" sz="1600" dirty="0"/>
              <a:t> et al., 2012; </a:t>
            </a:r>
            <a:r>
              <a:rPr lang="en-US" sz="1600" dirty="0" err="1"/>
              <a:t>Soundy</a:t>
            </a:r>
            <a:r>
              <a:rPr lang="en-US" sz="1600" dirty="0"/>
              <a:t> et al., </a:t>
            </a:r>
            <a:r>
              <a:rPr lang="en-US" sz="1600" dirty="0" smtClean="0"/>
              <a:t>2014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148730" y="306140"/>
            <a:ext cx="5708443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Barriers to Physical Activity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2545032" y="3848123"/>
            <a:ext cx="6386948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Moderators of Physical Activity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4255948" y="4653793"/>
            <a:ext cx="4191415" cy="135421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Trained professionals</a:t>
            </a:r>
          </a:p>
          <a:p>
            <a:r>
              <a:rPr lang="en-US" sz="3200" dirty="0" smtClean="0"/>
              <a:t>Continuous support</a:t>
            </a:r>
          </a:p>
          <a:p>
            <a:pPr algn="r"/>
            <a:r>
              <a:rPr lang="en-US" sz="1600" dirty="0" err="1" smtClean="0"/>
              <a:t>Vancampfort</a:t>
            </a:r>
            <a:r>
              <a:rPr lang="en-US" sz="1600" dirty="0" smtClean="0"/>
              <a:t> et al., 2015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18046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even-anderson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190" y="1621683"/>
            <a:ext cx="2218351" cy="2957801"/>
          </a:xfrm>
          <a:prstGeom prst="rect">
            <a:avLst/>
          </a:prstGeom>
        </p:spPr>
      </p:pic>
      <p:pic>
        <p:nvPicPr>
          <p:cNvPr id="5" name="Picture 4" descr="P1330368 (4)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1683"/>
            <a:ext cx="2521190" cy="3005182"/>
          </a:xfrm>
          <a:prstGeom prst="rect">
            <a:avLst/>
          </a:prstGeom>
        </p:spPr>
      </p:pic>
      <p:pic>
        <p:nvPicPr>
          <p:cNvPr id="6" name="Picture 5" descr="eddie-bradley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103" y="1620220"/>
            <a:ext cx="2219448" cy="2959264"/>
          </a:xfrm>
          <a:prstGeom prst="rect">
            <a:avLst/>
          </a:prstGeom>
        </p:spPr>
      </p:pic>
      <p:pic>
        <p:nvPicPr>
          <p:cNvPr id="7" name="Picture 6" descr="jonathan-ling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551" y="1620219"/>
            <a:ext cx="2219449" cy="29592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32277" y="4626865"/>
            <a:ext cx="529845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Dr Sandra D. </a:t>
            </a:r>
            <a:r>
              <a:rPr lang="en-GB" sz="3200" dirty="0" smtClean="0"/>
              <a:t>Leyland</a:t>
            </a:r>
          </a:p>
          <a:p>
            <a:r>
              <a:rPr lang="en-GB" sz="3200" dirty="0" smtClean="0"/>
              <a:t>Dr </a:t>
            </a:r>
            <a:r>
              <a:rPr lang="en-GB" sz="3200" dirty="0"/>
              <a:t>Steven D </a:t>
            </a:r>
            <a:r>
              <a:rPr lang="en-GB" sz="3200" dirty="0" smtClean="0"/>
              <a:t>Anderson</a:t>
            </a:r>
          </a:p>
          <a:p>
            <a:r>
              <a:rPr lang="en-GB" sz="3200" dirty="0" smtClean="0"/>
              <a:t>Dr </a:t>
            </a:r>
            <a:r>
              <a:rPr lang="en-GB" sz="3200" dirty="0"/>
              <a:t>Eddie Bradley </a:t>
            </a:r>
            <a:endParaRPr lang="en-GB" sz="3200" dirty="0" smtClean="0"/>
          </a:p>
          <a:p>
            <a:r>
              <a:rPr lang="en-GB" sz="3200" dirty="0" smtClean="0"/>
              <a:t>Prof </a:t>
            </a:r>
            <a:r>
              <a:rPr lang="en-GB" sz="3200" dirty="0"/>
              <a:t>Jonathan Ling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0" y="193952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/>
              <a:t>Faculty of Health Sciences and </a:t>
            </a:r>
            <a:r>
              <a:rPr lang="en-GB" sz="3200" dirty="0" smtClean="0"/>
              <a:t>Wellbeing</a:t>
            </a:r>
          </a:p>
          <a:p>
            <a:pPr algn="ctr"/>
            <a:r>
              <a:rPr lang="en-GB" sz="3200" dirty="0" smtClean="0"/>
              <a:t>University </a:t>
            </a:r>
            <a:r>
              <a:rPr lang="en-GB" sz="3200" dirty="0"/>
              <a:t>of Sunderland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96412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Facilitated </a:t>
            </a:r>
            <a:r>
              <a:rPr lang="en-US" dirty="0" smtClean="0"/>
              <a:t>discussion</a:t>
            </a:r>
          </a:p>
          <a:p>
            <a:pPr lvl="1"/>
            <a:r>
              <a:rPr lang="en-US" dirty="0" smtClean="0"/>
              <a:t>Exploring staff beliefs around </a:t>
            </a:r>
            <a:r>
              <a:rPr lang="en-US" dirty="0" err="1" smtClean="0"/>
              <a:t>behaviour</a:t>
            </a:r>
            <a:r>
              <a:rPr lang="en-US" dirty="0" smtClean="0"/>
              <a:t> change</a:t>
            </a:r>
            <a:endParaRPr lang="en-US" dirty="0"/>
          </a:p>
          <a:p>
            <a:pPr lvl="1"/>
            <a:r>
              <a:rPr lang="en-US" dirty="0"/>
              <a:t>2 researchers unknown to </a:t>
            </a:r>
            <a:r>
              <a:rPr lang="en-US" dirty="0" smtClean="0"/>
              <a:t>participants</a:t>
            </a:r>
            <a:endParaRPr lang="en-US" dirty="0" smtClean="0"/>
          </a:p>
          <a:p>
            <a:r>
              <a:rPr lang="en-US" dirty="0" smtClean="0"/>
              <a:t>4 </a:t>
            </a:r>
            <a:r>
              <a:rPr lang="en-US" dirty="0" smtClean="0"/>
              <a:t>community teams</a:t>
            </a:r>
          </a:p>
          <a:p>
            <a:pPr lvl="1"/>
            <a:r>
              <a:rPr lang="en-US" dirty="0" smtClean="0"/>
              <a:t>3 randomly selected ‘generic’ adult teams</a:t>
            </a:r>
          </a:p>
          <a:p>
            <a:pPr lvl="1"/>
            <a:r>
              <a:rPr lang="en-US" dirty="0" smtClean="0"/>
              <a:t>1 randomly selected EIP team</a:t>
            </a:r>
          </a:p>
          <a:p>
            <a:r>
              <a:rPr lang="en-US" dirty="0" smtClean="0"/>
              <a:t>Team manager invites all </a:t>
            </a:r>
            <a:r>
              <a:rPr lang="en-US" dirty="0" smtClean="0"/>
              <a:t>clinicians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81507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NTWFT_Slide_white_top 1">
      <a:dk1>
        <a:srgbClr val="000000"/>
      </a:dk1>
      <a:lt1>
        <a:srgbClr val="FFFFFF"/>
      </a:lt1>
      <a:dk2>
        <a:srgbClr val="00338C"/>
      </a:dk2>
      <a:lt2>
        <a:srgbClr val="808080"/>
      </a:lt2>
      <a:accent1>
        <a:srgbClr val="D1D1FF"/>
      </a:accent1>
      <a:accent2>
        <a:srgbClr val="FFC39B"/>
      </a:accent2>
      <a:accent3>
        <a:srgbClr val="FFFFFF"/>
      </a:accent3>
      <a:accent4>
        <a:srgbClr val="000000"/>
      </a:accent4>
      <a:accent5>
        <a:srgbClr val="E5E5FF"/>
      </a:accent5>
      <a:accent6>
        <a:srgbClr val="E7B08C"/>
      </a:accent6>
      <a:hlink>
        <a:srgbClr val="FF6600"/>
      </a:hlink>
      <a:folHlink>
        <a:srgbClr val="66CC33"/>
      </a:folHlink>
    </a:clrScheme>
    <a:fontScheme name="NTWFT_Slide_white_top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NTWFT_Slide_white_top 1">
        <a:dk1>
          <a:srgbClr val="000000"/>
        </a:dk1>
        <a:lt1>
          <a:srgbClr val="FFFFFF"/>
        </a:lt1>
        <a:dk2>
          <a:srgbClr val="00338C"/>
        </a:dk2>
        <a:lt2>
          <a:srgbClr val="808080"/>
        </a:lt2>
        <a:accent1>
          <a:srgbClr val="D1D1FF"/>
        </a:accent1>
        <a:accent2>
          <a:srgbClr val="FFC39B"/>
        </a:accent2>
        <a:accent3>
          <a:srgbClr val="FFFFFF"/>
        </a:accent3>
        <a:accent4>
          <a:srgbClr val="000000"/>
        </a:accent4>
        <a:accent5>
          <a:srgbClr val="E5E5FF"/>
        </a:accent5>
        <a:accent6>
          <a:srgbClr val="E7B08C"/>
        </a:accent6>
        <a:hlink>
          <a:srgbClr val="FF6600"/>
        </a:hlink>
        <a:folHlink>
          <a:srgbClr val="66CC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653</TotalTime>
  <Words>903</Words>
  <Application>Microsoft Macintosh PowerPoint</Application>
  <PresentationFormat>On-screen Show (4:3)</PresentationFormat>
  <Paragraphs>178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Default Theme</vt:lpstr>
      <vt:lpstr>Office Theme</vt:lpstr>
      <vt:lpstr>Sport, exercise and mental health</vt:lpstr>
      <vt:lpstr>Exercise and mental health</vt:lpstr>
      <vt:lpstr>Inactivity</vt:lpstr>
      <vt:lpstr>PowerPoint Presentation</vt:lpstr>
      <vt:lpstr>Physical activity and SMI</vt:lpstr>
      <vt:lpstr>PowerPoint Presentation</vt:lpstr>
      <vt:lpstr>PowerPoint Presentation</vt:lpstr>
      <vt:lpstr>PowerPoint Presentation</vt:lpstr>
      <vt:lpstr>Design</vt:lpstr>
      <vt:lpstr>Participants</vt:lpstr>
      <vt:lpstr>Control beliefs</vt:lpstr>
      <vt:lpstr>Using sport/exercise to improve mental health outcomes in schizophrenia</vt:lpstr>
      <vt:lpstr>Metabolic syndrome &amp; severe mental illness</vt:lpstr>
      <vt:lpstr>Metabolic syndrome &amp; severe mental illness – where might physical activity help?</vt:lpstr>
      <vt:lpstr>Social Exclusion</vt:lpstr>
      <vt:lpstr>Sport &amp; Social Inclusion</vt:lpstr>
      <vt:lpstr>Exercise and Schizophrenia</vt:lpstr>
      <vt:lpstr>Sport and mental health</vt:lpstr>
      <vt:lpstr>PowerPoint Presentation</vt:lpstr>
      <vt:lpstr>PowerPoint Presentation</vt:lpstr>
      <vt:lpstr>Prevalence of psychiatric morbidity in elite sport</vt:lpstr>
      <vt:lpstr>Prevalence of psychiatric morbidity in elite sport</vt:lpstr>
      <vt:lpstr>Prevalence of psychiatric morbidity in elite sport</vt:lpstr>
      <vt:lpstr>Prevalence of psychiatric morbidity in elite sport</vt:lpstr>
      <vt:lpstr>Sport, exercise and mental health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Alan Currie</dc:creator>
  <cp:lastModifiedBy>Alan Currie</cp:lastModifiedBy>
  <cp:revision>135</cp:revision>
  <dcterms:created xsi:type="dcterms:W3CDTF">2017-11-03T10:12:55Z</dcterms:created>
  <dcterms:modified xsi:type="dcterms:W3CDTF">2018-05-11T08:04:54Z</dcterms:modified>
</cp:coreProperties>
</file>